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 id="2147483690" r:id="rId6"/>
  </p:sldMasterIdLst>
  <p:notesMasterIdLst>
    <p:notesMasterId r:id="rId34"/>
  </p:notesMasterIdLst>
  <p:sldIdLst>
    <p:sldId id="256" r:id="rId7"/>
    <p:sldId id="840" r:id="rId8"/>
    <p:sldId id="257" r:id="rId9"/>
    <p:sldId id="258" r:id="rId10"/>
    <p:sldId id="863" r:id="rId11"/>
    <p:sldId id="827" r:id="rId12"/>
    <p:sldId id="861" r:id="rId13"/>
    <p:sldId id="862" r:id="rId14"/>
    <p:sldId id="854" r:id="rId15"/>
    <p:sldId id="842" r:id="rId16"/>
    <p:sldId id="845" r:id="rId17"/>
    <p:sldId id="850" r:id="rId18"/>
    <p:sldId id="846" r:id="rId19"/>
    <p:sldId id="851" r:id="rId20"/>
    <p:sldId id="852" r:id="rId21"/>
    <p:sldId id="847" r:id="rId22"/>
    <p:sldId id="857" r:id="rId23"/>
    <p:sldId id="849" r:id="rId24"/>
    <p:sldId id="853" r:id="rId25"/>
    <p:sldId id="859" r:id="rId26"/>
    <p:sldId id="830" r:id="rId27"/>
    <p:sldId id="831" r:id="rId28"/>
    <p:sldId id="832" r:id="rId29"/>
    <p:sldId id="855" r:id="rId30"/>
    <p:sldId id="860" r:id="rId31"/>
    <p:sldId id="269" r:id="rId32"/>
    <p:sldId id="27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2B1228-67DB-9A03-3204-6BB9A00F6CCB}" name="Emily Nick" initials="EN" userId="S::ENick@amga.org::656270c9-29d7-416f-903c-3ca0ac4dbff2" providerId="AD"/>
  <p188:author id="{77F48F28-1FEA-6B3E-32C4-57E2A014A0C3}" name="Lisa Cornbrooks" initials="LC" userId="S::lcornbrooks@amga.org::bfc497fe-85e6-4dd4-b07b-ebc80b0c974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E9E"/>
    <a:srgbClr val="D6DE23"/>
    <a:srgbClr val="9CC038"/>
    <a:srgbClr val="57B570"/>
    <a:srgbClr val="0085AB"/>
    <a:srgbClr val="015C80"/>
    <a:srgbClr val="00362A"/>
    <a:srgbClr val="95D826"/>
    <a:srgbClr val="9CC083"/>
    <a:srgbClr val="0037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4" autoAdjust="0"/>
    <p:restoredTop sz="80891" autoAdjust="0"/>
  </p:normalViewPr>
  <p:slideViewPr>
    <p:cSldViewPr snapToGrid="0">
      <p:cViewPr varScale="1">
        <p:scale>
          <a:sx n="54" d="100"/>
          <a:sy n="54" d="100"/>
        </p:scale>
        <p:origin x="988" y="44"/>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293491-50D6-4667-BE9E-6917A92782AC}"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US"/>
        </a:p>
      </dgm:t>
    </dgm:pt>
    <dgm:pt modelId="{F8B80ABC-2252-4C82-9ACA-1389FAA5CBA3}">
      <dgm:prSet phldrT="[Text]"/>
      <dgm:spPr>
        <a:solidFill>
          <a:srgbClr val="00362A"/>
        </a:solidFill>
      </dgm:spPr>
      <dgm:t>
        <a:bodyPr/>
        <a:lstStyle/>
        <a:p>
          <a:r>
            <a:rPr lang="en-US" b="0" dirty="0"/>
            <a:t>Schedule</a:t>
          </a:r>
          <a:r>
            <a:rPr lang="en-US" dirty="0"/>
            <a:t> appointments</a:t>
          </a:r>
        </a:p>
      </dgm:t>
    </dgm:pt>
    <dgm:pt modelId="{22593ABF-E705-44EE-A5C8-B84E67D53D0D}" type="parTrans" cxnId="{29CE4A03-A739-4468-AE3E-C731171FE82A}">
      <dgm:prSet/>
      <dgm:spPr/>
      <dgm:t>
        <a:bodyPr/>
        <a:lstStyle/>
        <a:p>
          <a:endParaRPr lang="en-US"/>
        </a:p>
      </dgm:t>
    </dgm:pt>
    <dgm:pt modelId="{B6683842-DAB7-4159-B61B-2AB797E2C6C9}" type="sibTrans" cxnId="{29CE4A03-A739-4468-AE3E-C731171FE82A}">
      <dgm:prSet/>
      <dgm:spPr/>
      <dgm:t>
        <a:bodyPr/>
        <a:lstStyle/>
        <a:p>
          <a:endParaRPr lang="en-US"/>
        </a:p>
      </dgm:t>
    </dgm:pt>
    <dgm:pt modelId="{9E32A2FF-6F00-432E-AEC1-7AA4009ACCBC}">
      <dgm:prSet phldrT="[Text]"/>
      <dgm:spPr>
        <a:solidFill>
          <a:srgbClr val="015C80"/>
        </a:solidFill>
      </dgm:spPr>
      <dgm:t>
        <a:bodyPr/>
        <a:lstStyle/>
        <a:p>
          <a:r>
            <a:rPr lang="en-US" b="0" dirty="0"/>
            <a:t>Assess</a:t>
          </a:r>
          <a:r>
            <a:rPr lang="en-US" dirty="0"/>
            <a:t> vaccination status</a:t>
          </a:r>
        </a:p>
      </dgm:t>
    </dgm:pt>
    <dgm:pt modelId="{A9CD5EE7-A1BB-40CC-BAF7-E353ADB5155A}" type="parTrans" cxnId="{A7D82C1D-2E18-44DD-B4A5-0287A5BD7683}">
      <dgm:prSet/>
      <dgm:spPr/>
      <dgm:t>
        <a:bodyPr/>
        <a:lstStyle/>
        <a:p>
          <a:endParaRPr lang="en-US"/>
        </a:p>
      </dgm:t>
    </dgm:pt>
    <dgm:pt modelId="{B5B333A3-2DE8-4430-BFC3-DFE1A91D2D9A}" type="sibTrans" cxnId="{A7D82C1D-2E18-44DD-B4A5-0287A5BD7683}">
      <dgm:prSet/>
      <dgm:spPr/>
      <dgm:t>
        <a:bodyPr/>
        <a:lstStyle/>
        <a:p>
          <a:endParaRPr lang="en-US"/>
        </a:p>
      </dgm:t>
    </dgm:pt>
    <dgm:pt modelId="{2CF90B95-99BB-4E2B-A11F-F3A2F672DADA}">
      <dgm:prSet phldrT="[Text]"/>
      <dgm:spPr>
        <a:solidFill>
          <a:srgbClr val="0085AB"/>
        </a:solidFill>
      </dgm:spPr>
      <dgm:t>
        <a:bodyPr/>
        <a:lstStyle/>
        <a:p>
          <a:r>
            <a:rPr lang="en-US" b="0" dirty="0"/>
            <a:t>Educate &amp; motivate </a:t>
          </a:r>
          <a:r>
            <a:rPr lang="en-US" dirty="0"/>
            <a:t>patients</a:t>
          </a:r>
        </a:p>
      </dgm:t>
    </dgm:pt>
    <dgm:pt modelId="{9AEDF76B-668B-4246-B87E-9091893DA583}" type="parTrans" cxnId="{7C805336-D5CE-4551-BB58-C99CC7CF9140}">
      <dgm:prSet/>
      <dgm:spPr/>
      <dgm:t>
        <a:bodyPr/>
        <a:lstStyle/>
        <a:p>
          <a:endParaRPr lang="en-US"/>
        </a:p>
      </dgm:t>
    </dgm:pt>
    <dgm:pt modelId="{F3A1D7E0-8198-40DC-A200-D8551C2806BB}" type="sibTrans" cxnId="{7C805336-D5CE-4551-BB58-C99CC7CF9140}">
      <dgm:prSet/>
      <dgm:spPr/>
      <dgm:t>
        <a:bodyPr/>
        <a:lstStyle/>
        <a:p>
          <a:endParaRPr lang="en-US"/>
        </a:p>
      </dgm:t>
    </dgm:pt>
    <dgm:pt modelId="{74B77CC5-9DBB-4DF5-B08F-1445C6989460}">
      <dgm:prSet phldrT="[Text]"/>
      <dgm:spPr>
        <a:solidFill>
          <a:srgbClr val="00AE9E"/>
        </a:solidFill>
      </dgm:spPr>
      <dgm:t>
        <a:bodyPr/>
        <a:lstStyle/>
        <a:p>
          <a:r>
            <a:rPr lang="en-US" b="0" dirty="0"/>
            <a:t>Recommend</a:t>
          </a:r>
        </a:p>
      </dgm:t>
    </dgm:pt>
    <dgm:pt modelId="{9387D534-3C21-4114-A84D-98CE2D5718C7}" type="parTrans" cxnId="{BE39B325-D23E-490A-9E56-012E254BA9BE}">
      <dgm:prSet/>
      <dgm:spPr/>
      <dgm:t>
        <a:bodyPr/>
        <a:lstStyle/>
        <a:p>
          <a:endParaRPr lang="en-US"/>
        </a:p>
      </dgm:t>
    </dgm:pt>
    <dgm:pt modelId="{A5E883DE-3A7E-4DD9-B852-D23B7EE737EE}" type="sibTrans" cxnId="{BE39B325-D23E-490A-9E56-012E254BA9BE}">
      <dgm:prSet/>
      <dgm:spPr/>
      <dgm:t>
        <a:bodyPr/>
        <a:lstStyle/>
        <a:p>
          <a:endParaRPr lang="en-US"/>
        </a:p>
      </dgm:t>
    </dgm:pt>
    <dgm:pt modelId="{C10F5560-9009-45D2-8705-0D649FF1430A}">
      <dgm:prSet phldrT="[Text]"/>
      <dgm:spPr>
        <a:solidFill>
          <a:srgbClr val="57B570"/>
        </a:solidFill>
      </dgm:spPr>
      <dgm:t>
        <a:bodyPr/>
        <a:lstStyle/>
        <a:p>
          <a:r>
            <a:rPr lang="en-US" b="0" dirty="0"/>
            <a:t>Use</a:t>
          </a:r>
          <a:r>
            <a:rPr lang="en-US" b="1" dirty="0"/>
            <a:t> </a:t>
          </a:r>
          <a:r>
            <a:rPr lang="en-US" b="0" dirty="0"/>
            <a:t>standing orders</a:t>
          </a:r>
        </a:p>
      </dgm:t>
    </dgm:pt>
    <dgm:pt modelId="{3F601119-7DC4-47B2-9A3A-4CD7E660335B}" type="parTrans" cxnId="{EE516697-3B9E-4CF0-9F08-7693169283DD}">
      <dgm:prSet/>
      <dgm:spPr/>
      <dgm:t>
        <a:bodyPr/>
        <a:lstStyle/>
        <a:p>
          <a:endParaRPr lang="en-US"/>
        </a:p>
      </dgm:t>
    </dgm:pt>
    <dgm:pt modelId="{8E2B045B-F264-4B6A-A185-381F98D83ADD}" type="sibTrans" cxnId="{EE516697-3B9E-4CF0-9F08-7693169283DD}">
      <dgm:prSet/>
      <dgm:spPr/>
      <dgm:t>
        <a:bodyPr/>
        <a:lstStyle/>
        <a:p>
          <a:endParaRPr lang="en-US"/>
        </a:p>
      </dgm:t>
    </dgm:pt>
    <dgm:pt modelId="{4EAAABC0-2745-4EAA-B455-E63890FF508D}">
      <dgm:prSet phldrT="[Text]"/>
      <dgm:spPr>
        <a:solidFill>
          <a:srgbClr val="9CC038"/>
        </a:solidFill>
      </dgm:spPr>
      <dgm:t>
        <a:bodyPr/>
        <a:lstStyle/>
        <a:p>
          <a:r>
            <a:rPr lang="en-US" b="0" dirty="0"/>
            <a:t>Administer or refer</a:t>
          </a:r>
          <a:endParaRPr lang="en-US" dirty="0"/>
        </a:p>
      </dgm:t>
    </dgm:pt>
    <dgm:pt modelId="{BAA2D287-51AA-4598-A035-55AFDD53477A}" type="parTrans" cxnId="{491D9025-45BD-4D2D-9912-6A5BECA2C2B1}">
      <dgm:prSet/>
      <dgm:spPr/>
      <dgm:t>
        <a:bodyPr/>
        <a:lstStyle/>
        <a:p>
          <a:endParaRPr lang="en-US"/>
        </a:p>
      </dgm:t>
    </dgm:pt>
    <dgm:pt modelId="{28E37456-E3FA-4F04-A7A4-912F92CEF012}" type="sibTrans" cxnId="{491D9025-45BD-4D2D-9912-6A5BECA2C2B1}">
      <dgm:prSet/>
      <dgm:spPr/>
      <dgm:t>
        <a:bodyPr/>
        <a:lstStyle/>
        <a:p>
          <a:endParaRPr lang="en-US"/>
        </a:p>
      </dgm:t>
    </dgm:pt>
    <dgm:pt modelId="{716E4C41-10AA-4DA8-BCC3-0CFA6A3CFB39}">
      <dgm:prSet phldrT="[Text]"/>
      <dgm:spPr>
        <a:solidFill>
          <a:srgbClr val="D6DE23"/>
        </a:solidFill>
      </dgm:spPr>
      <dgm:t>
        <a:bodyPr/>
        <a:lstStyle/>
        <a:p>
          <a:r>
            <a:rPr lang="en-US" b="0" dirty="0"/>
            <a:t>Document</a:t>
          </a:r>
          <a:r>
            <a:rPr lang="en-US" dirty="0"/>
            <a:t> vaccinations</a:t>
          </a:r>
        </a:p>
      </dgm:t>
    </dgm:pt>
    <dgm:pt modelId="{6B8626E5-FFE7-46D1-ABDB-0DD3409CAB9D}" type="parTrans" cxnId="{07B3F903-D557-41BF-B72A-CCAF00E832A7}">
      <dgm:prSet/>
      <dgm:spPr/>
      <dgm:t>
        <a:bodyPr/>
        <a:lstStyle/>
        <a:p>
          <a:endParaRPr lang="en-US"/>
        </a:p>
      </dgm:t>
    </dgm:pt>
    <dgm:pt modelId="{F3C6E352-8D20-48F4-80A1-58187FC45ECD}" type="sibTrans" cxnId="{07B3F903-D557-41BF-B72A-CCAF00E832A7}">
      <dgm:prSet/>
      <dgm:spPr/>
      <dgm:t>
        <a:bodyPr/>
        <a:lstStyle/>
        <a:p>
          <a:endParaRPr lang="en-US"/>
        </a:p>
      </dgm:t>
    </dgm:pt>
    <dgm:pt modelId="{829B93A3-2DD4-4E5D-A6DC-0512A65C1FEA}" type="pres">
      <dgm:prSet presAssocID="{00293491-50D6-4667-BE9E-6917A92782AC}" presName="cycle" presStyleCnt="0">
        <dgm:presLayoutVars>
          <dgm:dir/>
          <dgm:resizeHandles val="exact"/>
        </dgm:presLayoutVars>
      </dgm:prSet>
      <dgm:spPr/>
    </dgm:pt>
    <dgm:pt modelId="{55365F69-9AC7-479A-832D-8DBD126A6EA7}" type="pres">
      <dgm:prSet presAssocID="{F8B80ABC-2252-4C82-9ACA-1389FAA5CBA3}" presName="node" presStyleLbl="node1" presStyleIdx="0" presStyleCnt="7">
        <dgm:presLayoutVars>
          <dgm:bulletEnabled val="1"/>
        </dgm:presLayoutVars>
      </dgm:prSet>
      <dgm:spPr/>
    </dgm:pt>
    <dgm:pt modelId="{91D7B208-288B-418C-B9BA-87FACDF4AAEE}" type="pres">
      <dgm:prSet presAssocID="{F8B80ABC-2252-4C82-9ACA-1389FAA5CBA3}" presName="spNode" presStyleCnt="0"/>
      <dgm:spPr/>
    </dgm:pt>
    <dgm:pt modelId="{7BA0B651-4841-4015-8FB1-56C383FEC031}" type="pres">
      <dgm:prSet presAssocID="{B6683842-DAB7-4159-B61B-2AB797E2C6C9}" presName="sibTrans" presStyleLbl="sibTrans1D1" presStyleIdx="0" presStyleCnt="7"/>
      <dgm:spPr/>
    </dgm:pt>
    <dgm:pt modelId="{902C9A23-650D-4773-881B-DE008E45240C}" type="pres">
      <dgm:prSet presAssocID="{9E32A2FF-6F00-432E-AEC1-7AA4009ACCBC}" presName="node" presStyleLbl="node1" presStyleIdx="1" presStyleCnt="7">
        <dgm:presLayoutVars>
          <dgm:bulletEnabled val="1"/>
        </dgm:presLayoutVars>
      </dgm:prSet>
      <dgm:spPr/>
    </dgm:pt>
    <dgm:pt modelId="{165B9DE2-24C6-4BC5-B7BB-91FF348BDBB3}" type="pres">
      <dgm:prSet presAssocID="{9E32A2FF-6F00-432E-AEC1-7AA4009ACCBC}" presName="spNode" presStyleCnt="0"/>
      <dgm:spPr/>
    </dgm:pt>
    <dgm:pt modelId="{49999D2A-A2A2-4336-ADA8-AE3170B1666E}" type="pres">
      <dgm:prSet presAssocID="{B5B333A3-2DE8-4430-BFC3-DFE1A91D2D9A}" presName="sibTrans" presStyleLbl="sibTrans1D1" presStyleIdx="1" presStyleCnt="7"/>
      <dgm:spPr/>
    </dgm:pt>
    <dgm:pt modelId="{795C8497-751C-41C3-96C4-513BF68860A2}" type="pres">
      <dgm:prSet presAssocID="{2CF90B95-99BB-4E2B-A11F-F3A2F672DADA}" presName="node" presStyleLbl="node1" presStyleIdx="2" presStyleCnt="7">
        <dgm:presLayoutVars>
          <dgm:bulletEnabled val="1"/>
        </dgm:presLayoutVars>
      </dgm:prSet>
      <dgm:spPr/>
    </dgm:pt>
    <dgm:pt modelId="{817EABFE-24AE-4120-8982-14A1B39EE24A}" type="pres">
      <dgm:prSet presAssocID="{2CF90B95-99BB-4E2B-A11F-F3A2F672DADA}" presName="spNode" presStyleCnt="0"/>
      <dgm:spPr/>
    </dgm:pt>
    <dgm:pt modelId="{943789FF-4756-43D1-8D43-6C4E5FB9B8A2}" type="pres">
      <dgm:prSet presAssocID="{F3A1D7E0-8198-40DC-A200-D8551C2806BB}" presName="sibTrans" presStyleLbl="sibTrans1D1" presStyleIdx="2" presStyleCnt="7"/>
      <dgm:spPr/>
    </dgm:pt>
    <dgm:pt modelId="{F2A5532B-6F54-4A88-9D5C-09B5C6E42EF6}" type="pres">
      <dgm:prSet presAssocID="{74B77CC5-9DBB-4DF5-B08F-1445C6989460}" presName="node" presStyleLbl="node1" presStyleIdx="3" presStyleCnt="7">
        <dgm:presLayoutVars>
          <dgm:bulletEnabled val="1"/>
        </dgm:presLayoutVars>
      </dgm:prSet>
      <dgm:spPr/>
    </dgm:pt>
    <dgm:pt modelId="{817011A9-F279-45EE-9BBF-FC65A7ABED16}" type="pres">
      <dgm:prSet presAssocID="{74B77CC5-9DBB-4DF5-B08F-1445C6989460}" presName="spNode" presStyleCnt="0"/>
      <dgm:spPr/>
    </dgm:pt>
    <dgm:pt modelId="{D688C533-EC2E-45AD-B77A-1E18D9378BD3}" type="pres">
      <dgm:prSet presAssocID="{A5E883DE-3A7E-4DD9-B852-D23B7EE737EE}" presName="sibTrans" presStyleLbl="sibTrans1D1" presStyleIdx="3" presStyleCnt="7"/>
      <dgm:spPr/>
    </dgm:pt>
    <dgm:pt modelId="{911E4520-E8EE-4800-B428-DFA9E2384CA4}" type="pres">
      <dgm:prSet presAssocID="{C10F5560-9009-45D2-8705-0D649FF1430A}" presName="node" presStyleLbl="node1" presStyleIdx="4" presStyleCnt="7">
        <dgm:presLayoutVars>
          <dgm:bulletEnabled val="1"/>
        </dgm:presLayoutVars>
      </dgm:prSet>
      <dgm:spPr/>
    </dgm:pt>
    <dgm:pt modelId="{B1F40365-2776-4092-A61D-56F52B75521C}" type="pres">
      <dgm:prSet presAssocID="{C10F5560-9009-45D2-8705-0D649FF1430A}" presName="spNode" presStyleCnt="0"/>
      <dgm:spPr/>
    </dgm:pt>
    <dgm:pt modelId="{95DDA3B6-123A-4760-B5A7-24D4109ACD0D}" type="pres">
      <dgm:prSet presAssocID="{8E2B045B-F264-4B6A-A185-381F98D83ADD}" presName="sibTrans" presStyleLbl="sibTrans1D1" presStyleIdx="4" presStyleCnt="7"/>
      <dgm:spPr/>
    </dgm:pt>
    <dgm:pt modelId="{EADD2A5A-898F-4BD3-8282-5BD9F7FC9E27}" type="pres">
      <dgm:prSet presAssocID="{4EAAABC0-2745-4EAA-B455-E63890FF508D}" presName="node" presStyleLbl="node1" presStyleIdx="5" presStyleCnt="7">
        <dgm:presLayoutVars>
          <dgm:bulletEnabled val="1"/>
        </dgm:presLayoutVars>
      </dgm:prSet>
      <dgm:spPr/>
    </dgm:pt>
    <dgm:pt modelId="{F017EA5A-55A1-45EE-B460-FE3F618B5C87}" type="pres">
      <dgm:prSet presAssocID="{4EAAABC0-2745-4EAA-B455-E63890FF508D}" presName="spNode" presStyleCnt="0"/>
      <dgm:spPr/>
    </dgm:pt>
    <dgm:pt modelId="{4FA5D3DF-C2F4-4C37-B138-82902BC5B2B1}" type="pres">
      <dgm:prSet presAssocID="{28E37456-E3FA-4F04-A7A4-912F92CEF012}" presName="sibTrans" presStyleLbl="sibTrans1D1" presStyleIdx="5" presStyleCnt="7"/>
      <dgm:spPr/>
    </dgm:pt>
    <dgm:pt modelId="{58B639F7-14A7-4DD0-8FD7-F3DD0E962AA6}" type="pres">
      <dgm:prSet presAssocID="{716E4C41-10AA-4DA8-BCC3-0CFA6A3CFB39}" presName="node" presStyleLbl="node1" presStyleIdx="6" presStyleCnt="7">
        <dgm:presLayoutVars>
          <dgm:bulletEnabled val="1"/>
        </dgm:presLayoutVars>
      </dgm:prSet>
      <dgm:spPr/>
    </dgm:pt>
    <dgm:pt modelId="{7BAF0933-4F40-42CB-8582-71E51A0309B7}" type="pres">
      <dgm:prSet presAssocID="{716E4C41-10AA-4DA8-BCC3-0CFA6A3CFB39}" presName="spNode" presStyleCnt="0"/>
      <dgm:spPr/>
    </dgm:pt>
    <dgm:pt modelId="{308BA7A3-1AE5-4966-AF26-1EC8B2F35DAD}" type="pres">
      <dgm:prSet presAssocID="{F3C6E352-8D20-48F4-80A1-58187FC45ECD}" presName="sibTrans" presStyleLbl="sibTrans1D1" presStyleIdx="6" presStyleCnt="7"/>
      <dgm:spPr/>
    </dgm:pt>
  </dgm:ptLst>
  <dgm:cxnLst>
    <dgm:cxn modelId="{29CE4A03-A739-4468-AE3E-C731171FE82A}" srcId="{00293491-50D6-4667-BE9E-6917A92782AC}" destId="{F8B80ABC-2252-4C82-9ACA-1389FAA5CBA3}" srcOrd="0" destOrd="0" parTransId="{22593ABF-E705-44EE-A5C8-B84E67D53D0D}" sibTransId="{B6683842-DAB7-4159-B61B-2AB797E2C6C9}"/>
    <dgm:cxn modelId="{07B3F903-D557-41BF-B72A-CCAF00E832A7}" srcId="{00293491-50D6-4667-BE9E-6917A92782AC}" destId="{716E4C41-10AA-4DA8-BCC3-0CFA6A3CFB39}" srcOrd="6" destOrd="0" parTransId="{6B8626E5-FFE7-46D1-ABDB-0DD3409CAB9D}" sibTransId="{F3C6E352-8D20-48F4-80A1-58187FC45ECD}"/>
    <dgm:cxn modelId="{07575D16-536A-48A3-9A4E-29CCCD8EDC2B}" type="presOf" srcId="{28E37456-E3FA-4F04-A7A4-912F92CEF012}" destId="{4FA5D3DF-C2F4-4C37-B138-82902BC5B2B1}" srcOrd="0" destOrd="0" presId="urn:microsoft.com/office/officeart/2005/8/layout/cycle6"/>
    <dgm:cxn modelId="{A7D82C1D-2E18-44DD-B4A5-0287A5BD7683}" srcId="{00293491-50D6-4667-BE9E-6917A92782AC}" destId="{9E32A2FF-6F00-432E-AEC1-7AA4009ACCBC}" srcOrd="1" destOrd="0" parTransId="{A9CD5EE7-A1BB-40CC-BAF7-E353ADB5155A}" sibTransId="{B5B333A3-2DE8-4430-BFC3-DFE1A91D2D9A}"/>
    <dgm:cxn modelId="{AA4B221F-3893-4E53-B7F2-99A2F1BA6713}" type="presOf" srcId="{A5E883DE-3A7E-4DD9-B852-D23B7EE737EE}" destId="{D688C533-EC2E-45AD-B77A-1E18D9378BD3}" srcOrd="0" destOrd="0" presId="urn:microsoft.com/office/officeart/2005/8/layout/cycle6"/>
    <dgm:cxn modelId="{ED173923-A364-4A08-B51C-C5115FA7590A}" type="presOf" srcId="{B6683842-DAB7-4159-B61B-2AB797E2C6C9}" destId="{7BA0B651-4841-4015-8FB1-56C383FEC031}" srcOrd="0" destOrd="0" presId="urn:microsoft.com/office/officeart/2005/8/layout/cycle6"/>
    <dgm:cxn modelId="{491D9025-45BD-4D2D-9912-6A5BECA2C2B1}" srcId="{00293491-50D6-4667-BE9E-6917A92782AC}" destId="{4EAAABC0-2745-4EAA-B455-E63890FF508D}" srcOrd="5" destOrd="0" parTransId="{BAA2D287-51AA-4598-A035-55AFDD53477A}" sibTransId="{28E37456-E3FA-4F04-A7A4-912F92CEF012}"/>
    <dgm:cxn modelId="{BE39B325-D23E-490A-9E56-012E254BA9BE}" srcId="{00293491-50D6-4667-BE9E-6917A92782AC}" destId="{74B77CC5-9DBB-4DF5-B08F-1445C6989460}" srcOrd="3" destOrd="0" parTransId="{9387D534-3C21-4114-A84D-98CE2D5718C7}" sibTransId="{A5E883DE-3A7E-4DD9-B852-D23B7EE737EE}"/>
    <dgm:cxn modelId="{0A768E33-BCE6-4122-868F-D3C3EB77B32E}" type="presOf" srcId="{00293491-50D6-4667-BE9E-6917A92782AC}" destId="{829B93A3-2DD4-4E5D-A6DC-0512A65C1FEA}" srcOrd="0" destOrd="0" presId="urn:microsoft.com/office/officeart/2005/8/layout/cycle6"/>
    <dgm:cxn modelId="{7C805336-D5CE-4551-BB58-C99CC7CF9140}" srcId="{00293491-50D6-4667-BE9E-6917A92782AC}" destId="{2CF90B95-99BB-4E2B-A11F-F3A2F672DADA}" srcOrd="2" destOrd="0" parTransId="{9AEDF76B-668B-4246-B87E-9091893DA583}" sibTransId="{F3A1D7E0-8198-40DC-A200-D8551C2806BB}"/>
    <dgm:cxn modelId="{005A7460-0543-477A-952F-0147606F10EF}" type="presOf" srcId="{F8B80ABC-2252-4C82-9ACA-1389FAA5CBA3}" destId="{55365F69-9AC7-479A-832D-8DBD126A6EA7}" srcOrd="0" destOrd="0" presId="urn:microsoft.com/office/officeart/2005/8/layout/cycle6"/>
    <dgm:cxn modelId="{DDD0D876-6318-4C30-A4AA-60A13BFD9F28}" type="presOf" srcId="{4EAAABC0-2745-4EAA-B455-E63890FF508D}" destId="{EADD2A5A-898F-4BD3-8282-5BD9F7FC9E27}" srcOrd="0" destOrd="0" presId="urn:microsoft.com/office/officeart/2005/8/layout/cycle6"/>
    <dgm:cxn modelId="{78175983-D60F-4243-A125-E9A0DAE492D4}" type="presOf" srcId="{F3A1D7E0-8198-40DC-A200-D8551C2806BB}" destId="{943789FF-4756-43D1-8D43-6C4E5FB9B8A2}" srcOrd="0" destOrd="0" presId="urn:microsoft.com/office/officeart/2005/8/layout/cycle6"/>
    <dgm:cxn modelId="{EE516697-3B9E-4CF0-9F08-7693169283DD}" srcId="{00293491-50D6-4667-BE9E-6917A92782AC}" destId="{C10F5560-9009-45D2-8705-0D649FF1430A}" srcOrd="4" destOrd="0" parTransId="{3F601119-7DC4-47B2-9A3A-4CD7E660335B}" sibTransId="{8E2B045B-F264-4B6A-A185-381F98D83ADD}"/>
    <dgm:cxn modelId="{FC1D829E-4B15-4267-B2EF-353766D214B9}" type="presOf" srcId="{8E2B045B-F264-4B6A-A185-381F98D83ADD}" destId="{95DDA3B6-123A-4760-B5A7-24D4109ACD0D}" srcOrd="0" destOrd="0" presId="urn:microsoft.com/office/officeart/2005/8/layout/cycle6"/>
    <dgm:cxn modelId="{1B95B49E-80BB-467B-83B8-CE7780BB83E1}" type="presOf" srcId="{716E4C41-10AA-4DA8-BCC3-0CFA6A3CFB39}" destId="{58B639F7-14A7-4DD0-8FD7-F3DD0E962AA6}" srcOrd="0" destOrd="0" presId="urn:microsoft.com/office/officeart/2005/8/layout/cycle6"/>
    <dgm:cxn modelId="{AC5EC9A4-1125-47AF-88DE-CD68774C4E81}" type="presOf" srcId="{9E32A2FF-6F00-432E-AEC1-7AA4009ACCBC}" destId="{902C9A23-650D-4773-881B-DE008E45240C}" srcOrd="0" destOrd="0" presId="urn:microsoft.com/office/officeart/2005/8/layout/cycle6"/>
    <dgm:cxn modelId="{49AF4BC2-ABE4-41A7-9A5C-89AA41A2F711}" type="presOf" srcId="{F3C6E352-8D20-48F4-80A1-58187FC45ECD}" destId="{308BA7A3-1AE5-4966-AF26-1EC8B2F35DAD}" srcOrd="0" destOrd="0" presId="urn:microsoft.com/office/officeart/2005/8/layout/cycle6"/>
    <dgm:cxn modelId="{476E87C5-81FC-48C7-B988-A0DCA3C1069C}" type="presOf" srcId="{C10F5560-9009-45D2-8705-0D649FF1430A}" destId="{911E4520-E8EE-4800-B428-DFA9E2384CA4}" srcOrd="0" destOrd="0" presId="urn:microsoft.com/office/officeart/2005/8/layout/cycle6"/>
    <dgm:cxn modelId="{FB7E5EF3-F899-416F-9911-604847810547}" type="presOf" srcId="{2CF90B95-99BB-4E2B-A11F-F3A2F672DADA}" destId="{795C8497-751C-41C3-96C4-513BF68860A2}" srcOrd="0" destOrd="0" presId="urn:microsoft.com/office/officeart/2005/8/layout/cycle6"/>
    <dgm:cxn modelId="{A394B5F9-73BE-44AA-B678-DC809DF43559}" type="presOf" srcId="{74B77CC5-9DBB-4DF5-B08F-1445C6989460}" destId="{F2A5532B-6F54-4A88-9D5C-09B5C6E42EF6}" srcOrd="0" destOrd="0" presId="urn:microsoft.com/office/officeart/2005/8/layout/cycle6"/>
    <dgm:cxn modelId="{D3177DFE-B7AD-4BF3-AA4A-8D1E46CA6E74}" type="presOf" srcId="{B5B333A3-2DE8-4430-BFC3-DFE1A91D2D9A}" destId="{49999D2A-A2A2-4336-ADA8-AE3170B1666E}" srcOrd="0" destOrd="0" presId="urn:microsoft.com/office/officeart/2005/8/layout/cycle6"/>
    <dgm:cxn modelId="{9AFEA930-AC6D-4782-940A-D27A56302DDD}" type="presParOf" srcId="{829B93A3-2DD4-4E5D-A6DC-0512A65C1FEA}" destId="{55365F69-9AC7-479A-832D-8DBD126A6EA7}" srcOrd="0" destOrd="0" presId="urn:microsoft.com/office/officeart/2005/8/layout/cycle6"/>
    <dgm:cxn modelId="{8309F621-D080-4391-93B0-0BD2CE04E7F5}" type="presParOf" srcId="{829B93A3-2DD4-4E5D-A6DC-0512A65C1FEA}" destId="{91D7B208-288B-418C-B9BA-87FACDF4AAEE}" srcOrd="1" destOrd="0" presId="urn:microsoft.com/office/officeart/2005/8/layout/cycle6"/>
    <dgm:cxn modelId="{A18D4B41-FB3A-4367-869C-DAAFD5781700}" type="presParOf" srcId="{829B93A3-2DD4-4E5D-A6DC-0512A65C1FEA}" destId="{7BA0B651-4841-4015-8FB1-56C383FEC031}" srcOrd="2" destOrd="0" presId="urn:microsoft.com/office/officeart/2005/8/layout/cycle6"/>
    <dgm:cxn modelId="{3D61282E-8C8B-4BBB-AFC5-C2DB4508CCDC}" type="presParOf" srcId="{829B93A3-2DD4-4E5D-A6DC-0512A65C1FEA}" destId="{902C9A23-650D-4773-881B-DE008E45240C}" srcOrd="3" destOrd="0" presId="urn:microsoft.com/office/officeart/2005/8/layout/cycle6"/>
    <dgm:cxn modelId="{405C7E9B-7F72-45BA-8361-829696D24A3B}" type="presParOf" srcId="{829B93A3-2DD4-4E5D-A6DC-0512A65C1FEA}" destId="{165B9DE2-24C6-4BC5-B7BB-91FF348BDBB3}" srcOrd="4" destOrd="0" presId="urn:microsoft.com/office/officeart/2005/8/layout/cycle6"/>
    <dgm:cxn modelId="{0185A07D-F249-4105-B5B4-8C4FDF65E140}" type="presParOf" srcId="{829B93A3-2DD4-4E5D-A6DC-0512A65C1FEA}" destId="{49999D2A-A2A2-4336-ADA8-AE3170B1666E}" srcOrd="5" destOrd="0" presId="urn:microsoft.com/office/officeart/2005/8/layout/cycle6"/>
    <dgm:cxn modelId="{17FE95C7-BF3B-4E93-BD2F-07CAA3A2783E}" type="presParOf" srcId="{829B93A3-2DD4-4E5D-A6DC-0512A65C1FEA}" destId="{795C8497-751C-41C3-96C4-513BF68860A2}" srcOrd="6" destOrd="0" presId="urn:microsoft.com/office/officeart/2005/8/layout/cycle6"/>
    <dgm:cxn modelId="{BEBBAA5B-9B74-439A-854E-38E9E8010F23}" type="presParOf" srcId="{829B93A3-2DD4-4E5D-A6DC-0512A65C1FEA}" destId="{817EABFE-24AE-4120-8982-14A1B39EE24A}" srcOrd="7" destOrd="0" presId="urn:microsoft.com/office/officeart/2005/8/layout/cycle6"/>
    <dgm:cxn modelId="{E276BC6D-1EF9-4F2B-A01F-558DEF8663A5}" type="presParOf" srcId="{829B93A3-2DD4-4E5D-A6DC-0512A65C1FEA}" destId="{943789FF-4756-43D1-8D43-6C4E5FB9B8A2}" srcOrd="8" destOrd="0" presId="urn:microsoft.com/office/officeart/2005/8/layout/cycle6"/>
    <dgm:cxn modelId="{B1DFB3C6-3C29-46DA-8050-AD1DE8BC93BD}" type="presParOf" srcId="{829B93A3-2DD4-4E5D-A6DC-0512A65C1FEA}" destId="{F2A5532B-6F54-4A88-9D5C-09B5C6E42EF6}" srcOrd="9" destOrd="0" presId="urn:microsoft.com/office/officeart/2005/8/layout/cycle6"/>
    <dgm:cxn modelId="{FDE71482-297F-426D-A86E-F920792EBA58}" type="presParOf" srcId="{829B93A3-2DD4-4E5D-A6DC-0512A65C1FEA}" destId="{817011A9-F279-45EE-9BBF-FC65A7ABED16}" srcOrd="10" destOrd="0" presId="urn:microsoft.com/office/officeart/2005/8/layout/cycle6"/>
    <dgm:cxn modelId="{BCE37BDF-720D-409E-87D2-36DDB00EBAD5}" type="presParOf" srcId="{829B93A3-2DD4-4E5D-A6DC-0512A65C1FEA}" destId="{D688C533-EC2E-45AD-B77A-1E18D9378BD3}" srcOrd="11" destOrd="0" presId="urn:microsoft.com/office/officeart/2005/8/layout/cycle6"/>
    <dgm:cxn modelId="{52492D26-8DA9-42C6-9DEB-4DDCE7D62D47}" type="presParOf" srcId="{829B93A3-2DD4-4E5D-A6DC-0512A65C1FEA}" destId="{911E4520-E8EE-4800-B428-DFA9E2384CA4}" srcOrd="12" destOrd="0" presId="urn:microsoft.com/office/officeart/2005/8/layout/cycle6"/>
    <dgm:cxn modelId="{C734D8D7-35EE-4ADB-8C0A-5B25A652CE0A}" type="presParOf" srcId="{829B93A3-2DD4-4E5D-A6DC-0512A65C1FEA}" destId="{B1F40365-2776-4092-A61D-56F52B75521C}" srcOrd="13" destOrd="0" presId="urn:microsoft.com/office/officeart/2005/8/layout/cycle6"/>
    <dgm:cxn modelId="{8BC7BBD0-6C8A-40F6-A06B-E534FC6E5876}" type="presParOf" srcId="{829B93A3-2DD4-4E5D-A6DC-0512A65C1FEA}" destId="{95DDA3B6-123A-4760-B5A7-24D4109ACD0D}" srcOrd="14" destOrd="0" presId="urn:microsoft.com/office/officeart/2005/8/layout/cycle6"/>
    <dgm:cxn modelId="{38A89075-A49C-4280-8B54-6978738FFE01}" type="presParOf" srcId="{829B93A3-2DD4-4E5D-A6DC-0512A65C1FEA}" destId="{EADD2A5A-898F-4BD3-8282-5BD9F7FC9E27}" srcOrd="15" destOrd="0" presId="urn:microsoft.com/office/officeart/2005/8/layout/cycle6"/>
    <dgm:cxn modelId="{51902F97-C646-414F-8B3A-72C31163F359}" type="presParOf" srcId="{829B93A3-2DD4-4E5D-A6DC-0512A65C1FEA}" destId="{F017EA5A-55A1-45EE-B460-FE3F618B5C87}" srcOrd="16" destOrd="0" presId="urn:microsoft.com/office/officeart/2005/8/layout/cycle6"/>
    <dgm:cxn modelId="{78425D7A-9F32-41B8-9D25-AED7B85B34C0}" type="presParOf" srcId="{829B93A3-2DD4-4E5D-A6DC-0512A65C1FEA}" destId="{4FA5D3DF-C2F4-4C37-B138-82902BC5B2B1}" srcOrd="17" destOrd="0" presId="urn:microsoft.com/office/officeart/2005/8/layout/cycle6"/>
    <dgm:cxn modelId="{592D8818-BB16-4183-91AF-B7B08D51598A}" type="presParOf" srcId="{829B93A3-2DD4-4E5D-A6DC-0512A65C1FEA}" destId="{58B639F7-14A7-4DD0-8FD7-F3DD0E962AA6}" srcOrd="18" destOrd="0" presId="urn:microsoft.com/office/officeart/2005/8/layout/cycle6"/>
    <dgm:cxn modelId="{B2B1B94E-FD43-492D-BCCC-0289677598A8}" type="presParOf" srcId="{829B93A3-2DD4-4E5D-A6DC-0512A65C1FEA}" destId="{7BAF0933-4F40-42CB-8582-71E51A0309B7}" srcOrd="19" destOrd="0" presId="urn:microsoft.com/office/officeart/2005/8/layout/cycle6"/>
    <dgm:cxn modelId="{CFF10C7A-6F91-4339-B6D8-0A815C94D29C}" type="presParOf" srcId="{829B93A3-2DD4-4E5D-A6DC-0512A65C1FEA}" destId="{308BA7A3-1AE5-4966-AF26-1EC8B2F35DAD}"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65F69-9AC7-479A-832D-8DBD126A6EA7}">
      <dsp:nvSpPr>
        <dsp:cNvPr id="0" name=""/>
        <dsp:cNvSpPr/>
      </dsp:nvSpPr>
      <dsp:spPr>
        <a:xfrm>
          <a:off x="5227403" y="3525"/>
          <a:ext cx="1543761" cy="1003444"/>
        </a:xfrm>
        <a:prstGeom prst="roundRect">
          <a:avLst/>
        </a:prstGeom>
        <a:solidFill>
          <a:srgbClr val="00362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Schedule</a:t>
          </a:r>
          <a:r>
            <a:rPr lang="en-US" sz="1800" kern="1200" dirty="0"/>
            <a:t> appointments</a:t>
          </a:r>
        </a:p>
      </dsp:txBody>
      <dsp:txXfrm>
        <a:off x="5276387" y="52509"/>
        <a:ext cx="1445793" cy="905476"/>
      </dsp:txXfrm>
    </dsp:sp>
    <dsp:sp modelId="{7BA0B651-4841-4015-8FB1-56C383FEC031}">
      <dsp:nvSpPr>
        <dsp:cNvPr id="0" name=""/>
        <dsp:cNvSpPr/>
      </dsp:nvSpPr>
      <dsp:spPr>
        <a:xfrm>
          <a:off x="3135976" y="505247"/>
          <a:ext cx="5726615" cy="5726615"/>
        </a:xfrm>
        <a:custGeom>
          <a:avLst/>
          <a:gdLst/>
          <a:ahLst/>
          <a:cxnLst/>
          <a:rect l="0" t="0" r="0" b="0"/>
          <a:pathLst>
            <a:path>
              <a:moveTo>
                <a:pt x="3645399" y="108881"/>
              </a:moveTo>
              <a:arcTo wR="2863307" hR="2863307" stAng="17151082" swAng="1255728"/>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2C9A23-650D-4773-881B-DE008E45240C}">
      <dsp:nvSpPr>
        <dsp:cNvPr id="0" name=""/>
        <dsp:cNvSpPr/>
      </dsp:nvSpPr>
      <dsp:spPr>
        <a:xfrm>
          <a:off x="7466027" y="1081589"/>
          <a:ext cx="1543761" cy="1003444"/>
        </a:xfrm>
        <a:prstGeom prst="roundRect">
          <a:avLst/>
        </a:prstGeom>
        <a:solidFill>
          <a:srgbClr val="015C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Assess</a:t>
          </a:r>
          <a:r>
            <a:rPr lang="en-US" sz="1800" kern="1200" dirty="0"/>
            <a:t> vaccination status</a:t>
          </a:r>
        </a:p>
      </dsp:txBody>
      <dsp:txXfrm>
        <a:off x="7515011" y="1130573"/>
        <a:ext cx="1445793" cy="905476"/>
      </dsp:txXfrm>
    </dsp:sp>
    <dsp:sp modelId="{49999D2A-A2A2-4336-ADA8-AE3170B1666E}">
      <dsp:nvSpPr>
        <dsp:cNvPr id="0" name=""/>
        <dsp:cNvSpPr/>
      </dsp:nvSpPr>
      <dsp:spPr>
        <a:xfrm>
          <a:off x="3135976" y="505247"/>
          <a:ext cx="5726615" cy="5726615"/>
        </a:xfrm>
        <a:custGeom>
          <a:avLst/>
          <a:gdLst/>
          <a:ahLst/>
          <a:cxnLst/>
          <a:rect l="0" t="0" r="0" b="0"/>
          <a:pathLst>
            <a:path>
              <a:moveTo>
                <a:pt x="5429289" y="1592768"/>
              </a:moveTo>
              <a:arcTo wR="2863307" hR="2863307" stAng="20019469" swAng="1725770"/>
            </a:path>
          </a:pathLst>
        </a:custGeom>
        <a:noFill/>
        <a:ln w="6350" cap="flat" cmpd="sng" algn="ctr">
          <a:solidFill>
            <a:schemeClr val="accent5">
              <a:hueOff val="-1126424"/>
              <a:satOff val="-2903"/>
              <a:lumOff val="-1961"/>
              <a:alphaOff val="0"/>
            </a:schemeClr>
          </a:solidFill>
          <a:prstDash val="solid"/>
          <a:miter lim="800000"/>
        </a:ln>
        <a:effectLst/>
      </dsp:spPr>
      <dsp:style>
        <a:lnRef idx="1">
          <a:scrgbClr r="0" g="0" b="0"/>
        </a:lnRef>
        <a:fillRef idx="0">
          <a:scrgbClr r="0" g="0" b="0"/>
        </a:fillRef>
        <a:effectRef idx="0">
          <a:scrgbClr r="0" g="0" b="0"/>
        </a:effectRef>
        <a:fontRef idx="minor"/>
      </dsp:style>
    </dsp:sp>
    <dsp:sp modelId="{795C8497-751C-41C3-96C4-513BF68860A2}">
      <dsp:nvSpPr>
        <dsp:cNvPr id="0" name=""/>
        <dsp:cNvSpPr/>
      </dsp:nvSpPr>
      <dsp:spPr>
        <a:xfrm>
          <a:off x="8018922" y="3503978"/>
          <a:ext cx="1543761" cy="1003444"/>
        </a:xfrm>
        <a:prstGeom prst="roundRect">
          <a:avLst/>
        </a:prstGeom>
        <a:solidFill>
          <a:srgbClr val="0085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Educate &amp; motivate </a:t>
          </a:r>
          <a:r>
            <a:rPr lang="en-US" sz="1800" kern="1200" dirty="0"/>
            <a:t>patients</a:t>
          </a:r>
        </a:p>
      </dsp:txBody>
      <dsp:txXfrm>
        <a:off x="8067906" y="3552962"/>
        <a:ext cx="1445793" cy="905476"/>
      </dsp:txXfrm>
    </dsp:sp>
    <dsp:sp modelId="{943789FF-4756-43D1-8D43-6C4E5FB9B8A2}">
      <dsp:nvSpPr>
        <dsp:cNvPr id="0" name=""/>
        <dsp:cNvSpPr/>
      </dsp:nvSpPr>
      <dsp:spPr>
        <a:xfrm>
          <a:off x="3135976" y="505247"/>
          <a:ext cx="5726615" cy="5726615"/>
        </a:xfrm>
        <a:custGeom>
          <a:avLst/>
          <a:gdLst/>
          <a:ahLst/>
          <a:cxnLst/>
          <a:rect l="0" t="0" r="0" b="0"/>
          <a:pathLst>
            <a:path>
              <a:moveTo>
                <a:pt x="5485799" y="4012683"/>
              </a:moveTo>
              <a:arcTo wR="2863307" hR="2863307" stAng="1420002" swAng="1358083"/>
            </a:path>
          </a:pathLst>
        </a:custGeom>
        <a:noFill/>
        <a:ln w="6350" cap="flat" cmpd="sng" algn="ctr">
          <a:solidFill>
            <a:schemeClr val="accent5">
              <a:hueOff val="-2252848"/>
              <a:satOff val="-5806"/>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 modelId="{F2A5532B-6F54-4A88-9D5C-09B5C6E42EF6}">
      <dsp:nvSpPr>
        <dsp:cNvPr id="0" name=""/>
        <dsp:cNvSpPr/>
      </dsp:nvSpPr>
      <dsp:spPr>
        <a:xfrm>
          <a:off x="6469746" y="5446583"/>
          <a:ext cx="1543761" cy="1003444"/>
        </a:xfrm>
        <a:prstGeom prst="roundRect">
          <a:avLst/>
        </a:prstGeom>
        <a:solidFill>
          <a:srgbClr val="00AE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Recommend</a:t>
          </a:r>
        </a:p>
      </dsp:txBody>
      <dsp:txXfrm>
        <a:off x="6518730" y="5495567"/>
        <a:ext cx="1445793" cy="905476"/>
      </dsp:txXfrm>
    </dsp:sp>
    <dsp:sp modelId="{D688C533-EC2E-45AD-B77A-1E18D9378BD3}">
      <dsp:nvSpPr>
        <dsp:cNvPr id="0" name=""/>
        <dsp:cNvSpPr/>
      </dsp:nvSpPr>
      <dsp:spPr>
        <a:xfrm>
          <a:off x="3135976" y="505247"/>
          <a:ext cx="5726615" cy="5726615"/>
        </a:xfrm>
        <a:custGeom>
          <a:avLst/>
          <a:gdLst/>
          <a:ahLst/>
          <a:cxnLst/>
          <a:rect l="0" t="0" r="0" b="0"/>
          <a:pathLst>
            <a:path>
              <a:moveTo>
                <a:pt x="3324485" y="5689231"/>
              </a:moveTo>
              <a:arcTo wR="2863307" hR="2863307" stAng="4843878" swAng="1112245"/>
            </a:path>
          </a:pathLst>
        </a:custGeom>
        <a:noFill/>
        <a:ln w="6350" cap="flat" cmpd="sng" algn="ctr">
          <a:solidFill>
            <a:schemeClr val="accent5">
              <a:hueOff val="-3379271"/>
              <a:satOff val="-8710"/>
              <a:lumOff val="-5883"/>
              <a:alphaOff val="0"/>
            </a:schemeClr>
          </a:solidFill>
          <a:prstDash val="solid"/>
          <a:miter lim="800000"/>
        </a:ln>
        <a:effectLst/>
      </dsp:spPr>
      <dsp:style>
        <a:lnRef idx="1">
          <a:scrgbClr r="0" g="0" b="0"/>
        </a:lnRef>
        <a:fillRef idx="0">
          <a:scrgbClr r="0" g="0" b="0"/>
        </a:fillRef>
        <a:effectRef idx="0">
          <a:scrgbClr r="0" g="0" b="0"/>
        </a:effectRef>
        <a:fontRef idx="minor"/>
      </dsp:style>
    </dsp:sp>
    <dsp:sp modelId="{911E4520-E8EE-4800-B428-DFA9E2384CA4}">
      <dsp:nvSpPr>
        <dsp:cNvPr id="0" name=""/>
        <dsp:cNvSpPr/>
      </dsp:nvSpPr>
      <dsp:spPr>
        <a:xfrm>
          <a:off x="3985061" y="5446583"/>
          <a:ext cx="1543761" cy="1003444"/>
        </a:xfrm>
        <a:prstGeom prst="roundRect">
          <a:avLst/>
        </a:prstGeom>
        <a:solidFill>
          <a:srgbClr val="57B57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Use</a:t>
          </a:r>
          <a:r>
            <a:rPr lang="en-US" sz="1800" b="1" kern="1200" dirty="0"/>
            <a:t> </a:t>
          </a:r>
          <a:r>
            <a:rPr lang="en-US" sz="1800" b="0" kern="1200" dirty="0"/>
            <a:t>standing orders</a:t>
          </a:r>
        </a:p>
      </dsp:txBody>
      <dsp:txXfrm>
        <a:off x="4034045" y="5495567"/>
        <a:ext cx="1445793" cy="905476"/>
      </dsp:txXfrm>
    </dsp:sp>
    <dsp:sp modelId="{95DDA3B6-123A-4760-B5A7-24D4109ACD0D}">
      <dsp:nvSpPr>
        <dsp:cNvPr id="0" name=""/>
        <dsp:cNvSpPr/>
      </dsp:nvSpPr>
      <dsp:spPr>
        <a:xfrm>
          <a:off x="3135976" y="505247"/>
          <a:ext cx="5726615" cy="5726615"/>
        </a:xfrm>
        <a:custGeom>
          <a:avLst/>
          <a:gdLst/>
          <a:ahLst/>
          <a:cxnLst/>
          <a:rect l="0" t="0" r="0" b="0"/>
          <a:pathLst>
            <a:path>
              <a:moveTo>
                <a:pt x="885149" y="4933433"/>
              </a:moveTo>
              <a:arcTo wR="2863307" hR="2863307" stAng="8021915" swAng="1358083"/>
            </a:path>
          </a:pathLst>
        </a:custGeom>
        <a:noFill/>
        <a:ln w="6350" cap="flat" cmpd="sng" algn="ctr">
          <a:solidFill>
            <a:schemeClr val="accent5">
              <a:hueOff val="-4505695"/>
              <a:satOff val="-11613"/>
              <a:lumOff val="-7843"/>
              <a:alphaOff val="0"/>
            </a:schemeClr>
          </a:solidFill>
          <a:prstDash val="solid"/>
          <a:miter lim="800000"/>
        </a:ln>
        <a:effectLst/>
      </dsp:spPr>
      <dsp:style>
        <a:lnRef idx="1">
          <a:scrgbClr r="0" g="0" b="0"/>
        </a:lnRef>
        <a:fillRef idx="0">
          <a:scrgbClr r="0" g="0" b="0"/>
        </a:fillRef>
        <a:effectRef idx="0">
          <a:scrgbClr r="0" g="0" b="0"/>
        </a:effectRef>
        <a:fontRef idx="minor"/>
      </dsp:style>
    </dsp:sp>
    <dsp:sp modelId="{EADD2A5A-898F-4BD3-8282-5BD9F7FC9E27}">
      <dsp:nvSpPr>
        <dsp:cNvPr id="0" name=""/>
        <dsp:cNvSpPr/>
      </dsp:nvSpPr>
      <dsp:spPr>
        <a:xfrm>
          <a:off x="2435885" y="3503978"/>
          <a:ext cx="1543761" cy="1003444"/>
        </a:xfrm>
        <a:prstGeom prst="roundRect">
          <a:avLst/>
        </a:prstGeom>
        <a:solidFill>
          <a:srgbClr val="9CC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Administer or refer</a:t>
          </a:r>
          <a:endParaRPr lang="en-US" sz="1800" kern="1200" dirty="0"/>
        </a:p>
      </dsp:txBody>
      <dsp:txXfrm>
        <a:off x="2484869" y="3552962"/>
        <a:ext cx="1445793" cy="905476"/>
      </dsp:txXfrm>
    </dsp:sp>
    <dsp:sp modelId="{4FA5D3DF-C2F4-4C37-B138-82902BC5B2B1}">
      <dsp:nvSpPr>
        <dsp:cNvPr id="0" name=""/>
        <dsp:cNvSpPr/>
      </dsp:nvSpPr>
      <dsp:spPr>
        <a:xfrm>
          <a:off x="3135976" y="505247"/>
          <a:ext cx="5726615" cy="5726615"/>
        </a:xfrm>
        <a:custGeom>
          <a:avLst/>
          <a:gdLst/>
          <a:ahLst/>
          <a:cxnLst/>
          <a:rect l="0" t="0" r="0" b="0"/>
          <a:pathLst>
            <a:path>
              <a:moveTo>
                <a:pt x="2554" y="2984241"/>
              </a:moveTo>
              <a:arcTo wR="2863307" hR="2863307" stAng="10654761" swAng="1725770"/>
            </a:path>
          </a:pathLst>
        </a:custGeom>
        <a:noFill/>
        <a:ln w="6350" cap="flat" cmpd="sng" algn="ctr">
          <a:solidFill>
            <a:schemeClr val="accent5">
              <a:hueOff val="-5632119"/>
              <a:satOff val="-14516"/>
              <a:lumOff val="-9804"/>
              <a:alphaOff val="0"/>
            </a:schemeClr>
          </a:solidFill>
          <a:prstDash val="solid"/>
          <a:miter lim="800000"/>
        </a:ln>
        <a:effectLst/>
      </dsp:spPr>
      <dsp:style>
        <a:lnRef idx="1">
          <a:scrgbClr r="0" g="0" b="0"/>
        </a:lnRef>
        <a:fillRef idx="0">
          <a:scrgbClr r="0" g="0" b="0"/>
        </a:fillRef>
        <a:effectRef idx="0">
          <a:scrgbClr r="0" g="0" b="0"/>
        </a:effectRef>
        <a:fontRef idx="minor"/>
      </dsp:style>
    </dsp:sp>
    <dsp:sp modelId="{58B639F7-14A7-4DD0-8FD7-F3DD0E962AA6}">
      <dsp:nvSpPr>
        <dsp:cNvPr id="0" name=""/>
        <dsp:cNvSpPr/>
      </dsp:nvSpPr>
      <dsp:spPr>
        <a:xfrm>
          <a:off x="2988779" y="1081589"/>
          <a:ext cx="1543761" cy="1003444"/>
        </a:xfrm>
        <a:prstGeom prst="roundRect">
          <a:avLst/>
        </a:prstGeom>
        <a:solidFill>
          <a:srgbClr val="D6DE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Document</a:t>
          </a:r>
          <a:r>
            <a:rPr lang="en-US" sz="1800" kern="1200" dirty="0"/>
            <a:t> vaccinations</a:t>
          </a:r>
        </a:p>
      </dsp:txBody>
      <dsp:txXfrm>
        <a:off x="3037763" y="1130573"/>
        <a:ext cx="1445793" cy="905476"/>
      </dsp:txXfrm>
    </dsp:sp>
    <dsp:sp modelId="{308BA7A3-1AE5-4966-AF26-1EC8B2F35DAD}">
      <dsp:nvSpPr>
        <dsp:cNvPr id="0" name=""/>
        <dsp:cNvSpPr/>
      </dsp:nvSpPr>
      <dsp:spPr>
        <a:xfrm>
          <a:off x="3135976" y="505247"/>
          <a:ext cx="5726615" cy="5726615"/>
        </a:xfrm>
        <a:custGeom>
          <a:avLst/>
          <a:gdLst/>
          <a:ahLst/>
          <a:cxnLst/>
          <a:rect l="0" t="0" r="0" b="0"/>
          <a:pathLst>
            <a:path>
              <a:moveTo>
                <a:pt x="1148912" y="569973"/>
              </a:moveTo>
              <a:arcTo wR="2863307" hR="2863307" stAng="13993190" swAng="1255728"/>
            </a:path>
          </a:pathLst>
        </a:cu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873B9-49C6-4E07-99C9-7D7CB63E7B42}"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8164B-340B-46CB-A11D-B8C47E14B439}" type="slidenum">
              <a:rPr lang="en-US" smtClean="0"/>
              <a:t>‹#›</a:t>
            </a:fld>
            <a:endParaRPr lang="en-US"/>
          </a:p>
        </p:txBody>
      </p:sp>
    </p:spTree>
    <p:extLst>
      <p:ext uri="{BB962C8B-B14F-4D97-AF65-F5344CB8AC3E}">
        <p14:creationId xmlns:p14="http://schemas.microsoft.com/office/powerpoint/2010/main" val="1130680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flu/prevent/vaccinations.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1</a:t>
            </a:fld>
            <a:endParaRPr lang="en-US" dirty="0"/>
          </a:p>
        </p:txBody>
      </p:sp>
    </p:spTree>
    <p:extLst>
      <p:ext uri="{BB962C8B-B14F-4D97-AF65-F5344CB8AC3E}">
        <p14:creationId xmlns:p14="http://schemas.microsoft.com/office/powerpoint/2010/main" val="2863686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some of the main opportunities to support vaccination in our practice.</a:t>
            </a:r>
          </a:p>
          <a:p>
            <a:pPr marL="171450" indent="-171450">
              <a:buFont typeface="Arial" panose="020B0604020202020204" pitchFamily="34" charset="0"/>
              <a:buChar char="•"/>
            </a:pPr>
            <a:r>
              <a:rPr lang="en-US" dirty="0"/>
              <a:t>Today, we (are going to choose/have chosen) 3 of these opportunities to discuss in more detail. </a:t>
            </a:r>
          </a:p>
          <a:p>
            <a:pPr marL="171450" indent="-171450">
              <a:buFont typeface="Arial" panose="020B0604020202020204" pitchFamily="34" charset="0"/>
              <a:buChar char="•"/>
            </a:pPr>
            <a:r>
              <a:rPr lang="en-US" dirty="0"/>
              <a:t>We’ll explore who is involved in each opportunity, what we have done that works well, and how we can improve for the coming respiratory season. </a:t>
            </a:r>
          </a:p>
          <a:p>
            <a:pPr marL="171450" indent="-171450">
              <a:buFont typeface="Arial" panose="020B0604020202020204" pitchFamily="34" charset="0"/>
              <a:buChar char="•"/>
            </a:pPr>
            <a:r>
              <a:rPr lang="en-US" dirty="0"/>
              <a:t>The RIZE team has provided some example activities for each of these opportunities to help us think through how we each play a role! </a:t>
            </a:r>
          </a:p>
          <a:p>
            <a:r>
              <a:rPr lang="en-US" dirty="0"/>
              <a:t> </a:t>
            </a:r>
          </a:p>
          <a:p>
            <a:endParaRPr lang="en-US" dirty="0"/>
          </a:p>
        </p:txBody>
      </p:sp>
      <p:sp>
        <p:nvSpPr>
          <p:cNvPr id="4" name="Slide Number Placeholder 3"/>
          <p:cNvSpPr>
            <a:spLocks noGrp="1"/>
          </p:cNvSpPr>
          <p:nvPr>
            <p:ph type="sldNum" sz="quarter" idx="5"/>
          </p:nvPr>
        </p:nvSpPr>
        <p:spPr/>
        <p:txBody>
          <a:bodyPr/>
          <a:lstStyle/>
          <a:p>
            <a:fld id="{6428164B-340B-46CB-A11D-B8C47E14B439}" type="slidenum">
              <a:rPr lang="en-US" smtClean="0"/>
              <a:t>10</a:t>
            </a:fld>
            <a:endParaRPr lang="en-US"/>
          </a:p>
        </p:txBody>
      </p:sp>
    </p:spTree>
    <p:extLst>
      <p:ext uri="{BB962C8B-B14F-4D97-AF65-F5344CB8AC3E}">
        <p14:creationId xmlns:p14="http://schemas.microsoft.com/office/powerpoint/2010/main" val="2794178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SzPts val="1000"/>
              <a:buFont typeface="Symbol" panose="05050102010706020507" pitchFamily="18" charset="2"/>
              <a:buChar char=""/>
              <a:tabLst>
                <a:tab pos="400050" algn="l"/>
              </a:tabLst>
            </a:pPr>
            <a:r>
              <a:rPr lang="en-US" sz="13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Ongoing communication is essential in making sure patients stay on schedule with vaccinations.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00050" algn="l"/>
              </a:tabLst>
            </a:pPr>
            <a:r>
              <a:rPr lang="en-US" sz="1300" b="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We want to use every opportunity to remind patients about the importance of vaccination and schedule or note upcoming appointments.</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11</a:t>
            </a:fld>
            <a:endParaRPr lang="en-US" dirty="0"/>
          </a:p>
        </p:txBody>
      </p:sp>
    </p:spTree>
    <p:extLst>
      <p:ext uri="{BB962C8B-B14F-4D97-AF65-F5344CB8AC3E}">
        <p14:creationId xmlns:p14="http://schemas.microsoft.com/office/powerpoint/2010/main" val="277361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SzPts val="1000"/>
              <a:buFont typeface="Symbol" panose="05050102010706020507" pitchFamily="18" charset="2"/>
              <a:buChar char=""/>
              <a:tabLst>
                <a:tab pos="400050" algn="l"/>
              </a:tabLst>
            </a:pPr>
            <a:r>
              <a:rPr lang="en-US" sz="1300" b="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Who is involved in scheduling during a patient visit? What about outside the patient visit? </a:t>
            </a:r>
          </a:p>
          <a:p>
            <a:pPr marL="342900" marR="0" lvl="0" indent="-342900">
              <a:lnSpc>
                <a:spcPct val="107000"/>
              </a:lnSpc>
              <a:spcBef>
                <a:spcPts val="0"/>
              </a:spcBef>
              <a:spcAft>
                <a:spcPts val="0"/>
              </a:spcAft>
              <a:buSzPts val="1000"/>
              <a:buFont typeface="Symbol" panose="05050102010706020507" pitchFamily="18" charset="2"/>
              <a:buChar char=""/>
              <a:tabLst>
                <a:tab pos="400050" algn="l"/>
              </a:tabLst>
            </a:pP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What has worked well? </a:t>
            </a:r>
          </a:p>
          <a:p>
            <a:pPr marL="342900" marR="0" lvl="0" indent="-342900">
              <a:lnSpc>
                <a:spcPct val="107000"/>
              </a:lnSpc>
              <a:spcBef>
                <a:spcPts val="0"/>
              </a:spcBef>
              <a:spcAft>
                <a:spcPts val="0"/>
              </a:spcAft>
              <a:buSzPts val="1000"/>
              <a:buFont typeface="Symbol" panose="05050102010706020507" pitchFamily="18" charset="2"/>
              <a:buChar char=""/>
              <a:tabLst>
                <a:tab pos="400050" algn="l"/>
              </a:tabLst>
            </a:pP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How can we do better this season?</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12</a:t>
            </a:fld>
            <a:endParaRPr lang="en-US" dirty="0"/>
          </a:p>
        </p:txBody>
      </p:sp>
    </p:spTree>
    <p:extLst>
      <p:ext uri="{BB962C8B-B14F-4D97-AF65-F5344CB8AC3E}">
        <p14:creationId xmlns:p14="http://schemas.microsoft.com/office/powerpoint/2010/main" val="320551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800"/>
              </a:spcAft>
              <a:buSzPts val="1000"/>
              <a:buFont typeface="Arial" panose="020B0604020202020204" pitchFamily="34" charset="0"/>
              <a:buChar char="•"/>
              <a:tabLst>
                <a:tab pos="400050" algn="l"/>
              </a:tabLst>
            </a:pPr>
            <a:r>
              <a:rPr lang="en-US" sz="14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By assessing a patient’s vaccination status at every visit, we can avoid missed opportunities to vaccinate and reinforce that vaccinations are important.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13</a:t>
            </a:fld>
            <a:endParaRPr lang="en-US" dirty="0"/>
          </a:p>
        </p:txBody>
      </p:sp>
    </p:spTree>
    <p:extLst>
      <p:ext uri="{BB962C8B-B14F-4D97-AF65-F5344CB8AC3E}">
        <p14:creationId xmlns:p14="http://schemas.microsoft.com/office/powerpoint/2010/main" val="2864552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SzPts val="1000"/>
              <a:buFont typeface="Symbol" panose="05050102010706020507" pitchFamily="18" charset="2"/>
              <a:buChar char=""/>
              <a:tabLst>
                <a:tab pos="400050" algn="l"/>
              </a:tabLst>
            </a:pPr>
            <a:r>
              <a:rPr lang="en-US" sz="1300" b="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Who is involved in assessing patient vaccination status during a patient visit? What about outside the patient visit? </a:t>
            </a:r>
          </a:p>
          <a:p>
            <a:pPr marL="342900" marR="0" lvl="0" indent="-342900">
              <a:lnSpc>
                <a:spcPct val="107000"/>
              </a:lnSpc>
              <a:spcBef>
                <a:spcPts val="0"/>
              </a:spcBef>
              <a:spcAft>
                <a:spcPts val="0"/>
              </a:spcAft>
              <a:buSzPts val="1000"/>
              <a:buFont typeface="Symbol" panose="05050102010706020507" pitchFamily="18" charset="2"/>
              <a:buChar char=""/>
              <a:tabLst>
                <a:tab pos="400050" algn="l"/>
              </a:tabLst>
            </a:pP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What has worked well? </a:t>
            </a:r>
          </a:p>
          <a:p>
            <a:pPr marL="342900" marR="0" lvl="0" indent="-342900">
              <a:lnSpc>
                <a:spcPct val="107000"/>
              </a:lnSpc>
              <a:spcBef>
                <a:spcPts val="0"/>
              </a:spcBef>
              <a:spcAft>
                <a:spcPts val="0"/>
              </a:spcAft>
              <a:buSzPts val="1000"/>
              <a:buFont typeface="Symbol" panose="05050102010706020507" pitchFamily="18" charset="2"/>
              <a:buChar char=""/>
              <a:tabLst>
                <a:tab pos="400050" algn="l"/>
              </a:tabLst>
            </a:pP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How can we do better this season?</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14</a:t>
            </a:fld>
            <a:endParaRPr lang="en-US" dirty="0"/>
          </a:p>
        </p:txBody>
      </p:sp>
    </p:spTree>
    <p:extLst>
      <p:ext uri="{BB962C8B-B14F-4D97-AF65-F5344CB8AC3E}">
        <p14:creationId xmlns:p14="http://schemas.microsoft.com/office/powerpoint/2010/main" val="2260064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By educating our patients and providing them the most up-to-date information and advice on how to protect their health, we empower them to make informed decisions.</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15</a:t>
            </a:fld>
            <a:endParaRPr lang="en-US" dirty="0"/>
          </a:p>
        </p:txBody>
      </p:sp>
    </p:spTree>
    <p:extLst>
      <p:ext uri="{BB962C8B-B14F-4D97-AF65-F5344CB8AC3E}">
        <p14:creationId xmlns:p14="http://schemas.microsoft.com/office/powerpoint/2010/main" val="1657116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SzPts val="1000"/>
              <a:buFont typeface="Symbol" panose="05050102010706020507" pitchFamily="18" charset="2"/>
              <a:buChar char=""/>
              <a:tabLst>
                <a:tab pos="400050" algn="l"/>
              </a:tabLst>
            </a:pPr>
            <a:r>
              <a:rPr lang="en-US" sz="1300" b="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Who is involved in educating and motivating patients during a patient visit? What about outside the patient visit? </a:t>
            </a:r>
          </a:p>
          <a:p>
            <a:pPr marL="342900" marR="0" lvl="0" indent="-342900">
              <a:lnSpc>
                <a:spcPct val="107000"/>
              </a:lnSpc>
              <a:spcBef>
                <a:spcPts val="0"/>
              </a:spcBef>
              <a:spcAft>
                <a:spcPts val="0"/>
              </a:spcAft>
              <a:buSzPts val="1000"/>
              <a:buFont typeface="Symbol" panose="05050102010706020507" pitchFamily="18" charset="2"/>
              <a:buChar char=""/>
              <a:tabLst>
                <a:tab pos="400050" algn="l"/>
              </a:tabLst>
            </a:pP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What has worked well? </a:t>
            </a:r>
          </a:p>
          <a:p>
            <a:pPr marL="342900" marR="0" lvl="0" indent="-342900">
              <a:lnSpc>
                <a:spcPct val="107000"/>
              </a:lnSpc>
              <a:spcBef>
                <a:spcPts val="0"/>
              </a:spcBef>
              <a:spcAft>
                <a:spcPts val="0"/>
              </a:spcAft>
              <a:buSzPts val="1000"/>
              <a:buFont typeface="Symbol" panose="05050102010706020507" pitchFamily="18" charset="2"/>
              <a:buChar char=""/>
              <a:tabLst>
                <a:tab pos="400050" algn="l"/>
              </a:tabLst>
            </a:pP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How can we do better this season?</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16</a:t>
            </a:fld>
            <a:endParaRPr lang="en-US" dirty="0"/>
          </a:p>
        </p:txBody>
      </p:sp>
    </p:spTree>
    <p:extLst>
      <p:ext uri="{BB962C8B-B14F-4D97-AF65-F5344CB8AC3E}">
        <p14:creationId xmlns:p14="http://schemas.microsoft.com/office/powerpoint/2010/main" val="2769132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SzPts val="1000"/>
              <a:buFont typeface="Symbol" panose="05050102010706020507" pitchFamily="18" charset="2"/>
              <a:buNone/>
              <a:tabLst>
                <a:tab pos="400050" algn="l"/>
              </a:tabLst>
            </a:pPr>
            <a:endParaRPr lang="en-US" sz="11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baseline="0" dirty="0"/>
              <a:t>[Provide guidance on how to leverage your practice website and/or patient portal.]</a:t>
            </a:r>
          </a:p>
        </p:txBody>
      </p:sp>
      <p:sp>
        <p:nvSpPr>
          <p:cNvPr id="4" name="Slide Number Placeholder 3"/>
          <p:cNvSpPr>
            <a:spLocks noGrp="1"/>
          </p:cNvSpPr>
          <p:nvPr>
            <p:ph type="sldNum" sz="quarter" idx="10"/>
          </p:nvPr>
        </p:nvSpPr>
        <p:spPr/>
        <p:txBody>
          <a:bodyPr/>
          <a:lstStyle/>
          <a:p>
            <a:fld id="{436C31D5-9B4C-47AB-8E14-1401555635B6}" type="slidenum">
              <a:rPr lang="en-US" smtClean="0"/>
              <a:pPr/>
              <a:t>17</a:t>
            </a:fld>
            <a:endParaRPr lang="en-US" dirty="0"/>
          </a:p>
        </p:txBody>
      </p:sp>
    </p:spTree>
    <p:extLst>
      <p:ext uri="{BB962C8B-B14F-4D97-AF65-F5344CB8AC3E}">
        <p14:creationId xmlns:p14="http://schemas.microsoft.com/office/powerpoint/2010/main" val="2854417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7000"/>
              </a:lnSpc>
              <a:spcBef>
                <a:spcPts val="0"/>
              </a:spcBef>
              <a:spcAft>
                <a:spcPts val="800"/>
              </a:spcAft>
              <a:buClrTx/>
              <a:buSzPts val="1000"/>
              <a:buFont typeface="Arial" panose="020B0604020202020204" pitchFamily="34" charset="0"/>
              <a:buChar char="•"/>
              <a:tabLst>
                <a:tab pos="400050" algn="l"/>
              </a:tabLst>
              <a:defRPr/>
            </a:pPr>
            <a:r>
              <a:rPr lang="en-US" sz="14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Research has shown an effective recommendation from a healthcare professional is the main reason patients decide to vaccinate.</a:t>
            </a:r>
          </a:p>
          <a:p>
            <a:pPr marL="285750" marR="0" lvl="0" indent="-285750" algn="l" defTabSz="914400" rtl="0" eaLnBrk="1" fontAlgn="auto" latinLnBrk="0" hangingPunct="1">
              <a:lnSpc>
                <a:spcPct val="107000"/>
              </a:lnSpc>
              <a:spcBef>
                <a:spcPts val="0"/>
              </a:spcBef>
              <a:spcAft>
                <a:spcPts val="800"/>
              </a:spcAft>
              <a:buClrTx/>
              <a:buSzPts val="1000"/>
              <a:buFont typeface="Arial" panose="020B0604020202020204" pitchFamily="34" charset="0"/>
              <a:buChar char="•"/>
              <a:tabLst>
                <a:tab pos="400050" algn="l"/>
              </a:tabLst>
              <a:defRPr/>
            </a:pPr>
            <a:r>
              <a:rPr lang="en-US" sz="1200" dirty="0">
                <a:latin typeface="Open Sans" panose="020B0606030504020204" pitchFamily="34" charset="0"/>
                <a:ea typeface="Open Sans" panose="020B0606030504020204" pitchFamily="34" charset="0"/>
                <a:cs typeface="Open Sans" panose="020B0606030504020204" pitchFamily="34" charset="0"/>
              </a:rPr>
              <a:t>We have a unique opportunity – and a responsibility – to use our positions as trusted experts to help our patients protect themselves</a:t>
            </a:r>
          </a:p>
          <a:p>
            <a:pPr marL="285750" marR="0" lvl="0" indent="-285750" algn="l" defTabSz="914400" rtl="0" eaLnBrk="1" fontAlgn="auto" latinLnBrk="0" hangingPunct="1">
              <a:lnSpc>
                <a:spcPct val="107000"/>
              </a:lnSpc>
              <a:spcBef>
                <a:spcPts val="0"/>
              </a:spcBef>
              <a:spcAft>
                <a:spcPts val="800"/>
              </a:spcAft>
              <a:buClrTx/>
              <a:buSzPts val="1000"/>
              <a:buFont typeface="Arial" panose="020B0604020202020204" pitchFamily="34" charset="0"/>
              <a:buChar char="•"/>
              <a:tabLst>
                <a:tab pos="400050" algn="l"/>
              </a:tabLst>
              <a:defRP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18</a:t>
            </a:fld>
            <a:endParaRPr lang="en-US" dirty="0"/>
          </a:p>
        </p:txBody>
      </p:sp>
    </p:spTree>
    <p:extLst>
      <p:ext uri="{BB962C8B-B14F-4D97-AF65-F5344CB8AC3E}">
        <p14:creationId xmlns:p14="http://schemas.microsoft.com/office/powerpoint/2010/main" val="2150083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Pts val="1000"/>
              <a:buFont typeface="Symbol" panose="05050102010706020507" pitchFamily="18" charset="2"/>
              <a:buChar char=""/>
              <a:tabLst>
                <a:tab pos="400050" algn="l"/>
              </a:tabLst>
              <a:defRPr/>
            </a:pPr>
            <a:r>
              <a:rPr lang="en-US" sz="1200" b="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We’re going to watch a video that outlines 5 strategies to strengthen our vaccine recommendations and then we’ll discuss briefly as a group</a:t>
            </a:r>
          </a:p>
          <a:p>
            <a:pPr marL="342900" marR="0" lvl="0" indent="-342900" algn="l" defTabSz="914400" rtl="0" eaLnBrk="1" fontAlgn="auto" latinLnBrk="0" hangingPunct="1">
              <a:lnSpc>
                <a:spcPct val="107000"/>
              </a:lnSpc>
              <a:spcBef>
                <a:spcPts val="0"/>
              </a:spcBef>
              <a:spcAft>
                <a:spcPts val="0"/>
              </a:spcAft>
              <a:buClrTx/>
              <a:buSzPts val="1000"/>
              <a:buFont typeface="Symbol" panose="05050102010706020507" pitchFamily="18" charset="2"/>
              <a:buChar char=""/>
              <a:tabLst>
                <a:tab pos="400050" algn="l"/>
              </a:tabLst>
              <a:defRPr/>
            </a:pPr>
            <a:r>
              <a:rPr lang="en-US" sz="1200" b="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[Play video (by clicking on picture, which will link to video), “5</a:t>
            </a:r>
            <a:r>
              <a:rPr lang="en-US" baseline="0" dirty="0"/>
              <a:t> Strategies to Strengthen your Vaccine Recommendations”: https://vimeo.com/723113187]</a:t>
            </a:r>
            <a:endParaRPr lang="en-US" sz="1200" b="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00050" algn="l"/>
              </a:tabLst>
            </a:pPr>
            <a:r>
              <a:rPr lang="en-US" sz="1200" b="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Who is involved in making strong vaccine recommendations?</a:t>
            </a:r>
          </a:p>
          <a:p>
            <a:pPr marL="342900" marR="0" lvl="0" indent="-342900">
              <a:lnSpc>
                <a:spcPct val="107000"/>
              </a:lnSpc>
              <a:spcBef>
                <a:spcPts val="0"/>
              </a:spcBef>
              <a:spcAft>
                <a:spcPts val="0"/>
              </a:spcAft>
              <a:buSzPts val="1000"/>
              <a:buFont typeface="Symbol" panose="05050102010706020507" pitchFamily="18" charset="2"/>
              <a:buChar char=""/>
              <a:tabLst>
                <a:tab pos="400050" algn="l"/>
              </a:tabLst>
            </a:pPr>
            <a:r>
              <a:rPr lang="en-US" sz="1050" b="0" kern="100" dirty="0">
                <a:effectLst/>
                <a:latin typeface="Calibri" panose="020F0502020204030204" pitchFamily="34" charset="0"/>
                <a:ea typeface="Calibri" panose="020F0502020204030204" pitchFamily="34" charset="0"/>
                <a:cs typeface="Times New Roman" panose="02020603050405020304" pitchFamily="18" charset="0"/>
              </a:rPr>
              <a:t>What has worked well? </a:t>
            </a:r>
          </a:p>
          <a:p>
            <a:pPr marL="342900" marR="0" lvl="0" indent="-342900">
              <a:lnSpc>
                <a:spcPct val="107000"/>
              </a:lnSpc>
              <a:spcBef>
                <a:spcPts val="0"/>
              </a:spcBef>
              <a:spcAft>
                <a:spcPts val="0"/>
              </a:spcAft>
              <a:buSzPts val="1000"/>
              <a:buFont typeface="Symbol" panose="05050102010706020507" pitchFamily="18" charset="2"/>
              <a:buChar char=""/>
              <a:tabLst>
                <a:tab pos="400050" algn="l"/>
              </a:tabLst>
            </a:pPr>
            <a:r>
              <a:rPr lang="en-US" sz="1050" b="0" kern="100" dirty="0">
                <a:effectLst/>
                <a:latin typeface="Calibri" panose="020F0502020204030204" pitchFamily="34" charset="0"/>
                <a:ea typeface="Calibri" panose="020F0502020204030204" pitchFamily="34" charset="0"/>
                <a:cs typeface="Times New Roman" panose="02020603050405020304" pitchFamily="18" charset="0"/>
              </a:rPr>
              <a:t>How can we do better this season?</a:t>
            </a:r>
          </a:p>
          <a:p>
            <a:endParaRPr lang="en-US" dirty="0"/>
          </a:p>
        </p:txBody>
      </p:sp>
      <p:sp>
        <p:nvSpPr>
          <p:cNvPr id="4" name="Slide Number Placeholder 3"/>
          <p:cNvSpPr>
            <a:spLocks noGrp="1"/>
          </p:cNvSpPr>
          <p:nvPr>
            <p:ph type="sldNum" sz="quarter" idx="5"/>
          </p:nvPr>
        </p:nvSpPr>
        <p:spPr/>
        <p:txBody>
          <a:bodyPr/>
          <a:lstStyle/>
          <a:p>
            <a:fld id="{6428164B-340B-46CB-A11D-B8C47E14B439}" type="slidenum">
              <a:rPr lang="en-US" smtClean="0"/>
              <a:t>19</a:t>
            </a:fld>
            <a:endParaRPr lang="en-US"/>
          </a:p>
        </p:txBody>
      </p:sp>
    </p:spTree>
    <p:extLst>
      <p:ext uri="{BB962C8B-B14F-4D97-AF65-F5344CB8AC3E}">
        <p14:creationId xmlns:p14="http://schemas.microsoft.com/office/powerpoint/2010/main" val="138123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aseline="0" dirty="0"/>
              <a:t>As you may know, our organization is one of over 80 medical groups and health systems nationwide participating in AMGA’s Rise to Immunize campaign. </a:t>
            </a:r>
          </a:p>
          <a:p>
            <a:pPr marL="171450" indent="-171450">
              <a:buFont typeface="Arial" panose="020B0604020202020204" pitchFamily="34" charset="0"/>
              <a:buChar char="•"/>
            </a:pPr>
            <a:r>
              <a:rPr lang="en-US" sz="1200" baseline="0" dirty="0"/>
              <a:t>This campaign aims to empower healthcare providers like us to collectively administer 25 million routine adult immunizations by 2025. </a:t>
            </a:r>
          </a:p>
          <a:p>
            <a:pPr marL="171450" indent="-171450">
              <a:buFont typeface="Arial" panose="020B0604020202020204" pitchFamily="34" charset="0"/>
              <a:buChar char="•"/>
            </a:pPr>
            <a:r>
              <a:rPr lang="en-US" sz="1200" baseline="0" dirty="0"/>
              <a:t>Rise to Immunize has provided a range of resources – from a campaign toolkit, to monthly webinars, data and benchmarking, and more – to help us increase immunization rates. </a:t>
            </a:r>
          </a:p>
          <a:p>
            <a:endParaRPr lang="en-US" dirty="0"/>
          </a:p>
        </p:txBody>
      </p:sp>
      <p:sp>
        <p:nvSpPr>
          <p:cNvPr id="4" name="Slide Number Placeholder 3"/>
          <p:cNvSpPr>
            <a:spLocks noGrp="1"/>
          </p:cNvSpPr>
          <p:nvPr>
            <p:ph type="sldNum" sz="quarter" idx="5"/>
          </p:nvPr>
        </p:nvSpPr>
        <p:spPr/>
        <p:txBody>
          <a:bodyPr/>
          <a:lstStyle/>
          <a:p>
            <a:fld id="{364FF4BA-03F8-45A0-B44F-5D337F948730}" type="slidenum">
              <a:rPr lang="en-US" smtClean="0"/>
              <a:t>2</a:t>
            </a:fld>
            <a:endParaRPr lang="en-US"/>
          </a:p>
        </p:txBody>
      </p:sp>
    </p:spTree>
    <p:extLst>
      <p:ext uri="{BB962C8B-B14F-4D97-AF65-F5344CB8AC3E}">
        <p14:creationId xmlns:p14="http://schemas.microsoft.com/office/powerpoint/2010/main" val="1826165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[Discuss what standing orders you currently have in place and if they reflect recent changes in vaccine recommendations and guidelines.]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20</a:t>
            </a:fld>
            <a:endParaRPr lang="en-US" dirty="0"/>
          </a:p>
        </p:txBody>
      </p:sp>
    </p:spTree>
    <p:extLst>
      <p:ext uri="{BB962C8B-B14F-4D97-AF65-F5344CB8AC3E}">
        <p14:creationId xmlns:p14="http://schemas.microsoft.com/office/powerpoint/2010/main" val="3923073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b="0" i="0" dirty="0">
                <a:solidFill>
                  <a:srgbClr val="000000"/>
                </a:solidFill>
                <a:effectLst/>
                <a:latin typeface="Open Sans" panose="020B0606030504020204" pitchFamily="34" charset="0"/>
              </a:rPr>
              <a:t>When authorized healthcare professionals administer needed vaccinations without examination or direct order from the attending provider, it can save time and reduce missed opportunities for vaccination.</a:t>
            </a:r>
            <a:endPar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Standing orders are proven to increase vaccination coverage rates.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[Discuss the items below as a team]</a:t>
            </a:r>
          </a:p>
          <a:p>
            <a:pPr marL="628650" lvl="1" indent="-171450">
              <a:buFont typeface="Arial" panose="020B0604020202020204" pitchFamily="34" charset="0"/>
              <a:buChar char="•"/>
            </a:pPr>
            <a:r>
              <a:rPr lang="en-US" baseline="0" dirty="0"/>
              <a:t>Who is involved in standing orders?</a:t>
            </a:r>
          </a:p>
          <a:p>
            <a:pPr marL="628650" lvl="1" indent="-171450">
              <a:buFont typeface="Arial" panose="020B0604020202020204" pitchFamily="34" charset="0"/>
              <a:buChar char="•"/>
            </a:pPr>
            <a:r>
              <a:rPr lang="en-US" baseline="0" dirty="0"/>
              <a:t>What has worked well in the past re: implementing standing orders?</a:t>
            </a:r>
          </a:p>
          <a:p>
            <a:pPr marL="628650" lvl="1" indent="-171450">
              <a:buFont typeface="Arial" panose="020B0604020202020204" pitchFamily="34" charset="0"/>
              <a:buChar char="•"/>
            </a:pPr>
            <a:r>
              <a:rPr lang="en-US" baseline="0" dirty="0"/>
              <a:t>What could we do better?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your organization does not have standing orders, discuss the benefits and potential development/implementation.]</a:t>
            </a:r>
          </a:p>
          <a:p>
            <a:pPr marL="628650" lvl="1"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21</a:t>
            </a:fld>
            <a:endParaRPr lang="en-US" dirty="0"/>
          </a:p>
        </p:txBody>
      </p:sp>
    </p:spTree>
    <p:extLst>
      <p:ext uri="{BB962C8B-B14F-4D97-AF65-F5344CB8AC3E}">
        <p14:creationId xmlns:p14="http://schemas.microsoft.com/office/powerpoint/2010/main" val="1531933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Vaccines should be administered according to </a:t>
            </a: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guidelines</a:t>
            </a:r>
            <a:r>
              <a:rPr lang="en-US" sz="1200" dirty="0">
                <a:latin typeface="Open Sans" panose="020B0606030504020204" pitchFamily="34" charset="0"/>
                <a:ea typeface="Open Sans" panose="020B0606030504020204" pitchFamily="34" charset="0"/>
                <a:cs typeface="Open Sans" panose="020B0606030504020204" pitchFamily="34" charset="0"/>
              </a:rPr>
              <a:t> to avoid  preventable errors.</a:t>
            </a:r>
          </a:p>
          <a:p>
            <a:pPr marL="342900" indent="-3429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If we do not stock a vaccine, it is important to refer the patient to providers in the area who can vaccinate.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[Discuss the items below as a team]</a:t>
            </a:r>
          </a:p>
          <a:p>
            <a:pPr marL="171450" indent="-171450">
              <a:buFont typeface="Arial" panose="020B0604020202020204" pitchFamily="34" charset="0"/>
              <a:buChar char="•"/>
            </a:pPr>
            <a:r>
              <a:rPr lang="en-US" baseline="0" dirty="0"/>
              <a:t>Administer: </a:t>
            </a:r>
          </a:p>
          <a:p>
            <a:pPr marL="628650" lvl="1" indent="-171450">
              <a:buFont typeface="Arial" panose="020B0604020202020204" pitchFamily="34" charset="0"/>
              <a:buChar char="•"/>
            </a:pPr>
            <a:r>
              <a:rPr lang="en-US" baseline="0" dirty="0"/>
              <a:t>Who should be involved in vaccine administration?</a:t>
            </a:r>
          </a:p>
          <a:p>
            <a:pPr marL="628650" lvl="1" indent="-171450">
              <a:buFont typeface="Arial" panose="020B0604020202020204" pitchFamily="34" charset="0"/>
              <a:buChar char="•"/>
            </a:pPr>
            <a:r>
              <a:rPr lang="en-US" baseline="0" dirty="0"/>
              <a:t>What has worked well in the past? </a:t>
            </a:r>
          </a:p>
          <a:p>
            <a:pPr marL="628650" lvl="1" indent="-171450">
              <a:buFont typeface="Arial" panose="020B0604020202020204" pitchFamily="34" charset="0"/>
              <a:buChar char="•"/>
            </a:pPr>
            <a:r>
              <a:rPr lang="en-US" baseline="0" dirty="0"/>
              <a:t>What could we do better? </a:t>
            </a:r>
          </a:p>
          <a:p>
            <a:pPr marL="628650" lvl="1" indent="-171450">
              <a:buFont typeface="Arial" panose="020B0604020202020204" pitchFamily="34" charset="0"/>
              <a:buChar char="•"/>
            </a:pPr>
            <a:endParaRPr lang="en-US" baseline="0" dirty="0"/>
          </a:p>
          <a:p>
            <a:pPr marL="171450" lvl="1" indent="-171450" algn="l" defTabSz="914400" rtl="0" eaLnBrk="1" latinLnBrk="0" hangingPunct="1">
              <a:buFont typeface="Arial" panose="020B0604020202020204" pitchFamily="34" charset="0"/>
              <a:buChar char="•"/>
            </a:pPr>
            <a:r>
              <a:rPr lang="en-US" sz="1200" kern="1200" baseline="0" dirty="0">
                <a:solidFill>
                  <a:schemeClr val="tx1"/>
                </a:solidFill>
                <a:latin typeface="+mn-lt"/>
                <a:ea typeface="+mn-ea"/>
                <a:cs typeface="+mn-cs"/>
              </a:rPr>
              <a:t>Refer:</a:t>
            </a:r>
          </a:p>
          <a:p>
            <a:pPr marL="628650" lvl="1" indent="-171450">
              <a:buFont typeface="Arial" panose="020B0604020202020204" pitchFamily="34" charset="0"/>
              <a:buChar char="•"/>
            </a:pPr>
            <a:r>
              <a:rPr lang="en-US" baseline="0" dirty="0"/>
              <a:t>Who should be involved in referring patients to outside providers?</a:t>
            </a:r>
          </a:p>
          <a:p>
            <a:pPr marL="628650" lvl="1" indent="-171450">
              <a:buFont typeface="Arial" panose="020B0604020202020204" pitchFamily="34" charset="0"/>
              <a:buChar char="•"/>
            </a:pPr>
            <a:r>
              <a:rPr lang="en-US" baseline="0" dirty="0"/>
              <a:t>What has worked well in the past? </a:t>
            </a:r>
          </a:p>
          <a:p>
            <a:pPr marL="628650" lvl="1" indent="-171450">
              <a:buFont typeface="Arial" panose="020B0604020202020204" pitchFamily="34" charset="0"/>
              <a:buChar char="•"/>
            </a:pPr>
            <a:r>
              <a:rPr lang="en-US" baseline="0" dirty="0"/>
              <a:t>What could we do better? </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22</a:t>
            </a:fld>
            <a:endParaRPr lang="en-US" dirty="0"/>
          </a:p>
        </p:txBody>
      </p:sp>
    </p:spTree>
    <p:extLst>
      <p:ext uri="{BB962C8B-B14F-4D97-AF65-F5344CB8AC3E}">
        <p14:creationId xmlns:p14="http://schemas.microsoft.com/office/powerpoint/2010/main" val="3770671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Open Sans" panose="020B0606030504020204" pitchFamily="34" charset="0"/>
                <a:ea typeface="Open Sans" panose="020B0606030504020204" pitchFamily="34" charset="0"/>
                <a:cs typeface="Open Sans" panose="020B0606030504020204" pitchFamily="34" charset="0"/>
              </a:rPr>
              <a:t>Keeping up-to-date patient vaccine records ensures that patients receive all their necessary vaccinations and prevents unnecessary vaccination.</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23</a:t>
            </a:fld>
            <a:endParaRPr lang="en-US" dirty="0"/>
          </a:p>
        </p:txBody>
      </p:sp>
    </p:spTree>
    <p:extLst>
      <p:ext uri="{BB962C8B-B14F-4D97-AF65-F5344CB8AC3E}">
        <p14:creationId xmlns:p14="http://schemas.microsoft.com/office/powerpoint/2010/main" val="3943995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[Discuss the items below as a team]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Who should be involved in this phase?</a:t>
            </a:r>
          </a:p>
          <a:p>
            <a:pPr marL="628650" lvl="1" indent="-171450">
              <a:buFont typeface="Arial" panose="020B0604020202020204" pitchFamily="34" charset="0"/>
              <a:buChar char="•"/>
            </a:pPr>
            <a:r>
              <a:rPr lang="en-US" baseline="0" dirty="0"/>
              <a:t>What has worked well in the past? </a:t>
            </a:r>
          </a:p>
          <a:p>
            <a:pPr marL="628650" lvl="1" indent="-171450">
              <a:buFont typeface="Arial" panose="020B0604020202020204" pitchFamily="34" charset="0"/>
              <a:buChar char="•"/>
            </a:pPr>
            <a:r>
              <a:rPr lang="en-US" baseline="0" dirty="0"/>
              <a:t>What could we do better?</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24</a:t>
            </a:fld>
            <a:endParaRPr lang="en-US" dirty="0"/>
          </a:p>
        </p:txBody>
      </p:sp>
    </p:spTree>
    <p:extLst>
      <p:ext uri="{BB962C8B-B14F-4D97-AF65-F5344CB8AC3E}">
        <p14:creationId xmlns:p14="http://schemas.microsoft.com/office/powerpoint/2010/main" val="2625719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[Discuss your organization’s policies for documenting vaccines in your state’s registry.]</a:t>
            </a:r>
          </a:p>
        </p:txBody>
      </p:sp>
      <p:sp>
        <p:nvSpPr>
          <p:cNvPr id="4" name="Slide Number Placeholder 3"/>
          <p:cNvSpPr>
            <a:spLocks noGrp="1"/>
          </p:cNvSpPr>
          <p:nvPr>
            <p:ph type="sldNum" sz="quarter" idx="10"/>
          </p:nvPr>
        </p:nvSpPr>
        <p:spPr/>
        <p:txBody>
          <a:bodyPr/>
          <a:lstStyle/>
          <a:p>
            <a:fld id="{436C31D5-9B4C-47AB-8E14-1401555635B6}" type="slidenum">
              <a:rPr lang="en-US" smtClean="0"/>
              <a:pPr/>
              <a:t>25</a:t>
            </a:fld>
            <a:endParaRPr lang="en-US" dirty="0"/>
          </a:p>
        </p:txBody>
      </p:sp>
    </p:spTree>
    <p:extLst>
      <p:ext uri="{BB962C8B-B14F-4D97-AF65-F5344CB8AC3E}">
        <p14:creationId xmlns:p14="http://schemas.microsoft.com/office/powerpoint/2010/main" val="3182675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While</a:t>
            </a:r>
            <a:r>
              <a:rPr lang="en-US" baseline="0" dirty="0"/>
              <a:t> RIZE Action Month is a great opportunity to “take action” to improve immunization rates, we all know it takes more than one meeting to make a difference in our immunization efforts. Here are some things we can do beyond today: </a:t>
            </a:r>
          </a:p>
          <a:p>
            <a:pPr marL="0" indent="0">
              <a:buFont typeface="Arial" panose="020B0604020202020204" pitchFamily="34" charset="0"/>
              <a:buNone/>
            </a:pPr>
            <a:endParaRPr lang="en-US" baseline="0" dirty="0"/>
          </a:p>
          <a:p>
            <a:pPr marL="577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15C80"/>
                </a:solidFill>
              </a:rPr>
              <a:t>We discussed several opportunities to support vaccination in our practice and it’s important we put these strategies into practice. [Explain next steps to advance what was discussed]</a:t>
            </a:r>
          </a:p>
          <a:p>
            <a:pPr marL="577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a:p>
          <a:p>
            <a:pPr marL="577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Attend a RIZE monthly webinar. As a participating group in Rise to Immunize, we can ALL attend monthly campaign webinars that focus on strategies to improve immunization rates for free. You can view the topics at RiseToImmunize.org. To register, email RiseToImmunize@amga.org. </a:t>
            </a:r>
          </a:p>
          <a:p>
            <a:pPr marL="406400" lvl="1" indent="0">
              <a:buFont typeface="Arial" panose="020B0604020202020204" pitchFamily="34" charset="0"/>
              <a:buNone/>
            </a:pPr>
            <a:endParaRPr lang="en-US" b="0" baseline="0" dirty="0"/>
          </a:p>
          <a:p>
            <a:pPr marL="577850" lvl="1" indent="-171450">
              <a:buFont typeface="Arial" panose="020B0604020202020204" pitchFamily="34" charset="0"/>
              <a:buChar char="•"/>
            </a:pPr>
            <a:r>
              <a:rPr lang="en-US" b="0" baseline="0" dirty="0"/>
              <a:t>Consult the RIZE Campaign Toolkit. The RIZE Campaign Toolkit offers a host of practical, proven tools and resources from leading healthcare organizations. Check these resources out at www.RiseToImmunize.org/CampaignToolkit. </a:t>
            </a:r>
          </a:p>
          <a:p>
            <a:pPr marL="406400" lvl="1" indent="0">
              <a:buFont typeface="Arial" panose="020B0604020202020204" pitchFamily="34" charset="0"/>
              <a:buNone/>
            </a:pPr>
            <a:endParaRPr lang="en-US" b="0" baseline="0" dirty="0"/>
          </a:p>
          <a:p>
            <a:pPr marL="577850" lvl="1" indent="-171450">
              <a:buFont typeface="Arial" panose="020B0604020202020204" pitchFamily="34" charset="0"/>
              <a:buChar char="•"/>
            </a:pPr>
            <a:r>
              <a:rPr lang="en-US" b="0" baseline="0" dirty="0"/>
              <a:t>View the RIZE Casts, which are </a:t>
            </a:r>
            <a:r>
              <a:rPr lang="en-US" sz="1800" dirty="0">
                <a:solidFill>
                  <a:srgbClr val="000000"/>
                </a:solidFill>
                <a:effectLst/>
                <a:latin typeface="Calibri Light" panose="020F0302020204030204" pitchFamily="34" charset="0"/>
                <a:ea typeface="Calibri" panose="020F0502020204030204" pitchFamily="34" charset="0"/>
              </a:rPr>
              <a:t>short video success stories are designed to share immunization best practices, lessons learned, and other achievements of AMGA member groups participating in RIZE. We can view them at https://www.amga.org/rise-to-immunize/resources/RIZEvideos</a:t>
            </a:r>
          </a:p>
          <a:p>
            <a:pPr marL="577850" lvl="1" indent="-171450">
              <a:buFont typeface="Arial" panose="020B0604020202020204" pitchFamily="34" charset="0"/>
              <a:buChar char="•"/>
            </a:pPr>
            <a:endParaRPr lang="en-US" sz="1800" b="0" baseline="0" dirty="0">
              <a:solidFill>
                <a:srgbClr val="000000"/>
              </a:solidFill>
              <a:effectLst/>
              <a:latin typeface="Calibri Light" panose="020F0302020204030204" pitchFamily="34" charset="0"/>
              <a:ea typeface="Calibri" panose="020F0502020204030204" pitchFamily="34" charset="0"/>
            </a:endParaRPr>
          </a:p>
          <a:p>
            <a:pPr marL="577850" lvl="1" indent="-171450">
              <a:buFont typeface="Arial" panose="020B0604020202020204" pitchFamily="34" charset="0"/>
              <a:buChar char="•"/>
            </a:pPr>
            <a:r>
              <a:rPr lang="en-US" sz="1800" b="0" baseline="0" dirty="0">
                <a:solidFill>
                  <a:srgbClr val="000000"/>
                </a:solidFill>
                <a:effectLst/>
                <a:latin typeface="Calibri Light" panose="020F0302020204030204" pitchFamily="34" charset="0"/>
                <a:ea typeface="Calibri" panose="020F0502020204030204" pitchFamily="34" charset="0"/>
              </a:rPr>
              <a:t>Watch “Prioritizing Respiratory Health in Your Adult Patients” webinar, featuring Ryan </a:t>
            </a:r>
            <a:r>
              <a:rPr lang="en-US" sz="1800" b="0" baseline="0" dirty="0" err="1">
                <a:solidFill>
                  <a:srgbClr val="000000"/>
                </a:solidFill>
                <a:effectLst/>
                <a:latin typeface="Calibri Light" panose="020F0302020204030204" pitchFamily="34" charset="0"/>
                <a:ea typeface="Calibri" panose="020F0502020204030204" pitchFamily="34" charset="0"/>
              </a:rPr>
              <a:t>Haumschild</a:t>
            </a:r>
            <a:r>
              <a:rPr lang="en-US" sz="1800" b="0" baseline="0" dirty="0">
                <a:solidFill>
                  <a:srgbClr val="000000"/>
                </a:solidFill>
                <a:effectLst/>
                <a:latin typeface="Calibri Light" panose="020F0302020204030204" pitchFamily="34" charset="0"/>
                <a:ea typeface="Calibri" panose="020F0502020204030204" pitchFamily="34" charset="0"/>
              </a:rPr>
              <a:t>, PharmD, MS, MBA (Emory Healthcare and Winship Cancer Institute)</a:t>
            </a:r>
          </a:p>
          <a:p>
            <a:pPr marL="4064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none" dirty="0">
                <a:solidFill>
                  <a:schemeClr val="tx1">
                    <a:lumMod val="50000"/>
                    <a:lumOff val="50000"/>
                  </a:schemeClr>
                </a:solidFill>
              </a:rPr>
              <a:t>     https://vimeo.com/821801121?share=copy </a:t>
            </a:r>
            <a:endParaRPr lang="en-US" sz="1400" u="none" dirty="0">
              <a:solidFill>
                <a:schemeClr val="tx1">
                  <a:lumMod val="50000"/>
                  <a:lumOff val="50000"/>
                </a:schemeClr>
              </a:solidFill>
            </a:endParaRPr>
          </a:p>
          <a:p>
            <a:pPr marL="406400" lvl="1" indent="0">
              <a:buFont typeface="Arial" panose="020B0604020202020204" pitchFamily="34" charset="0"/>
              <a:buNone/>
            </a:pPr>
            <a:endParaRPr lang="en-US" b="0"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C31D5-9B4C-47AB-8E14-1401555635B6}" type="slidenum">
              <a:rPr kumimoji="0" lang="en-US" sz="1200" b="0" i="0" u="none" strike="noStrike" kern="1200" cap="none" spc="0" normalizeH="0" baseline="0" noProof="0" smtClean="0">
                <a:ln>
                  <a:noFill/>
                </a:ln>
                <a:solidFill>
                  <a:srgbClr val="005EB5"/>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5EB5"/>
              </a:solidFill>
              <a:effectLst/>
              <a:uLnTx/>
              <a:uFillTx/>
              <a:latin typeface="Calibri"/>
              <a:ea typeface="+mn-ea"/>
              <a:cs typeface="+mn-cs"/>
            </a:endParaRPr>
          </a:p>
        </p:txBody>
      </p:sp>
    </p:spTree>
    <p:extLst>
      <p:ext uri="{BB962C8B-B14F-4D97-AF65-F5344CB8AC3E}">
        <p14:creationId xmlns:p14="http://schemas.microsoft.com/office/powerpoint/2010/main" val="714272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r>
              <a:rPr lang="en-US" sz="1800" dirty="0">
                <a:solidFill>
                  <a:srgbClr val="0A0A0A"/>
                </a:solidFill>
                <a:effectLst/>
                <a:latin typeface="Open Sans" panose="020B0606030504020204" pitchFamily="34" charset="0"/>
                <a:ea typeface="Times New Roman" panose="02020603050405020304" pitchFamily="18" charset="0"/>
                <a:cs typeface="Times New Roman" panose="02020603050405020304" pitchFamily="18" charset="0"/>
              </a:rPr>
              <a:t>Capture your meeting by taking a group selfie. If you are conducting a virtual event, have everyone turn on their cameras and take a selfie by capturing a screenshot of the team. Remember, each participating AMGA member needs to submit a picture from their RIZE Action Month</a:t>
            </a:r>
            <a:r>
              <a:rPr lang="en-US" sz="1800" i="1" dirty="0">
                <a:solidFill>
                  <a:srgbClr val="0A0A0A"/>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1800" dirty="0">
                <a:solidFill>
                  <a:srgbClr val="0A0A0A"/>
                </a:solidFill>
                <a:effectLst/>
                <a:latin typeface="Open Sans" panose="020B0606030504020204" pitchFamily="34" charset="0"/>
                <a:ea typeface="Times New Roman" panose="02020603050405020304" pitchFamily="18" charset="0"/>
                <a:cs typeface="Times New Roman" panose="02020603050405020304" pitchFamily="18" charset="0"/>
              </a:rPr>
              <a:t>event—along with a completed </a:t>
            </a:r>
            <a:r>
              <a:rPr lang="en-US" sz="1800" b="1" dirty="0">
                <a:solidFill>
                  <a:srgbClr val="0A0A0A"/>
                </a:solidFill>
                <a:effectLst/>
                <a:latin typeface="Open Sans" panose="020B0606030504020204" pitchFamily="34" charset="0"/>
                <a:ea typeface="Times New Roman" panose="02020603050405020304" pitchFamily="18" charset="0"/>
                <a:cs typeface="Times New Roman" panose="02020603050405020304" pitchFamily="18" charset="0"/>
              </a:rPr>
              <a:t>Reimbursement Form</a:t>
            </a:r>
            <a:r>
              <a:rPr lang="en-US" sz="1800" dirty="0">
                <a:solidFill>
                  <a:srgbClr val="0A0A0A"/>
                </a:solidFill>
                <a:effectLst/>
                <a:latin typeface="Open Sans" panose="020B0606030504020204" pitchFamily="34" charset="0"/>
                <a:ea typeface="Times New Roman" panose="02020603050405020304" pitchFamily="18" charset="0"/>
                <a:cs typeface="Times New Roman" panose="02020603050405020304" pitchFamily="18" charset="0"/>
              </a:rPr>
              <a:t>—to receive reimbursement.]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C31D5-9B4C-47AB-8E14-1401555635B6}" type="slidenum">
              <a:rPr kumimoji="0" lang="en-US" sz="1200" b="0" i="0" u="none" strike="noStrike" kern="1200" cap="none" spc="0" normalizeH="0" baseline="0" noProof="0" smtClean="0">
                <a:ln>
                  <a:noFill/>
                </a:ln>
                <a:solidFill>
                  <a:srgbClr val="005EB5"/>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5EB5"/>
              </a:solidFill>
              <a:effectLst/>
              <a:uLnTx/>
              <a:uFillTx/>
              <a:latin typeface="Calibri"/>
              <a:ea typeface="+mn-ea"/>
              <a:cs typeface="+mn-cs"/>
            </a:endParaRPr>
          </a:p>
        </p:txBody>
      </p:sp>
    </p:spTree>
    <p:extLst>
      <p:ext uri="{BB962C8B-B14F-4D97-AF65-F5344CB8AC3E}">
        <p14:creationId xmlns:p14="http://schemas.microsoft.com/office/powerpoint/2010/main" val="4025999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August is RIZE Action month – the campaign’s annual observance held in conjunction with </a:t>
            </a:r>
            <a:r>
              <a:rPr lang="en-US" sz="1800" dirty="0">
                <a:solidFill>
                  <a:srgbClr val="0A0A0A"/>
                </a:solidFill>
                <a:effectLst/>
                <a:latin typeface="Arial" panose="020B0604020202020204" pitchFamily="34" charset="0"/>
                <a:ea typeface="Times New Roman" panose="02020603050405020304" pitchFamily="18" charset="0"/>
              </a:rPr>
              <a:t>National Immunization Awareness Month.</a:t>
            </a:r>
          </a:p>
          <a:p>
            <a:pPr marL="171450" indent="-171450">
              <a:buFont typeface="Arial" panose="020B0604020202020204" pitchFamily="34" charset="0"/>
              <a:buChar char="•"/>
            </a:pPr>
            <a:r>
              <a:rPr lang="en-US" sz="1800" dirty="0">
                <a:solidFill>
                  <a:srgbClr val="0A0A0A"/>
                </a:solidFill>
                <a:effectLst/>
                <a:latin typeface="Arial" panose="020B0604020202020204" pitchFamily="34" charset="0"/>
              </a:rPr>
              <a:t>Throughout the month of August, RIZE campaign participants will be holding meetings like this one to </a:t>
            </a:r>
            <a:r>
              <a:rPr lang="en-US" sz="1800" dirty="0">
                <a:solidFill>
                  <a:srgbClr val="000000"/>
                </a:solidFill>
                <a:effectLst/>
                <a:latin typeface="Arial" panose="020B0604020202020204" pitchFamily="34" charset="0"/>
                <a:ea typeface="Calibri" panose="020F0502020204030204" pitchFamily="34" charset="0"/>
              </a:rPr>
              <a:t>empower their teams to prepare for respiratory season – because we know it takes a team to </a:t>
            </a:r>
            <a:r>
              <a:rPr lang="en-US" sz="1800" dirty="0">
                <a:effectLst/>
                <a:latin typeface="Calibri" panose="020F0502020204030204" pitchFamily="34" charset="0"/>
                <a:ea typeface="Calibri" panose="020F0502020204030204" pitchFamily="34" charset="0"/>
                <a:cs typeface="Times New Roman" panose="02020603050405020304" pitchFamily="18" charset="0"/>
              </a:rPr>
              <a:t>close immunization care gaps!</a:t>
            </a:r>
          </a:p>
        </p:txBody>
      </p:sp>
      <p:sp>
        <p:nvSpPr>
          <p:cNvPr id="4" name="Slide Number Placeholder 3"/>
          <p:cNvSpPr>
            <a:spLocks noGrp="1"/>
          </p:cNvSpPr>
          <p:nvPr>
            <p:ph type="sldNum" sz="quarter" idx="5"/>
          </p:nvPr>
        </p:nvSpPr>
        <p:spPr/>
        <p:txBody>
          <a:bodyPr/>
          <a:lstStyle/>
          <a:p>
            <a:fld id="{364FF4BA-03F8-45A0-B44F-5D337F948730}" type="slidenum">
              <a:rPr lang="en-US" smtClean="0"/>
              <a:t>3</a:t>
            </a:fld>
            <a:endParaRPr lang="en-US"/>
          </a:p>
        </p:txBody>
      </p:sp>
    </p:spTree>
    <p:extLst>
      <p:ext uri="{BB962C8B-B14F-4D97-AF65-F5344CB8AC3E}">
        <p14:creationId xmlns:p14="http://schemas.microsoft.com/office/powerpoint/2010/main" val="221718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our agenda for today’s meeting.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FF4BA-03F8-45A0-B44F-5D337F948730}" type="slidenum">
              <a:rPr kumimoji="0" lang="en-US" sz="1200" b="0" i="0" u="none" strike="noStrike" kern="1200" cap="none" spc="0" normalizeH="0" baseline="0" noProof="0" smtClean="0">
                <a:ln>
                  <a:noFill/>
                </a:ln>
                <a:solidFill>
                  <a:srgbClr val="005EB5"/>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5EB5"/>
              </a:solidFill>
              <a:effectLst/>
              <a:uLnTx/>
              <a:uFillTx/>
              <a:latin typeface="Calibri"/>
              <a:ea typeface="+mn-ea"/>
              <a:cs typeface="+mn-cs"/>
            </a:endParaRPr>
          </a:p>
        </p:txBody>
      </p:sp>
    </p:spTree>
    <p:extLst>
      <p:ext uri="{BB962C8B-B14F-4D97-AF65-F5344CB8AC3E}">
        <p14:creationId xmlns:p14="http://schemas.microsoft.com/office/powerpoint/2010/main" val="63352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provides an overview of the adult immunization schedule for influenza vaccines by age. </a:t>
            </a:r>
          </a:p>
          <a:p>
            <a:pPr marL="171450" indent="-1714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[For more information regarding the high-dose quadrivalent vaccine recommendation, visit https://www.cdc.gov/flu/prevent/qa_fluzone.htm] </a:t>
            </a:r>
          </a:p>
          <a:p>
            <a:pPr marL="171450" indent="-1714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[For more information on vaccines that are preferentially recommended for adults who are 65 and over, visit: </a:t>
            </a:r>
            <a:r>
              <a:rPr lang="en-US" sz="1800" b="0" u="sng" dirty="0">
                <a:solidFill>
                  <a:schemeClr val="tx1"/>
                </a:solidFill>
                <a:effectLst/>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https://www.cdc.gov/flu/prevent/vaccinations.htm</a:t>
            </a:r>
            <a:r>
              <a:rPr lang="en-US" sz="1800" b="0" u="sng" dirty="0">
                <a:solidFill>
                  <a:schemeClr val="tx1"/>
                </a:solidFill>
                <a:effectLst/>
                <a:latin typeface="Times New Roman" panose="02020603050405020304" pitchFamily="18" charset="0"/>
                <a:ea typeface="Calibri" panose="020F0502020204030204" pitchFamily="34" charset="0"/>
              </a:rPr>
              <a:t>]</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436C31D5-9B4C-47AB-8E14-1401555635B6}" type="slidenum">
              <a:rPr kumimoji="0" lang="en-US" sz="1200" b="0" i="0" u="none" strike="noStrike" kern="1200" cap="none" spc="0" normalizeH="0" baseline="0" noProof="0" smtClean="0">
                <a:ln>
                  <a:noFill/>
                </a:ln>
                <a:solidFill>
                  <a:srgbClr val="005EB5"/>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5EB5"/>
              </a:solidFill>
              <a:effectLst/>
              <a:uLnTx/>
              <a:uFillTx/>
              <a:latin typeface="Calibri"/>
              <a:ea typeface="+mn-ea"/>
              <a:cs typeface="+mn-cs"/>
            </a:endParaRPr>
          </a:p>
        </p:txBody>
      </p:sp>
    </p:spTree>
    <p:extLst>
      <p:ext uri="{BB962C8B-B14F-4D97-AF65-F5344CB8AC3E}">
        <p14:creationId xmlns:p14="http://schemas.microsoft.com/office/powerpoint/2010/main" val="2616193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provides an overview of the adult immunization schedule for influenza vaccines by medical condition or other condition.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436C31D5-9B4C-47AB-8E14-1401555635B6}" type="slidenum">
              <a:rPr kumimoji="0" lang="en-US" sz="1200" b="0" i="0" u="none" strike="noStrike" kern="1200" cap="none" spc="0" normalizeH="0" baseline="0" noProof="0" smtClean="0">
                <a:ln>
                  <a:noFill/>
                </a:ln>
                <a:solidFill>
                  <a:srgbClr val="005EB5"/>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5EB5"/>
              </a:solidFill>
              <a:effectLst/>
              <a:uLnTx/>
              <a:uFillTx/>
              <a:latin typeface="Calibri"/>
              <a:ea typeface="+mn-ea"/>
              <a:cs typeface="+mn-cs"/>
            </a:endParaRPr>
          </a:p>
        </p:txBody>
      </p:sp>
    </p:spTree>
    <p:extLst>
      <p:ext uri="{BB962C8B-B14F-4D97-AF65-F5344CB8AC3E}">
        <p14:creationId xmlns:p14="http://schemas.microsoft.com/office/powerpoint/2010/main" val="43367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provides an overview of the adult immunization schedule for pneumococcal vaccines by age. </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the schedule as a team. For more detail on the pneumococcal recommendation, visit: </a:t>
            </a:r>
            <a:r>
              <a:rPr lang="en-US" dirty="0"/>
              <a:t>https://www.cdc.gov/vaccines/schedules/hcp/imz/adult.html#note-pneumo]</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436C31D5-9B4C-47AB-8E14-1401555635B6}" type="slidenum">
              <a:rPr kumimoji="0" lang="en-US" sz="1200" b="0" i="0" u="none" strike="noStrike" kern="1200" cap="none" spc="0" normalizeH="0" baseline="0" noProof="0" smtClean="0">
                <a:ln>
                  <a:noFill/>
                </a:ln>
                <a:solidFill>
                  <a:srgbClr val="005EB5"/>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5EB5"/>
              </a:solidFill>
              <a:effectLst/>
              <a:uLnTx/>
              <a:uFillTx/>
              <a:latin typeface="Calibri"/>
              <a:ea typeface="+mn-ea"/>
              <a:cs typeface="+mn-cs"/>
            </a:endParaRPr>
          </a:p>
        </p:txBody>
      </p:sp>
    </p:spTree>
    <p:extLst>
      <p:ext uri="{BB962C8B-B14F-4D97-AF65-F5344CB8AC3E}">
        <p14:creationId xmlns:p14="http://schemas.microsoft.com/office/powerpoint/2010/main" val="1877272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provides an overview of the adult immunization schedule for pneumococcal vaccines by medical condition or other condition.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[Review the schedule as a team. For more detail on the pneumococcal recommendation, visit: </a:t>
            </a:r>
            <a:r>
              <a:rPr lang="en-US" dirty="0"/>
              <a:t>https://www.cdc.gov/vaccines/schedules/hcp/imz/adult.html#note-pneumo]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436C31D5-9B4C-47AB-8E14-1401555635B6}" type="slidenum">
              <a:rPr kumimoji="0" lang="en-US" sz="1200" b="0" i="0" u="none" strike="noStrike" kern="1200" cap="none" spc="0" normalizeH="0" baseline="0" noProof="0" smtClean="0">
                <a:ln>
                  <a:noFill/>
                </a:ln>
                <a:solidFill>
                  <a:srgbClr val="005EB5"/>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5EB5"/>
              </a:solidFill>
              <a:effectLst/>
              <a:uLnTx/>
              <a:uFillTx/>
              <a:latin typeface="Calibri"/>
              <a:ea typeface="+mn-ea"/>
              <a:cs typeface="+mn-cs"/>
            </a:endParaRPr>
          </a:p>
        </p:txBody>
      </p:sp>
    </p:spTree>
    <p:extLst>
      <p:ext uri="{BB962C8B-B14F-4D97-AF65-F5344CB8AC3E}">
        <p14:creationId xmlns:p14="http://schemas.microsoft.com/office/powerpoint/2010/main" val="370625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Each member of the care team can and should play a role in filling immunization care gaps.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Open Sans" panose="020B0606030504020204" pitchFamily="34" charset="0"/>
                <a:ea typeface="Open Sans" panose="020B0606030504020204" pitchFamily="34" charset="0"/>
                <a:cs typeface="Open Sans" panose="020B0606030504020204" pitchFamily="34" charset="0"/>
              </a:rPr>
              <a:t>Let’s discuss how each of us is involved in supporting vaccinations in the practice and how we can improve upon our efforts for this year’s respiratory virus season</a:t>
            </a:r>
          </a:p>
        </p:txBody>
      </p:sp>
      <p:sp>
        <p:nvSpPr>
          <p:cNvPr id="4" name="Slide Number Placeholder 3"/>
          <p:cNvSpPr>
            <a:spLocks noGrp="1"/>
          </p:cNvSpPr>
          <p:nvPr>
            <p:ph type="sldNum" sz="quarter" idx="5"/>
          </p:nvPr>
        </p:nvSpPr>
        <p:spPr/>
        <p:txBody>
          <a:bodyPr/>
          <a:lstStyle/>
          <a:p>
            <a:fld id="{6428164B-340B-46CB-A11D-B8C47E14B439}" type="slidenum">
              <a:rPr lang="en-US" smtClean="0"/>
              <a:t>9</a:t>
            </a:fld>
            <a:endParaRPr lang="en-US"/>
          </a:p>
        </p:txBody>
      </p:sp>
    </p:spTree>
    <p:extLst>
      <p:ext uri="{BB962C8B-B14F-4D97-AF65-F5344CB8AC3E}">
        <p14:creationId xmlns:p14="http://schemas.microsoft.com/office/powerpoint/2010/main" val="107735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57D39-C709-905A-CC26-725024A00B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7CCE40-368F-FE5A-CFD9-A02D39F098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A425F3-0876-9A02-EEB7-2339CE187FEA}"/>
              </a:ext>
            </a:extLst>
          </p:cNvPr>
          <p:cNvSpPr>
            <a:spLocks noGrp="1"/>
          </p:cNvSpPr>
          <p:nvPr>
            <p:ph type="dt" sz="half" idx="10"/>
          </p:nvPr>
        </p:nvSpPr>
        <p:spPr/>
        <p:txBody>
          <a:bodyPr/>
          <a:lstStyle/>
          <a:p>
            <a:fld id="{C39DFC4A-F2C5-449B-9A26-72BAB035E0CB}" type="datetimeFigureOut">
              <a:rPr lang="en-US" smtClean="0"/>
              <a:t>6/14/2023</a:t>
            </a:fld>
            <a:endParaRPr lang="en-US"/>
          </a:p>
        </p:txBody>
      </p:sp>
      <p:sp>
        <p:nvSpPr>
          <p:cNvPr id="5" name="Footer Placeholder 4">
            <a:extLst>
              <a:ext uri="{FF2B5EF4-FFF2-40B4-BE49-F238E27FC236}">
                <a16:creationId xmlns:a16="http://schemas.microsoft.com/office/drawing/2014/main" id="{BD1A2C50-9B74-2845-42A0-87FBBDEBB1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86B94-6B3D-1879-810F-29A48505B3B9}"/>
              </a:ext>
            </a:extLst>
          </p:cNvPr>
          <p:cNvSpPr>
            <a:spLocks noGrp="1"/>
          </p:cNvSpPr>
          <p:nvPr>
            <p:ph type="sldNum" sz="quarter" idx="12"/>
          </p:nvPr>
        </p:nvSpPr>
        <p:spPr/>
        <p:txBody>
          <a:bodyPr/>
          <a:lstStyle/>
          <a:p>
            <a:fld id="{AA91FD21-90EE-4F57-872C-84F0DE5649D5}" type="slidenum">
              <a:rPr lang="en-US" smtClean="0"/>
              <a:t>‹#›</a:t>
            </a:fld>
            <a:endParaRPr lang="en-US"/>
          </a:p>
        </p:txBody>
      </p:sp>
    </p:spTree>
    <p:extLst>
      <p:ext uri="{BB962C8B-B14F-4D97-AF65-F5344CB8AC3E}">
        <p14:creationId xmlns:p14="http://schemas.microsoft.com/office/powerpoint/2010/main" val="3483621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5477C-9E4D-B14C-B9F1-E5F3A5D106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503271-EB77-7D94-B4A1-00584E92AF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6FBAF8-1527-6B7D-8741-0C36C554E2F6}"/>
              </a:ext>
            </a:extLst>
          </p:cNvPr>
          <p:cNvSpPr>
            <a:spLocks noGrp="1"/>
          </p:cNvSpPr>
          <p:nvPr>
            <p:ph type="dt" sz="half" idx="10"/>
          </p:nvPr>
        </p:nvSpPr>
        <p:spPr/>
        <p:txBody>
          <a:bodyPr/>
          <a:lstStyle/>
          <a:p>
            <a:fld id="{C39DFC4A-F2C5-449B-9A26-72BAB035E0CB}" type="datetimeFigureOut">
              <a:rPr lang="en-US" smtClean="0"/>
              <a:t>6/14/2023</a:t>
            </a:fld>
            <a:endParaRPr lang="en-US"/>
          </a:p>
        </p:txBody>
      </p:sp>
      <p:sp>
        <p:nvSpPr>
          <p:cNvPr id="5" name="Footer Placeholder 4">
            <a:extLst>
              <a:ext uri="{FF2B5EF4-FFF2-40B4-BE49-F238E27FC236}">
                <a16:creationId xmlns:a16="http://schemas.microsoft.com/office/drawing/2014/main" id="{33472124-85B8-2264-3FBE-58BA2A14B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98C2A2-26C0-DFCF-6C10-88F089E89776}"/>
              </a:ext>
            </a:extLst>
          </p:cNvPr>
          <p:cNvSpPr>
            <a:spLocks noGrp="1"/>
          </p:cNvSpPr>
          <p:nvPr>
            <p:ph type="sldNum" sz="quarter" idx="12"/>
          </p:nvPr>
        </p:nvSpPr>
        <p:spPr/>
        <p:txBody>
          <a:bodyPr/>
          <a:lstStyle/>
          <a:p>
            <a:fld id="{AA91FD21-90EE-4F57-872C-84F0DE5649D5}" type="slidenum">
              <a:rPr lang="en-US" smtClean="0"/>
              <a:t>‹#›</a:t>
            </a:fld>
            <a:endParaRPr lang="en-US"/>
          </a:p>
        </p:txBody>
      </p:sp>
    </p:spTree>
    <p:extLst>
      <p:ext uri="{BB962C8B-B14F-4D97-AF65-F5344CB8AC3E}">
        <p14:creationId xmlns:p14="http://schemas.microsoft.com/office/powerpoint/2010/main" val="138549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6100C1-F182-0B0A-08C0-263F1DBD63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1AF9B3-C7C8-241E-81B9-AC0E85A3E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33502-12FE-4B7D-D65E-EDECDF865855}"/>
              </a:ext>
            </a:extLst>
          </p:cNvPr>
          <p:cNvSpPr>
            <a:spLocks noGrp="1"/>
          </p:cNvSpPr>
          <p:nvPr>
            <p:ph type="dt" sz="half" idx="10"/>
          </p:nvPr>
        </p:nvSpPr>
        <p:spPr/>
        <p:txBody>
          <a:bodyPr/>
          <a:lstStyle/>
          <a:p>
            <a:fld id="{C39DFC4A-F2C5-449B-9A26-72BAB035E0CB}" type="datetimeFigureOut">
              <a:rPr lang="en-US" smtClean="0"/>
              <a:t>6/14/2023</a:t>
            </a:fld>
            <a:endParaRPr lang="en-US"/>
          </a:p>
        </p:txBody>
      </p:sp>
      <p:sp>
        <p:nvSpPr>
          <p:cNvPr id="5" name="Footer Placeholder 4">
            <a:extLst>
              <a:ext uri="{FF2B5EF4-FFF2-40B4-BE49-F238E27FC236}">
                <a16:creationId xmlns:a16="http://schemas.microsoft.com/office/drawing/2014/main" id="{362BABAC-F8E1-DC82-5625-349E8DFDC5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3AC3-86E6-D1C5-8069-6138180C9052}"/>
              </a:ext>
            </a:extLst>
          </p:cNvPr>
          <p:cNvSpPr>
            <a:spLocks noGrp="1"/>
          </p:cNvSpPr>
          <p:nvPr>
            <p:ph type="sldNum" sz="quarter" idx="12"/>
          </p:nvPr>
        </p:nvSpPr>
        <p:spPr/>
        <p:txBody>
          <a:bodyPr/>
          <a:lstStyle/>
          <a:p>
            <a:fld id="{AA91FD21-90EE-4F57-872C-84F0DE5649D5}" type="slidenum">
              <a:rPr lang="en-US" smtClean="0"/>
              <a:t>‹#›</a:t>
            </a:fld>
            <a:endParaRPr lang="en-US"/>
          </a:p>
        </p:txBody>
      </p:sp>
    </p:spTree>
    <p:extLst>
      <p:ext uri="{BB962C8B-B14F-4D97-AF65-F5344CB8AC3E}">
        <p14:creationId xmlns:p14="http://schemas.microsoft.com/office/powerpoint/2010/main" val="633416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7F0C7A7-8362-0040-B790-C72C30078DFF}"/>
              </a:ext>
            </a:extLst>
          </p:cNvPr>
          <p:cNvSpPr>
            <a:spLocks noGrp="1"/>
          </p:cNvSpPr>
          <p:nvPr>
            <p:ph type="title"/>
          </p:nvPr>
        </p:nvSpPr>
        <p:spPr>
          <a:xfrm>
            <a:off x="508000" y="287337"/>
            <a:ext cx="7721600" cy="883603"/>
          </a:xfrm>
          <a:prstGeom prst="rect">
            <a:avLst/>
          </a:prstGeom>
        </p:spPr>
        <p:txBody>
          <a:bodyPr vert="horz" lIns="0" tIns="0" rIns="0" bIns="0" rtlCol="0" anchor="b">
            <a:noAutofit/>
          </a:bodyPr>
          <a:lstStyle/>
          <a:p>
            <a:r>
              <a:rPr lang="en-US" dirty="0"/>
              <a:t>Click to edit Master title style</a:t>
            </a:r>
          </a:p>
        </p:txBody>
      </p:sp>
      <p:sp>
        <p:nvSpPr>
          <p:cNvPr id="5" name="Text Placeholder 2">
            <a:extLst>
              <a:ext uri="{FF2B5EF4-FFF2-40B4-BE49-F238E27FC236}">
                <a16:creationId xmlns:a16="http://schemas.microsoft.com/office/drawing/2014/main" id="{D6F683AE-8CD0-EE41-97F7-FC85AB819EF5}"/>
              </a:ext>
            </a:extLst>
          </p:cNvPr>
          <p:cNvSpPr>
            <a:spLocks noGrp="1"/>
          </p:cNvSpPr>
          <p:nvPr>
            <p:ph idx="1"/>
          </p:nvPr>
        </p:nvSpPr>
        <p:spPr>
          <a:xfrm>
            <a:off x="508000" y="1498600"/>
            <a:ext cx="10464800" cy="4368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65369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3E37E90E-A96A-764B-B81E-509D7561D7F1}"/>
              </a:ext>
            </a:extLst>
          </p:cNvPr>
          <p:cNvSpPr>
            <a:spLocks noGrp="1"/>
          </p:cNvSpPr>
          <p:nvPr>
            <p:ph type="title"/>
          </p:nvPr>
        </p:nvSpPr>
        <p:spPr>
          <a:xfrm>
            <a:off x="508000" y="287337"/>
            <a:ext cx="7721600" cy="883603"/>
          </a:xfrm>
          <a:prstGeom prst="rect">
            <a:avLst/>
          </a:prstGeom>
        </p:spPr>
        <p:txBody>
          <a:bodyPr vert="horz" lIns="0" tIns="0" rIns="0" bIns="0" rtlCol="0" anchor="b">
            <a:noAutofit/>
          </a:bodyPr>
          <a:lstStyle/>
          <a:p>
            <a:r>
              <a:rPr lang="en-US" dirty="0"/>
              <a:t>Click to edit Master title style</a:t>
            </a:r>
          </a:p>
        </p:txBody>
      </p:sp>
      <p:sp>
        <p:nvSpPr>
          <p:cNvPr id="5" name="Text Placeholder 2">
            <a:extLst>
              <a:ext uri="{FF2B5EF4-FFF2-40B4-BE49-F238E27FC236}">
                <a16:creationId xmlns:a16="http://schemas.microsoft.com/office/drawing/2014/main" id="{FCD2250C-97B2-8B45-8B45-FD76F7CC98D0}"/>
              </a:ext>
            </a:extLst>
          </p:cNvPr>
          <p:cNvSpPr>
            <a:spLocks noGrp="1"/>
          </p:cNvSpPr>
          <p:nvPr>
            <p:ph idx="1"/>
          </p:nvPr>
        </p:nvSpPr>
        <p:spPr>
          <a:xfrm>
            <a:off x="508000" y="1498600"/>
            <a:ext cx="10464800" cy="4368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3617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Date Placeholder 2"/>
          <p:cNvSpPr txBox="1">
            <a:spLocks/>
          </p:cNvSpPr>
          <p:nvPr userDrawn="1"/>
        </p:nvSpPr>
        <p:spPr>
          <a:xfrm>
            <a:off x="4165600" y="6553377"/>
            <a:ext cx="2844800" cy="261939"/>
          </a:xfrm>
          <a:prstGeom prst="rect">
            <a:avLst/>
          </a:prstGeom>
        </p:spPr>
        <p:txBody>
          <a:bodyPr vert="horz" lIns="121920" tIns="60960" rIns="121920" bIns="6096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r>
              <a:rPr lang="en-US" sz="1333" dirty="0">
                <a:solidFill>
                  <a:prstClr val="white"/>
                </a:solidFill>
              </a:rPr>
              <a:t>©2021 All rights reserved</a:t>
            </a:r>
          </a:p>
        </p:txBody>
      </p:sp>
      <p:sp>
        <p:nvSpPr>
          <p:cNvPr id="10" name="Title 9">
            <a:extLst>
              <a:ext uri="{FF2B5EF4-FFF2-40B4-BE49-F238E27FC236}">
                <a16:creationId xmlns:a16="http://schemas.microsoft.com/office/drawing/2014/main" id="{23372636-B882-6247-AB11-30CA8388BA8D}"/>
              </a:ext>
            </a:extLst>
          </p:cNvPr>
          <p:cNvSpPr>
            <a:spLocks noGrp="1"/>
          </p:cNvSpPr>
          <p:nvPr>
            <p:ph type="title" hasCustomPrompt="1"/>
          </p:nvPr>
        </p:nvSpPr>
        <p:spPr>
          <a:xfrm>
            <a:off x="508000" y="5032515"/>
            <a:ext cx="7721600" cy="883603"/>
          </a:xfrm>
        </p:spPr>
        <p:txBody>
          <a:bodyPr/>
          <a:lstStyle>
            <a:lvl1pPr>
              <a:defRPr sz="3200">
                <a:solidFill>
                  <a:srgbClr val="000000"/>
                </a:solidFill>
              </a:defRPr>
            </a:lvl1pPr>
          </a:lstStyle>
          <a:p>
            <a:r>
              <a:rPr lang="en-US" dirty="0"/>
              <a:t>Click to edit title style</a:t>
            </a:r>
          </a:p>
        </p:txBody>
      </p:sp>
      <p:sp>
        <p:nvSpPr>
          <p:cNvPr id="19" name="Text Placeholder 18">
            <a:extLst>
              <a:ext uri="{FF2B5EF4-FFF2-40B4-BE49-F238E27FC236}">
                <a16:creationId xmlns:a16="http://schemas.microsoft.com/office/drawing/2014/main" id="{A46CE5D1-18C4-D445-9D64-403A8998E774}"/>
              </a:ext>
            </a:extLst>
          </p:cNvPr>
          <p:cNvSpPr>
            <a:spLocks noGrp="1"/>
          </p:cNvSpPr>
          <p:nvPr>
            <p:ph type="body" sz="quarter" idx="10" hasCustomPrompt="1"/>
          </p:nvPr>
        </p:nvSpPr>
        <p:spPr>
          <a:xfrm>
            <a:off x="511763" y="6070600"/>
            <a:ext cx="4161837" cy="304800"/>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March 1, 2021</a:t>
            </a:r>
          </a:p>
        </p:txBody>
      </p:sp>
    </p:spTree>
    <p:extLst>
      <p:ext uri="{BB962C8B-B14F-4D97-AF65-F5344CB8AC3E}">
        <p14:creationId xmlns:p14="http://schemas.microsoft.com/office/powerpoint/2010/main" val="2933240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75A3298-4DCD-BD4C-83EA-65373145592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3959" t="16664" r="26042" b="14825"/>
          <a:stretch/>
        </p:blipFill>
        <p:spPr>
          <a:xfrm>
            <a:off x="1320800" y="1549400"/>
            <a:ext cx="4876800" cy="3759200"/>
          </a:xfrm>
          <a:prstGeom prst="rect">
            <a:avLst/>
          </a:prstGeom>
        </p:spPr>
      </p:pic>
      <p:sp>
        <p:nvSpPr>
          <p:cNvPr id="20" name="Date Placeholder 2"/>
          <p:cNvSpPr txBox="1">
            <a:spLocks/>
          </p:cNvSpPr>
          <p:nvPr userDrawn="1"/>
        </p:nvSpPr>
        <p:spPr>
          <a:xfrm>
            <a:off x="4165600" y="6553377"/>
            <a:ext cx="2844800" cy="261939"/>
          </a:xfrm>
          <a:prstGeom prst="rect">
            <a:avLst/>
          </a:prstGeom>
        </p:spPr>
        <p:txBody>
          <a:bodyPr vert="horz" lIns="121920" tIns="60960" rIns="121920" bIns="6096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r>
              <a:rPr lang="en-US" sz="1333" dirty="0">
                <a:solidFill>
                  <a:prstClr val="white"/>
                </a:solidFill>
              </a:rPr>
              <a:t>©2021 All rights reserved</a:t>
            </a:r>
          </a:p>
        </p:txBody>
      </p:sp>
      <p:pic>
        <p:nvPicPr>
          <p:cNvPr id="21" name="Picture 20">
            <a:extLst>
              <a:ext uri="{FF2B5EF4-FFF2-40B4-BE49-F238E27FC236}">
                <a16:creationId xmlns:a16="http://schemas.microsoft.com/office/drawing/2014/main" id="{D882E88E-E3ED-1045-BD31-7037F28913AF}"/>
              </a:ext>
            </a:extLst>
          </p:cNvPr>
          <p:cNvPicPr>
            <a:picLocks noChangeAspect="1"/>
          </p:cNvPicPr>
          <p:nvPr userDrawn="1"/>
        </p:nvPicPr>
        <p:blipFill>
          <a:blip r:embed="rId4"/>
          <a:stretch>
            <a:fillRect/>
          </a:stretch>
        </p:blipFill>
        <p:spPr>
          <a:xfrm>
            <a:off x="6908800" y="1311597"/>
            <a:ext cx="2844800" cy="3133404"/>
          </a:xfrm>
          <a:prstGeom prst="rect">
            <a:avLst/>
          </a:prstGeom>
        </p:spPr>
      </p:pic>
    </p:spTree>
    <p:extLst>
      <p:ext uri="{BB962C8B-B14F-4D97-AF65-F5344CB8AC3E}">
        <p14:creationId xmlns:p14="http://schemas.microsoft.com/office/powerpoint/2010/main" val="2821823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Date Placeholder 2"/>
          <p:cNvSpPr txBox="1">
            <a:spLocks/>
          </p:cNvSpPr>
          <p:nvPr userDrawn="1"/>
        </p:nvSpPr>
        <p:spPr>
          <a:xfrm>
            <a:off x="4165600" y="6553377"/>
            <a:ext cx="2844800" cy="261939"/>
          </a:xfrm>
          <a:prstGeom prst="rect">
            <a:avLst/>
          </a:prstGeom>
        </p:spPr>
        <p:txBody>
          <a:bodyPr vert="horz" lIns="121920" tIns="60960" rIns="121920" bIns="6096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r>
              <a:rPr lang="en-US" sz="1333" dirty="0">
                <a:solidFill>
                  <a:prstClr val="white"/>
                </a:solidFill>
              </a:rPr>
              <a:t>©2021 All rights reserved</a:t>
            </a:r>
          </a:p>
        </p:txBody>
      </p:sp>
      <p:sp>
        <p:nvSpPr>
          <p:cNvPr id="10" name="Title 9">
            <a:extLst>
              <a:ext uri="{FF2B5EF4-FFF2-40B4-BE49-F238E27FC236}">
                <a16:creationId xmlns:a16="http://schemas.microsoft.com/office/drawing/2014/main" id="{23372636-B882-6247-AB11-30CA8388BA8D}"/>
              </a:ext>
            </a:extLst>
          </p:cNvPr>
          <p:cNvSpPr>
            <a:spLocks noGrp="1"/>
          </p:cNvSpPr>
          <p:nvPr>
            <p:ph type="title" hasCustomPrompt="1"/>
          </p:nvPr>
        </p:nvSpPr>
        <p:spPr>
          <a:xfrm>
            <a:off x="508000" y="5032515"/>
            <a:ext cx="7721600" cy="883603"/>
          </a:xfrm>
        </p:spPr>
        <p:txBody>
          <a:bodyPr/>
          <a:lstStyle>
            <a:lvl1pPr>
              <a:defRPr sz="3200">
                <a:solidFill>
                  <a:srgbClr val="000000"/>
                </a:solidFill>
              </a:defRPr>
            </a:lvl1pPr>
          </a:lstStyle>
          <a:p>
            <a:r>
              <a:rPr lang="en-US" dirty="0"/>
              <a:t>Click to edit title style</a:t>
            </a:r>
          </a:p>
        </p:txBody>
      </p:sp>
      <p:sp>
        <p:nvSpPr>
          <p:cNvPr id="19" name="Text Placeholder 18">
            <a:extLst>
              <a:ext uri="{FF2B5EF4-FFF2-40B4-BE49-F238E27FC236}">
                <a16:creationId xmlns:a16="http://schemas.microsoft.com/office/drawing/2014/main" id="{A46CE5D1-18C4-D445-9D64-403A8998E774}"/>
              </a:ext>
            </a:extLst>
          </p:cNvPr>
          <p:cNvSpPr>
            <a:spLocks noGrp="1"/>
          </p:cNvSpPr>
          <p:nvPr>
            <p:ph type="body" sz="quarter" idx="10" hasCustomPrompt="1"/>
          </p:nvPr>
        </p:nvSpPr>
        <p:spPr>
          <a:xfrm>
            <a:off x="511763" y="6070600"/>
            <a:ext cx="4161837" cy="304800"/>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March 1, 2021</a:t>
            </a:r>
          </a:p>
        </p:txBody>
      </p:sp>
    </p:spTree>
    <p:extLst>
      <p:ext uri="{BB962C8B-B14F-4D97-AF65-F5344CB8AC3E}">
        <p14:creationId xmlns:p14="http://schemas.microsoft.com/office/powerpoint/2010/main" val="1632930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Date Placeholder 2"/>
          <p:cNvSpPr txBox="1">
            <a:spLocks/>
          </p:cNvSpPr>
          <p:nvPr userDrawn="1"/>
        </p:nvSpPr>
        <p:spPr>
          <a:xfrm>
            <a:off x="4165600" y="6553377"/>
            <a:ext cx="2844800" cy="261939"/>
          </a:xfrm>
          <a:prstGeom prst="rect">
            <a:avLst/>
          </a:prstGeom>
        </p:spPr>
        <p:txBody>
          <a:bodyPr vert="horz" lIns="121920" tIns="60960" rIns="121920" bIns="6096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r>
              <a:rPr lang="en-US" sz="1333" dirty="0">
                <a:solidFill>
                  <a:prstClr val="white"/>
                </a:solidFill>
              </a:rPr>
              <a:t>©2021 All rights reserved</a:t>
            </a:r>
          </a:p>
        </p:txBody>
      </p:sp>
      <p:pic>
        <p:nvPicPr>
          <p:cNvPr id="19" name="Picture 18">
            <a:extLst>
              <a:ext uri="{FF2B5EF4-FFF2-40B4-BE49-F238E27FC236}">
                <a16:creationId xmlns:a16="http://schemas.microsoft.com/office/drawing/2014/main" id="{A75A3298-4DCD-BD4C-83EA-653731455925}"/>
              </a:ext>
            </a:extLst>
          </p:cNvPr>
          <p:cNvPicPr>
            <a:picLocks noChangeAspect="1"/>
          </p:cNvPicPr>
          <p:nvPr userDrawn="1"/>
        </p:nvPicPr>
        <p:blipFill>
          <a:blip r:embed="rId3"/>
          <a:stretch>
            <a:fillRect/>
          </a:stretch>
        </p:blipFill>
        <p:spPr>
          <a:xfrm>
            <a:off x="2679419" y="2012563"/>
            <a:ext cx="3871243" cy="2371493"/>
          </a:xfrm>
          <a:prstGeom prst="rect">
            <a:avLst/>
          </a:prstGeom>
        </p:spPr>
      </p:pic>
      <p:pic>
        <p:nvPicPr>
          <p:cNvPr id="21" name="Picture 20">
            <a:extLst>
              <a:ext uri="{FF2B5EF4-FFF2-40B4-BE49-F238E27FC236}">
                <a16:creationId xmlns:a16="http://schemas.microsoft.com/office/drawing/2014/main" id="{D882E88E-E3ED-1045-BD31-7037F28913AF}"/>
              </a:ext>
            </a:extLst>
          </p:cNvPr>
          <p:cNvPicPr>
            <a:picLocks noChangeAspect="1"/>
          </p:cNvPicPr>
          <p:nvPr userDrawn="1"/>
        </p:nvPicPr>
        <p:blipFill>
          <a:blip r:embed="rId4"/>
          <a:stretch>
            <a:fillRect/>
          </a:stretch>
        </p:blipFill>
        <p:spPr>
          <a:xfrm>
            <a:off x="7261862" y="1905000"/>
            <a:ext cx="2250721" cy="2479056"/>
          </a:xfrm>
          <a:prstGeom prst="rect">
            <a:avLst/>
          </a:prstGeom>
        </p:spPr>
      </p:pic>
    </p:spTree>
    <p:extLst>
      <p:ext uri="{BB962C8B-B14F-4D97-AF65-F5344CB8AC3E}">
        <p14:creationId xmlns:p14="http://schemas.microsoft.com/office/powerpoint/2010/main" val="3831507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gradFill flip="none" rotWithShape="1">
          <a:gsLst>
            <a:gs pos="0">
              <a:srgbClr val="0085AB"/>
            </a:gs>
            <a:gs pos="99000">
              <a:srgbClr val="57B570"/>
            </a:gs>
          </a:gsLst>
          <a:lin ang="18900000" scaled="1"/>
          <a:tileRect/>
        </a:gra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D2F63D3-C81A-444F-9710-81DBF834D4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1600" y="1"/>
            <a:ext cx="1930400" cy="1686828"/>
          </a:xfrm>
          <a:prstGeom prst="rect">
            <a:avLst/>
          </a:prstGeom>
        </p:spPr>
      </p:pic>
      <p:sp>
        <p:nvSpPr>
          <p:cNvPr id="24" name="Title Placeholder 1">
            <a:extLst>
              <a:ext uri="{FF2B5EF4-FFF2-40B4-BE49-F238E27FC236}">
                <a16:creationId xmlns:a16="http://schemas.microsoft.com/office/drawing/2014/main" id="{EDCB2211-2ED2-3040-A301-80221CC3BD1F}"/>
              </a:ext>
            </a:extLst>
          </p:cNvPr>
          <p:cNvSpPr>
            <a:spLocks noGrp="1"/>
          </p:cNvSpPr>
          <p:nvPr>
            <p:ph type="title"/>
          </p:nvPr>
        </p:nvSpPr>
        <p:spPr>
          <a:xfrm>
            <a:off x="2235200" y="2987199"/>
            <a:ext cx="7721600" cy="883603"/>
          </a:xfrm>
          <a:prstGeom prst="rect">
            <a:avLst/>
          </a:prstGeom>
        </p:spPr>
        <p:txBody>
          <a:bodyPr vert="horz" lIns="0" tIns="0" rIns="0" bIns="0" rtlCol="0" anchor="b">
            <a:noAutofit/>
          </a:bodyPr>
          <a:lstStyle>
            <a:lvl1pPr algn="ct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896246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00374D"/>
        </a:solidFill>
        <a:effectLst/>
      </p:bgPr>
    </p:bg>
    <p:spTree>
      <p:nvGrpSpPr>
        <p:cNvPr id="1" name=""/>
        <p:cNvGrpSpPr/>
        <p:nvPr/>
      </p:nvGrpSpPr>
      <p:grpSpPr>
        <a:xfrm>
          <a:off x="0" y="0"/>
          <a:ext cx="0" cy="0"/>
          <a:chOff x="0" y="0"/>
          <a:chExt cx="0" cy="0"/>
        </a:xfrm>
      </p:grpSpPr>
      <p:sp>
        <p:nvSpPr>
          <p:cNvPr id="24" name="Title Placeholder 1">
            <a:extLst>
              <a:ext uri="{FF2B5EF4-FFF2-40B4-BE49-F238E27FC236}">
                <a16:creationId xmlns:a16="http://schemas.microsoft.com/office/drawing/2014/main" id="{EDCB2211-2ED2-3040-A301-80221CC3BD1F}"/>
              </a:ext>
            </a:extLst>
          </p:cNvPr>
          <p:cNvSpPr>
            <a:spLocks noGrp="1"/>
          </p:cNvSpPr>
          <p:nvPr>
            <p:ph type="title"/>
          </p:nvPr>
        </p:nvSpPr>
        <p:spPr>
          <a:xfrm>
            <a:off x="2235200" y="2987199"/>
            <a:ext cx="7721600" cy="883603"/>
          </a:xfrm>
          <a:prstGeom prst="rect">
            <a:avLst/>
          </a:prstGeom>
        </p:spPr>
        <p:txBody>
          <a:bodyPr vert="horz" lIns="0" tIns="0" rIns="0" bIns="0" rtlCol="0" anchor="b">
            <a:noAutofit/>
          </a:bodyPr>
          <a:lstStyle>
            <a:lvl1pPr algn="ctr">
              <a:defRPr>
                <a:solidFill>
                  <a:srgbClr val="FFFFFF"/>
                </a:solidFill>
              </a:defRPr>
            </a:lvl1pPr>
          </a:lstStyle>
          <a:p>
            <a:r>
              <a:rPr lang="en-US" dirty="0"/>
              <a:t>Click to edit Master title style</a:t>
            </a:r>
          </a:p>
        </p:txBody>
      </p:sp>
      <p:pic>
        <p:nvPicPr>
          <p:cNvPr id="7" name="Picture 6">
            <a:extLst>
              <a:ext uri="{FF2B5EF4-FFF2-40B4-BE49-F238E27FC236}">
                <a16:creationId xmlns:a16="http://schemas.microsoft.com/office/drawing/2014/main" id="{28CF44B0-0A04-E541-B578-97D8F99AA7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00" y="-1"/>
            <a:ext cx="2032000" cy="1624879"/>
          </a:xfrm>
          <a:prstGeom prst="rect">
            <a:avLst/>
          </a:prstGeom>
        </p:spPr>
      </p:pic>
    </p:spTree>
    <p:extLst>
      <p:ext uri="{BB962C8B-B14F-4D97-AF65-F5344CB8AC3E}">
        <p14:creationId xmlns:p14="http://schemas.microsoft.com/office/powerpoint/2010/main" val="3516198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207AE-4F74-5DBD-B15C-946CFBDBE1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DD1996-E30A-078A-0FE7-50F713A83B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DBFF2-36D4-D31F-6473-BAE79D192418}"/>
              </a:ext>
            </a:extLst>
          </p:cNvPr>
          <p:cNvSpPr>
            <a:spLocks noGrp="1"/>
          </p:cNvSpPr>
          <p:nvPr>
            <p:ph type="dt" sz="half" idx="10"/>
          </p:nvPr>
        </p:nvSpPr>
        <p:spPr/>
        <p:txBody>
          <a:bodyPr/>
          <a:lstStyle/>
          <a:p>
            <a:fld id="{C39DFC4A-F2C5-449B-9A26-72BAB035E0CB}" type="datetimeFigureOut">
              <a:rPr lang="en-US" smtClean="0"/>
              <a:t>6/14/2023</a:t>
            </a:fld>
            <a:endParaRPr lang="en-US"/>
          </a:p>
        </p:txBody>
      </p:sp>
      <p:sp>
        <p:nvSpPr>
          <p:cNvPr id="5" name="Footer Placeholder 4">
            <a:extLst>
              <a:ext uri="{FF2B5EF4-FFF2-40B4-BE49-F238E27FC236}">
                <a16:creationId xmlns:a16="http://schemas.microsoft.com/office/drawing/2014/main" id="{4597815E-A0F5-AB0D-B448-5167FFE0E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14AC4-8D59-B36B-A768-D8F83576A091}"/>
              </a:ext>
            </a:extLst>
          </p:cNvPr>
          <p:cNvSpPr>
            <a:spLocks noGrp="1"/>
          </p:cNvSpPr>
          <p:nvPr>
            <p:ph type="sldNum" sz="quarter" idx="12"/>
          </p:nvPr>
        </p:nvSpPr>
        <p:spPr/>
        <p:txBody>
          <a:bodyPr/>
          <a:lstStyle/>
          <a:p>
            <a:fld id="{AA91FD21-90EE-4F57-872C-84F0DE5649D5}" type="slidenum">
              <a:rPr lang="en-US" smtClean="0"/>
              <a:t>‹#›</a:t>
            </a:fld>
            <a:endParaRPr lang="en-US"/>
          </a:p>
        </p:txBody>
      </p:sp>
    </p:spTree>
    <p:extLst>
      <p:ext uri="{BB962C8B-B14F-4D97-AF65-F5344CB8AC3E}">
        <p14:creationId xmlns:p14="http://schemas.microsoft.com/office/powerpoint/2010/main" val="1503056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A4D2422-C0FE-E14F-B1D3-B62E3A9567D7}"/>
              </a:ext>
            </a:extLst>
          </p:cNvPr>
          <p:cNvSpPr>
            <a:spLocks noGrp="1"/>
          </p:cNvSpPr>
          <p:nvPr>
            <p:ph type="title"/>
          </p:nvPr>
        </p:nvSpPr>
        <p:spPr>
          <a:xfrm>
            <a:off x="508000" y="287337"/>
            <a:ext cx="7721600" cy="883603"/>
          </a:xfrm>
          <a:prstGeom prst="rect">
            <a:avLst/>
          </a:prstGeom>
        </p:spPr>
        <p:txBody>
          <a:bodyPr vert="horz" lIns="0" tIns="0" rIns="0" bIns="0" rtlCol="0" anchor="b">
            <a:noAutofit/>
          </a:bodyPr>
          <a:lstStyle/>
          <a:p>
            <a:r>
              <a:rPr lang="en-US" dirty="0"/>
              <a:t>Click to edit Master title style</a:t>
            </a:r>
          </a:p>
        </p:txBody>
      </p:sp>
      <p:sp>
        <p:nvSpPr>
          <p:cNvPr id="5" name="Text Placeholder 2">
            <a:extLst>
              <a:ext uri="{FF2B5EF4-FFF2-40B4-BE49-F238E27FC236}">
                <a16:creationId xmlns:a16="http://schemas.microsoft.com/office/drawing/2014/main" id="{9240D38D-6025-8341-B4A0-7A743F330498}"/>
              </a:ext>
            </a:extLst>
          </p:cNvPr>
          <p:cNvSpPr>
            <a:spLocks noGrp="1"/>
          </p:cNvSpPr>
          <p:nvPr>
            <p:ph idx="1"/>
          </p:nvPr>
        </p:nvSpPr>
        <p:spPr>
          <a:xfrm>
            <a:off x="508000" y="1498600"/>
            <a:ext cx="10464800" cy="4368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3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94767FB-2E3E-8E44-9105-6CEAB982F7FE}"/>
              </a:ext>
            </a:extLst>
          </p:cNvPr>
          <p:cNvSpPr>
            <a:spLocks noGrp="1"/>
          </p:cNvSpPr>
          <p:nvPr>
            <p:ph type="title"/>
          </p:nvPr>
        </p:nvSpPr>
        <p:spPr>
          <a:xfrm>
            <a:off x="508000" y="287337"/>
            <a:ext cx="7721600" cy="883603"/>
          </a:xfrm>
          <a:prstGeom prst="rect">
            <a:avLst/>
          </a:prstGeom>
        </p:spPr>
        <p:txBody>
          <a:bodyPr vert="horz" lIns="0" tIns="0" rIns="0" bIns="0" rtlCol="0" anchor="b">
            <a:noAutofit/>
          </a:bodyPr>
          <a:lstStyle/>
          <a:p>
            <a:r>
              <a:rPr lang="en-US" dirty="0"/>
              <a:t>Click to edit Master title style</a:t>
            </a:r>
          </a:p>
        </p:txBody>
      </p:sp>
      <p:sp>
        <p:nvSpPr>
          <p:cNvPr id="5" name="Text Placeholder 2">
            <a:extLst>
              <a:ext uri="{FF2B5EF4-FFF2-40B4-BE49-F238E27FC236}">
                <a16:creationId xmlns:a16="http://schemas.microsoft.com/office/drawing/2014/main" id="{1899B382-2BE8-D448-9201-694011E0D9A6}"/>
              </a:ext>
            </a:extLst>
          </p:cNvPr>
          <p:cNvSpPr>
            <a:spLocks noGrp="1"/>
          </p:cNvSpPr>
          <p:nvPr>
            <p:ph idx="1"/>
          </p:nvPr>
        </p:nvSpPr>
        <p:spPr>
          <a:xfrm>
            <a:off x="508000" y="1498600"/>
            <a:ext cx="10464800" cy="4368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29540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solidFill>
          <a:srgbClr val="00374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DB782F-DB66-6946-9E72-AF4C9C41C1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6003" y="0"/>
            <a:ext cx="2905996" cy="2108200"/>
          </a:xfrm>
          <a:prstGeom prst="rect">
            <a:avLst/>
          </a:prstGeom>
        </p:spPr>
      </p:pic>
      <p:sp>
        <p:nvSpPr>
          <p:cNvPr id="11" name="Date Placeholder 2">
            <a:extLst>
              <a:ext uri="{FF2B5EF4-FFF2-40B4-BE49-F238E27FC236}">
                <a16:creationId xmlns:a16="http://schemas.microsoft.com/office/drawing/2014/main" id="{7E9775C9-0390-B944-85C6-CF3B2ACC2C72}"/>
              </a:ext>
            </a:extLst>
          </p:cNvPr>
          <p:cNvSpPr txBox="1">
            <a:spLocks/>
          </p:cNvSpPr>
          <p:nvPr userDrawn="1"/>
        </p:nvSpPr>
        <p:spPr>
          <a:xfrm>
            <a:off x="406400" y="6273800"/>
            <a:ext cx="3048000" cy="305144"/>
          </a:xfrm>
          <a:prstGeom prst="rect">
            <a:avLst/>
          </a:prstGeom>
        </p:spPr>
        <p:txBody>
          <a:bodyPr vert="horz" lIns="121920" tIns="60960" rIns="121920" bIns="6096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pPr marL="0" marR="0" lvl="0" indent="0" algn="l" defTabSz="1214830" rtl="0" eaLnBrk="1" fontAlgn="auto" latinLnBrk="0" hangingPunct="1">
              <a:lnSpc>
                <a:spcPct val="100000"/>
              </a:lnSpc>
              <a:spcBef>
                <a:spcPts val="0"/>
              </a:spcBef>
              <a:spcAft>
                <a:spcPts val="0"/>
              </a:spcAft>
              <a:buClrTx/>
              <a:buSzTx/>
              <a:buFontTx/>
              <a:buNone/>
              <a:tabLst/>
              <a:defRPr/>
            </a:pPr>
            <a:r>
              <a:rPr lang="en-US" sz="1067" b="0" i="0" dirty="0">
                <a:solidFill>
                  <a:srgbClr val="FFFFFF"/>
                </a:solidFill>
                <a:latin typeface="Open Sans" panose="020B0606030504020204" pitchFamily="34" charset="0"/>
                <a:ea typeface="Open Sans" panose="020B0606030504020204" pitchFamily="34" charset="0"/>
                <a:cs typeface="Open Sans" panose="020B0606030504020204" pitchFamily="34" charset="0"/>
              </a:rPr>
              <a:t>© 2023 Rise to Immunize™   /   </a:t>
            </a:r>
            <a:fld id="{7D854B28-82E0-BB43-BCE7-BE34FCD83328}" type="slidenum">
              <a:rPr lang="en-US" sz="1067" b="1" i="0" smtClean="0">
                <a:solidFill>
                  <a:srgbClr val="FFFFFF"/>
                </a:solidFill>
                <a:latin typeface="Open Sans Extrabold" panose="020B0606030504020204" pitchFamily="34" charset="0"/>
                <a:ea typeface="Open Sans Extrabold" panose="020B0606030504020204" pitchFamily="34" charset="0"/>
                <a:cs typeface="Open Sans Extrabold" panose="020B0606030504020204" pitchFamily="34" charset="0"/>
              </a:rPr>
              <a:pPr marL="0" marR="0" lvl="0" indent="0" algn="l" defTabSz="1214830" rtl="0" eaLnBrk="1" fontAlgn="auto" latinLnBrk="0" hangingPunct="1">
                <a:lnSpc>
                  <a:spcPct val="100000"/>
                </a:lnSpc>
                <a:spcBef>
                  <a:spcPts val="0"/>
                </a:spcBef>
                <a:spcAft>
                  <a:spcPts val="0"/>
                </a:spcAft>
                <a:buClrTx/>
                <a:buSzTx/>
                <a:buFontTx/>
                <a:buNone/>
                <a:tabLst/>
                <a:defRPr/>
              </a:pPr>
              <a:t>‹#›</a:t>
            </a:fld>
            <a:endParaRPr lang="en-US" sz="1067" b="1" i="0" dirty="0">
              <a:solidFill>
                <a:srgbClr val="FFFFFF"/>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l"/>
            <a:endParaRPr lang="en-US" sz="1067" b="0" i="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Placeholder 1">
            <a:extLst>
              <a:ext uri="{FF2B5EF4-FFF2-40B4-BE49-F238E27FC236}">
                <a16:creationId xmlns:a16="http://schemas.microsoft.com/office/drawing/2014/main" id="{8024123E-05FF-0648-B365-29F30C2332F5}"/>
              </a:ext>
            </a:extLst>
          </p:cNvPr>
          <p:cNvSpPr>
            <a:spLocks noGrp="1"/>
          </p:cNvSpPr>
          <p:nvPr>
            <p:ph type="title"/>
          </p:nvPr>
        </p:nvSpPr>
        <p:spPr>
          <a:xfrm>
            <a:off x="508000" y="287337"/>
            <a:ext cx="7721600" cy="883603"/>
          </a:xfrm>
          <a:prstGeom prst="rect">
            <a:avLst/>
          </a:prstGeom>
        </p:spPr>
        <p:txBody>
          <a:bodyPr vert="horz" lIns="0" tIns="0" rIns="0" bIns="0" rtlCol="0" anchor="b">
            <a:noAutofit/>
          </a:bodyPr>
          <a:lstStyle>
            <a:lvl1pPr>
              <a:defRPr>
                <a:solidFill>
                  <a:srgbClr val="FFFFFF"/>
                </a:solidFill>
              </a:defRPr>
            </a:lvl1pPr>
          </a:lstStyle>
          <a:p>
            <a:r>
              <a:rPr lang="en-US" dirty="0"/>
              <a:t>Click to edit Master title style</a:t>
            </a:r>
          </a:p>
        </p:txBody>
      </p:sp>
      <p:sp>
        <p:nvSpPr>
          <p:cNvPr id="7" name="Text Placeholder 2">
            <a:extLst>
              <a:ext uri="{FF2B5EF4-FFF2-40B4-BE49-F238E27FC236}">
                <a16:creationId xmlns:a16="http://schemas.microsoft.com/office/drawing/2014/main" id="{19D29D88-B4FC-2C44-A4EF-AB6349994BAC}"/>
              </a:ext>
            </a:extLst>
          </p:cNvPr>
          <p:cNvSpPr>
            <a:spLocks noGrp="1"/>
          </p:cNvSpPr>
          <p:nvPr>
            <p:ph idx="1"/>
          </p:nvPr>
        </p:nvSpPr>
        <p:spPr>
          <a:xfrm>
            <a:off x="508000" y="1498600"/>
            <a:ext cx="10464800" cy="4368800"/>
          </a:xfrm>
          <a:prstGeom prst="rect">
            <a:avLst/>
          </a:prstGeom>
        </p:spPr>
        <p:txBody>
          <a:bodyPr vert="horz" lIns="0" tIns="0" rIns="0" bIns="0" rtlCol="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24240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EE145AE-D7AB-9342-A6CA-E61E68FCAB4B}"/>
              </a:ext>
            </a:extLst>
          </p:cNvPr>
          <p:cNvSpPr>
            <a:spLocks noGrp="1"/>
          </p:cNvSpPr>
          <p:nvPr>
            <p:ph type="title"/>
          </p:nvPr>
        </p:nvSpPr>
        <p:spPr>
          <a:xfrm>
            <a:off x="508000" y="287337"/>
            <a:ext cx="7721600" cy="883603"/>
          </a:xfrm>
          <a:prstGeom prst="rect">
            <a:avLst/>
          </a:prstGeom>
        </p:spPr>
        <p:txBody>
          <a:bodyPr vert="horz" lIns="0" tIns="0" rIns="0" bIns="0" rtlCol="0" anchor="b">
            <a:noAutofit/>
          </a:bodyPr>
          <a:lstStyle/>
          <a:p>
            <a:r>
              <a:rPr lang="en-US" dirty="0"/>
              <a:t>Click to edit Master title style</a:t>
            </a:r>
          </a:p>
        </p:txBody>
      </p:sp>
      <p:sp>
        <p:nvSpPr>
          <p:cNvPr id="5" name="Text Placeholder 2">
            <a:extLst>
              <a:ext uri="{FF2B5EF4-FFF2-40B4-BE49-F238E27FC236}">
                <a16:creationId xmlns:a16="http://schemas.microsoft.com/office/drawing/2014/main" id="{1E6A242E-CE74-DF4F-A415-097BFD08C5DE}"/>
              </a:ext>
            </a:extLst>
          </p:cNvPr>
          <p:cNvSpPr>
            <a:spLocks noGrp="1"/>
          </p:cNvSpPr>
          <p:nvPr>
            <p:ph idx="1"/>
          </p:nvPr>
        </p:nvSpPr>
        <p:spPr>
          <a:xfrm>
            <a:off x="508000" y="1498600"/>
            <a:ext cx="10464800" cy="4368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29140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3E37E90E-A96A-764B-B81E-509D7561D7F1}"/>
              </a:ext>
            </a:extLst>
          </p:cNvPr>
          <p:cNvSpPr>
            <a:spLocks noGrp="1"/>
          </p:cNvSpPr>
          <p:nvPr>
            <p:ph type="title"/>
          </p:nvPr>
        </p:nvSpPr>
        <p:spPr>
          <a:xfrm>
            <a:off x="508000" y="287337"/>
            <a:ext cx="7721600" cy="883603"/>
          </a:xfrm>
          <a:prstGeom prst="rect">
            <a:avLst/>
          </a:prstGeom>
        </p:spPr>
        <p:txBody>
          <a:bodyPr vert="horz" lIns="0" tIns="0" rIns="0" bIns="0" rtlCol="0" anchor="b">
            <a:noAutofit/>
          </a:bodyPr>
          <a:lstStyle/>
          <a:p>
            <a:r>
              <a:rPr lang="en-US" dirty="0"/>
              <a:t>Click to edit Master title style</a:t>
            </a:r>
          </a:p>
        </p:txBody>
      </p:sp>
      <p:sp>
        <p:nvSpPr>
          <p:cNvPr id="5" name="Text Placeholder 2">
            <a:extLst>
              <a:ext uri="{FF2B5EF4-FFF2-40B4-BE49-F238E27FC236}">
                <a16:creationId xmlns:a16="http://schemas.microsoft.com/office/drawing/2014/main" id="{FCD2250C-97B2-8B45-8B45-FD76F7CC98D0}"/>
              </a:ext>
            </a:extLst>
          </p:cNvPr>
          <p:cNvSpPr>
            <a:spLocks noGrp="1"/>
          </p:cNvSpPr>
          <p:nvPr>
            <p:ph idx="1"/>
          </p:nvPr>
        </p:nvSpPr>
        <p:spPr>
          <a:xfrm>
            <a:off x="508000" y="1498600"/>
            <a:ext cx="10464800" cy="4368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99695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7F0C7A7-8362-0040-B790-C72C30078DFF}"/>
              </a:ext>
            </a:extLst>
          </p:cNvPr>
          <p:cNvSpPr>
            <a:spLocks noGrp="1"/>
          </p:cNvSpPr>
          <p:nvPr>
            <p:ph type="title"/>
          </p:nvPr>
        </p:nvSpPr>
        <p:spPr>
          <a:xfrm>
            <a:off x="508000" y="287337"/>
            <a:ext cx="7721600" cy="883603"/>
          </a:xfrm>
          <a:prstGeom prst="rect">
            <a:avLst/>
          </a:prstGeom>
        </p:spPr>
        <p:txBody>
          <a:bodyPr vert="horz" lIns="0" tIns="0" rIns="0" bIns="0" rtlCol="0" anchor="b">
            <a:noAutofit/>
          </a:bodyPr>
          <a:lstStyle/>
          <a:p>
            <a:r>
              <a:rPr lang="en-US" dirty="0"/>
              <a:t>Click to edit Master title style</a:t>
            </a:r>
          </a:p>
        </p:txBody>
      </p:sp>
      <p:sp>
        <p:nvSpPr>
          <p:cNvPr id="5" name="Text Placeholder 2">
            <a:extLst>
              <a:ext uri="{FF2B5EF4-FFF2-40B4-BE49-F238E27FC236}">
                <a16:creationId xmlns:a16="http://schemas.microsoft.com/office/drawing/2014/main" id="{D6F683AE-8CD0-EE41-97F7-FC85AB819EF5}"/>
              </a:ext>
            </a:extLst>
          </p:cNvPr>
          <p:cNvSpPr>
            <a:spLocks noGrp="1"/>
          </p:cNvSpPr>
          <p:nvPr>
            <p:ph idx="1"/>
          </p:nvPr>
        </p:nvSpPr>
        <p:spPr>
          <a:xfrm>
            <a:off x="508000" y="1498600"/>
            <a:ext cx="10464800" cy="4368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0552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819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2336438" y="2717801"/>
            <a:ext cx="7519124" cy="1422399"/>
          </a:xfrm>
        </p:spPr>
        <p:txBody>
          <a:bodyPr anchor="ctr"/>
          <a:lstStyle>
            <a:lvl1pPr algn="ctr">
              <a:defRPr>
                <a:solidFill>
                  <a:srgbClr val="005EB5"/>
                </a:solidFill>
              </a:defRPr>
            </a:lvl1pPr>
          </a:lstStyle>
          <a:p>
            <a:r>
              <a:rPr lang="en-US"/>
              <a:t>Click to edit Master title style</a:t>
            </a:r>
            <a:endParaRPr lang="en-US" dirty="0"/>
          </a:p>
        </p:txBody>
      </p:sp>
      <p:pic>
        <p:nvPicPr>
          <p:cNvPr id="8" name="Content Placeholder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9760" y="381000"/>
            <a:ext cx="1044837" cy="757027"/>
          </a:xfrm>
          <a:prstGeom prst="rect">
            <a:avLst/>
          </a:prstGeom>
        </p:spPr>
      </p:pic>
      <p:sp>
        <p:nvSpPr>
          <p:cNvPr id="17" name="Slide Number Placeholder 3"/>
          <p:cNvSpPr txBox="1">
            <a:spLocks/>
          </p:cNvSpPr>
          <p:nvPr userDrawn="1"/>
        </p:nvSpPr>
        <p:spPr>
          <a:xfrm>
            <a:off x="11074400" y="6645009"/>
            <a:ext cx="990600" cy="225083"/>
          </a:xfrm>
          <a:prstGeom prst="rect">
            <a:avLst/>
          </a:prstGeom>
        </p:spPr>
        <p:txBody>
          <a:bodyPr vert="horz" lIns="121920" tIns="60960" rIns="121920" bIns="60960" rtlCol="0" anchor="b"/>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z="1333" smtClean="0">
                <a:solidFill>
                  <a:prstClr val="white"/>
                </a:solidFill>
              </a:rPr>
              <a:pPr/>
              <a:t>‹#›</a:t>
            </a:fld>
            <a:endParaRPr lang="en-US" sz="1333" dirty="0">
              <a:solidFill>
                <a:prstClr val="white"/>
              </a:solidFill>
            </a:endParaRPr>
          </a:p>
        </p:txBody>
      </p:sp>
      <p:sp>
        <p:nvSpPr>
          <p:cNvPr id="5" name="Date Placeholder 2"/>
          <p:cNvSpPr txBox="1">
            <a:spLocks/>
          </p:cNvSpPr>
          <p:nvPr userDrawn="1"/>
        </p:nvSpPr>
        <p:spPr>
          <a:xfrm>
            <a:off x="4165600" y="6621461"/>
            <a:ext cx="2844800" cy="261939"/>
          </a:xfrm>
          <a:prstGeom prst="rect">
            <a:avLst/>
          </a:prstGeom>
        </p:spPr>
        <p:txBody>
          <a:bodyPr vert="horz" lIns="121920" tIns="60960" rIns="121920" bIns="6096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r>
              <a:rPr lang="en-US" sz="1333" dirty="0">
                <a:solidFill>
                  <a:prstClr val="white"/>
                </a:solidFill>
              </a:rPr>
              <a:t>©2019 All rights reserved</a:t>
            </a:r>
          </a:p>
        </p:txBody>
      </p:sp>
    </p:spTree>
    <p:extLst>
      <p:ext uri="{BB962C8B-B14F-4D97-AF65-F5344CB8AC3E}">
        <p14:creationId xmlns:p14="http://schemas.microsoft.com/office/powerpoint/2010/main" val="1841751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Date Placeholder 2"/>
          <p:cNvSpPr txBox="1">
            <a:spLocks/>
          </p:cNvSpPr>
          <p:nvPr/>
        </p:nvSpPr>
        <p:spPr>
          <a:xfrm>
            <a:off x="4165600" y="6553377"/>
            <a:ext cx="2844800" cy="261939"/>
          </a:xfrm>
          <a:prstGeom prst="rect">
            <a:avLst/>
          </a:prstGeom>
        </p:spPr>
        <p:txBody>
          <a:bodyPr vert="horz" lIns="121920" tIns="60960" rIns="121920" bIns="6096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r>
              <a:rPr lang="en-US" sz="1333" dirty="0">
                <a:solidFill>
                  <a:prstClr val="white"/>
                </a:solidFill>
              </a:rPr>
              <a:t>©2021 All rights reserved</a:t>
            </a:r>
          </a:p>
        </p:txBody>
      </p:sp>
      <p:sp>
        <p:nvSpPr>
          <p:cNvPr id="10" name="Title 9">
            <a:extLst>
              <a:ext uri="{FF2B5EF4-FFF2-40B4-BE49-F238E27FC236}">
                <a16:creationId xmlns:a16="http://schemas.microsoft.com/office/drawing/2014/main" id="{23372636-B882-6247-AB11-30CA8388BA8D}"/>
              </a:ext>
            </a:extLst>
          </p:cNvPr>
          <p:cNvSpPr>
            <a:spLocks noGrp="1"/>
          </p:cNvSpPr>
          <p:nvPr>
            <p:ph type="title" hasCustomPrompt="1"/>
          </p:nvPr>
        </p:nvSpPr>
        <p:spPr>
          <a:xfrm>
            <a:off x="508000" y="5032516"/>
            <a:ext cx="7721600" cy="883603"/>
          </a:xfrm>
        </p:spPr>
        <p:txBody>
          <a:bodyPr/>
          <a:lstStyle>
            <a:lvl1pPr>
              <a:defRPr sz="3200">
                <a:solidFill>
                  <a:srgbClr val="000000"/>
                </a:solidFill>
              </a:defRPr>
            </a:lvl1pPr>
          </a:lstStyle>
          <a:p>
            <a:r>
              <a:rPr lang="en-US" dirty="0"/>
              <a:t>Click to edit title style</a:t>
            </a:r>
          </a:p>
        </p:txBody>
      </p:sp>
      <p:sp>
        <p:nvSpPr>
          <p:cNvPr id="19" name="Text Placeholder 18">
            <a:extLst>
              <a:ext uri="{FF2B5EF4-FFF2-40B4-BE49-F238E27FC236}">
                <a16:creationId xmlns:a16="http://schemas.microsoft.com/office/drawing/2014/main" id="{A46CE5D1-18C4-D445-9D64-403A8998E774}"/>
              </a:ext>
            </a:extLst>
          </p:cNvPr>
          <p:cNvSpPr>
            <a:spLocks noGrp="1"/>
          </p:cNvSpPr>
          <p:nvPr>
            <p:ph type="body" sz="quarter" idx="10" hasCustomPrompt="1"/>
          </p:nvPr>
        </p:nvSpPr>
        <p:spPr>
          <a:xfrm>
            <a:off x="511764" y="6070600"/>
            <a:ext cx="4161837" cy="304800"/>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March 1, 2021</a:t>
            </a:r>
          </a:p>
        </p:txBody>
      </p:sp>
      <p:sp>
        <p:nvSpPr>
          <p:cNvPr id="2" name="Date Placeholder 2">
            <a:extLst>
              <a:ext uri="{FF2B5EF4-FFF2-40B4-BE49-F238E27FC236}">
                <a16:creationId xmlns:a16="http://schemas.microsoft.com/office/drawing/2014/main" id="{CEA9EB01-68F3-D9AD-5BB4-4C2F321826A5}"/>
              </a:ext>
            </a:extLst>
          </p:cNvPr>
          <p:cNvSpPr txBox="1">
            <a:spLocks/>
          </p:cNvSpPr>
          <p:nvPr userDrawn="1"/>
        </p:nvSpPr>
        <p:spPr>
          <a:xfrm>
            <a:off x="4165600" y="6553377"/>
            <a:ext cx="2844800" cy="261939"/>
          </a:xfrm>
          <a:prstGeom prst="rect">
            <a:avLst/>
          </a:prstGeom>
        </p:spPr>
        <p:txBody>
          <a:bodyPr vert="horz" lIns="121920" tIns="60960" rIns="121920" bIns="6096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r>
              <a:rPr lang="en-US" sz="1333" dirty="0">
                <a:solidFill>
                  <a:prstClr val="white"/>
                </a:solidFill>
              </a:rPr>
              <a:t>©2021 All rights reserved</a:t>
            </a:r>
          </a:p>
        </p:txBody>
      </p:sp>
    </p:spTree>
    <p:extLst>
      <p:ext uri="{BB962C8B-B14F-4D97-AF65-F5344CB8AC3E}">
        <p14:creationId xmlns:p14="http://schemas.microsoft.com/office/powerpoint/2010/main" val="1086624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Date Placeholder 2"/>
          <p:cNvSpPr txBox="1">
            <a:spLocks/>
          </p:cNvSpPr>
          <p:nvPr/>
        </p:nvSpPr>
        <p:spPr>
          <a:xfrm>
            <a:off x="4165600" y="6553377"/>
            <a:ext cx="2844800" cy="261939"/>
          </a:xfrm>
          <a:prstGeom prst="rect">
            <a:avLst/>
          </a:prstGeom>
        </p:spPr>
        <p:txBody>
          <a:bodyPr vert="horz" lIns="121920" tIns="60960" rIns="121920" bIns="6096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r>
              <a:rPr lang="en-US" sz="1333" dirty="0">
                <a:solidFill>
                  <a:prstClr val="white"/>
                </a:solidFill>
              </a:rPr>
              <a:t>©2021 All rights reserved</a:t>
            </a:r>
          </a:p>
        </p:txBody>
      </p:sp>
      <p:pic>
        <p:nvPicPr>
          <p:cNvPr id="19" name="Picture 18">
            <a:extLst>
              <a:ext uri="{FF2B5EF4-FFF2-40B4-BE49-F238E27FC236}">
                <a16:creationId xmlns:a16="http://schemas.microsoft.com/office/drawing/2014/main" id="{A75A3298-4DCD-BD4C-83EA-653731455925}"/>
              </a:ext>
            </a:extLst>
          </p:cNvPr>
          <p:cNvPicPr>
            <a:picLocks noChangeAspect="1"/>
          </p:cNvPicPr>
          <p:nvPr/>
        </p:nvPicPr>
        <p:blipFill>
          <a:blip r:embed="rId3"/>
          <a:stretch>
            <a:fillRect/>
          </a:stretch>
        </p:blipFill>
        <p:spPr>
          <a:xfrm>
            <a:off x="2679420" y="2012564"/>
            <a:ext cx="3871243" cy="2371493"/>
          </a:xfrm>
          <a:prstGeom prst="rect">
            <a:avLst/>
          </a:prstGeom>
        </p:spPr>
      </p:pic>
      <p:pic>
        <p:nvPicPr>
          <p:cNvPr id="21" name="Picture 20">
            <a:extLst>
              <a:ext uri="{FF2B5EF4-FFF2-40B4-BE49-F238E27FC236}">
                <a16:creationId xmlns:a16="http://schemas.microsoft.com/office/drawing/2014/main" id="{D882E88E-E3ED-1045-BD31-7037F28913AF}"/>
              </a:ext>
            </a:extLst>
          </p:cNvPr>
          <p:cNvPicPr>
            <a:picLocks noChangeAspect="1"/>
          </p:cNvPicPr>
          <p:nvPr/>
        </p:nvPicPr>
        <p:blipFill>
          <a:blip r:embed="rId4"/>
          <a:stretch>
            <a:fillRect/>
          </a:stretch>
        </p:blipFill>
        <p:spPr>
          <a:xfrm>
            <a:off x="7261864" y="1905000"/>
            <a:ext cx="2250721" cy="2479056"/>
          </a:xfrm>
          <a:prstGeom prst="rect">
            <a:avLst/>
          </a:prstGeom>
        </p:spPr>
      </p:pic>
      <p:sp>
        <p:nvSpPr>
          <p:cNvPr id="2" name="Date Placeholder 2">
            <a:extLst>
              <a:ext uri="{FF2B5EF4-FFF2-40B4-BE49-F238E27FC236}">
                <a16:creationId xmlns:a16="http://schemas.microsoft.com/office/drawing/2014/main" id="{6B4294CD-78E5-28B6-B1EA-172FE7FB536E}"/>
              </a:ext>
            </a:extLst>
          </p:cNvPr>
          <p:cNvSpPr txBox="1">
            <a:spLocks/>
          </p:cNvSpPr>
          <p:nvPr userDrawn="1"/>
        </p:nvSpPr>
        <p:spPr>
          <a:xfrm>
            <a:off x="4165600" y="6553377"/>
            <a:ext cx="2844800" cy="261939"/>
          </a:xfrm>
          <a:prstGeom prst="rect">
            <a:avLst/>
          </a:prstGeom>
        </p:spPr>
        <p:txBody>
          <a:bodyPr vert="horz" lIns="121920" tIns="60960" rIns="121920" bIns="6096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r>
              <a:rPr lang="en-US" sz="1333" dirty="0">
                <a:solidFill>
                  <a:prstClr val="white"/>
                </a:solidFill>
              </a:rPr>
              <a:t>©2021 All rights reserved</a:t>
            </a:r>
          </a:p>
        </p:txBody>
      </p:sp>
      <p:pic>
        <p:nvPicPr>
          <p:cNvPr id="3" name="Picture 2">
            <a:extLst>
              <a:ext uri="{FF2B5EF4-FFF2-40B4-BE49-F238E27FC236}">
                <a16:creationId xmlns:a16="http://schemas.microsoft.com/office/drawing/2014/main" id="{77A070BC-4F2F-313F-BA70-1150C96D5669}"/>
              </a:ext>
            </a:extLst>
          </p:cNvPr>
          <p:cNvPicPr>
            <a:picLocks noChangeAspect="1"/>
          </p:cNvPicPr>
          <p:nvPr userDrawn="1"/>
        </p:nvPicPr>
        <p:blipFill>
          <a:blip r:embed="rId3"/>
          <a:stretch>
            <a:fillRect/>
          </a:stretch>
        </p:blipFill>
        <p:spPr>
          <a:xfrm>
            <a:off x="2679420" y="2012564"/>
            <a:ext cx="3871243" cy="2371493"/>
          </a:xfrm>
          <a:prstGeom prst="rect">
            <a:avLst/>
          </a:prstGeom>
        </p:spPr>
      </p:pic>
      <p:pic>
        <p:nvPicPr>
          <p:cNvPr id="4" name="Picture 3">
            <a:extLst>
              <a:ext uri="{FF2B5EF4-FFF2-40B4-BE49-F238E27FC236}">
                <a16:creationId xmlns:a16="http://schemas.microsoft.com/office/drawing/2014/main" id="{6AD09529-1873-8C12-33D4-831EEA89FDD0}"/>
              </a:ext>
            </a:extLst>
          </p:cNvPr>
          <p:cNvPicPr>
            <a:picLocks noChangeAspect="1"/>
          </p:cNvPicPr>
          <p:nvPr userDrawn="1"/>
        </p:nvPicPr>
        <p:blipFill>
          <a:blip r:embed="rId4"/>
          <a:stretch>
            <a:fillRect/>
          </a:stretch>
        </p:blipFill>
        <p:spPr>
          <a:xfrm>
            <a:off x="7261864" y="1905000"/>
            <a:ext cx="2250721" cy="2479056"/>
          </a:xfrm>
          <a:prstGeom prst="rect">
            <a:avLst/>
          </a:prstGeom>
        </p:spPr>
      </p:pic>
    </p:spTree>
    <p:extLst>
      <p:ext uri="{BB962C8B-B14F-4D97-AF65-F5344CB8AC3E}">
        <p14:creationId xmlns:p14="http://schemas.microsoft.com/office/powerpoint/2010/main" val="4197896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499AF-DBBB-259B-1423-B1A49D7D4E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C4A8B2-80B9-951F-574B-05F9D68CF8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BB6698-B5A6-68DE-5F86-50AC0D90F16C}"/>
              </a:ext>
            </a:extLst>
          </p:cNvPr>
          <p:cNvSpPr>
            <a:spLocks noGrp="1"/>
          </p:cNvSpPr>
          <p:nvPr>
            <p:ph type="dt" sz="half" idx="10"/>
          </p:nvPr>
        </p:nvSpPr>
        <p:spPr/>
        <p:txBody>
          <a:bodyPr/>
          <a:lstStyle/>
          <a:p>
            <a:fld id="{C39DFC4A-F2C5-449B-9A26-72BAB035E0CB}" type="datetimeFigureOut">
              <a:rPr lang="en-US" smtClean="0"/>
              <a:t>6/14/2023</a:t>
            </a:fld>
            <a:endParaRPr lang="en-US"/>
          </a:p>
        </p:txBody>
      </p:sp>
      <p:sp>
        <p:nvSpPr>
          <p:cNvPr id="5" name="Footer Placeholder 4">
            <a:extLst>
              <a:ext uri="{FF2B5EF4-FFF2-40B4-BE49-F238E27FC236}">
                <a16:creationId xmlns:a16="http://schemas.microsoft.com/office/drawing/2014/main" id="{CB0CF0BC-1610-4765-F55B-CEB38CA7D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6B9151-534C-7EDD-9CA3-F857C1B9B7BA}"/>
              </a:ext>
            </a:extLst>
          </p:cNvPr>
          <p:cNvSpPr>
            <a:spLocks noGrp="1"/>
          </p:cNvSpPr>
          <p:nvPr>
            <p:ph type="sldNum" sz="quarter" idx="12"/>
          </p:nvPr>
        </p:nvSpPr>
        <p:spPr/>
        <p:txBody>
          <a:bodyPr/>
          <a:lstStyle/>
          <a:p>
            <a:fld id="{AA91FD21-90EE-4F57-872C-84F0DE5649D5}" type="slidenum">
              <a:rPr lang="en-US" smtClean="0"/>
              <a:t>‹#›</a:t>
            </a:fld>
            <a:endParaRPr lang="en-US"/>
          </a:p>
        </p:txBody>
      </p:sp>
    </p:spTree>
    <p:extLst>
      <p:ext uri="{BB962C8B-B14F-4D97-AF65-F5344CB8AC3E}">
        <p14:creationId xmlns:p14="http://schemas.microsoft.com/office/powerpoint/2010/main" val="3488732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flip="none" rotWithShape="1">
          <a:gsLst>
            <a:gs pos="0">
              <a:srgbClr val="0085AB"/>
            </a:gs>
            <a:gs pos="99000">
              <a:srgbClr val="57B570"/>
            </a:gs>
          </a:gsLst>
          <a:lin ang="18900000" scaled="1"/>
          <a:tileRect/>
        </a:gra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D2F63D3-C81A-444F-9710-81DBF834D4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1600" y="2"/>
            <a:ext cx="1930400" cy="1686828"/>
          </a:xfrm>
          <a:prstGeom prst="rect">
            <a:avLst/>
          </a:prstGeom>
        </p:spPr>
      </p:pic>
      <p:sp>
        <p:nvSpPr>
          <p:cNvPr id="24" name="Title Placeholder 1">
            <a:extLst>
              <a:ext uri="{FF2B5EF4-FFF2-40B4-BE49-F238E27FC236}">
                <a16:creationId xmlns:a16="http://schemas.microsoft.com/office/drawing/2014/main" id="{EDCB2211-2ED2-3040-A301-80221CC3BD1F}"/>
              </a:ext>
            </a:extLst>
          </p:cNvPr>
          <p:cNvSpPr>
            <a:spLocks noGrp="1"/>
          </p:cNvSpPr>
          <p:nvPr>
            <p:ph type="title"/>
          </p:nvPr>
        </p:nvSpPr>
        <p:spPr>
          <a:xfrm>
            <a:off x="2235200" y="2987200"/>
            <a:ext cx="7721600" cy="883603"/>
          </a:xfrm>
          <a:prstGeom prst="rect">
            <a:avLst/>
          </a:prstGeom>
        </p:spPr>
        <p:txBody>
          <a:bodyPr vert="horz" lIns="0" tIns="0" rIns="0" bIns="0" rtlCol="0" anchor="b">
            <a:noAutofit/>
          </a:bodyPr>
          <a:lstStyle>
            <a:lvl1pPr algn="ctr">
              <a:defRPr>
                <a:solidFill>
                  <a:srgbClr val="FFFFFF"/>
                </a:solidFill>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B130AEE8-70D6-D165-AEA4-D86F8E2C3F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1600" y="2"/>
            <a:ext cx="1930400" cy="1686828"/>
          </a:xfrm>
          <a:prstGeom prst="rect">
            <a:avLst/>
          </a:prstGeom>
        </p:spPr>
      </p:pic>
    </p:spTree>
    <p:extLst>
      <p:ext uri="{BB962C8B-B14F-4D97-AF65-F5344CB8AC3E}">
        <p14:creationId xmlns:p14="http://schemas.microsoft.com/office/powerpoint/2010/main" val="2362845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3_Title Slide">
    <p:bg>
      <p:bgPr>
        <a:solidFill>
          <a:srgbClr val="00374D"/>
        </a:solidFill>
        <a:effectLst/>
      </p:bgPr>
    </p:bg>
    <p:spTree>
      <p:nvGrpSpPr>
        <p:cNvPr id="1" name=""/>
        <p:cNvGrpSpPr/>
        <p:nvPr/>
      </p:nvGrpSpPr>
      <p:grpSpPr>
        <a:xfrm>
          <a:off x="0" y="0"/>
          <a:ext cx="0" cy="0"/>
          <a:chOff x="0" y="0"/>
          <a:chExt cx="0" cy="0"/>
        </a:xfrm>
      </p:grpSpPr>
      <p:sp>
        <p:nvSpPr>
          <p:cNvPr id="24" name="Title Placeholder 1">
            <a:extLst>
              <a:ext uri="{FF2B5EF4-FFF2-40B4-BE49-F238E27FC236}">
                <a16:creationId xmlns:a16="http://schemas.microsoft.com/office/drawing/2014/main" id="{EDCB2211-2ED2-3040-A301-80221CC3BD1F}"/>
              </a:ext>
            </a:extLst>
          </p:cNvPr>
          <p:cNvSpPr>
            <a:spLocks noGrp="1"/>
          </p:cNvSpPr>
          <p:nvPr>
            <p:ph type="title"/>
          </p:nvPr>
        </p:nvSpPr>
        <p:spPr>
          <a:xfrm>
            <a:off x="2235200" y="2987200"/>
            <a:ext cx="7721600" cy="883603"/>
          </a:xfrm>
          <a:prstGeom prst="rect">
            <a:avLst/>
          </a:prstGeom>
        </p:spPr>
        <p:txBody>
          <a:bodyPr vert="horz" lIns="0" tIns="0" rIns="0" bIns="0" rtlCol="0" anchor="b">
            <a:noAutofit/>
          </a:bodyPr>
          <a:lstStyle>
            <a:lvl1pPr algn="ctr">
              <a:defRPr>
                <a:solidFill>
                  <a:srgbClr val="FFFFFF"/>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28CF44B0-0A04-E541-B578-97D8F99AA7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000" y="1"/>
            <a:ext cx="2032000" cy="1624879"/>
          </a:xfrm>
          <a:prstGeom prst="rect">
            <a:avLst/>
          </a:prstGeom>
        </p:spPr>
      </p:pic>
      <p:pic>
        <p:nvPicPr>
          <p:cNvPr id="2" name="Picture 1">
            <a:extLst>
              <a:ext uri="{FF2B5EF4-FFF2-40B4-BE49-F238E27FC236}">
                <a16:creationId xmlns:a16="http://schemas.microsoft.com/office/drawing/2014/main" id="{1227ACB7-D354-9EB8-6FA9-9E6A7E0269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00" y="1"/>
            <a:ext cx="2032000" cy="1624879"/>
          </a:xfrm>
          <a:prstGeom prst="rect">
            <a:avLst/>
          </a:prstGeom>
        </p:spPr>
      </p:pic>
    </p:spTree>
    <p:extLst>
      <p:ext uri="{BB962C8B-B14F-4D97-AF65-F5344CB8AC3E}">
        <p14:creationId xmlns:p14="http://schemas.microsoft.com/office/powerpoint/2010/main" val="135809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A4D2422-C0FE-E14F-B1D3-B62E3A9567D7}"/>
              </a:ext>
            </a:extLst>
          </p:cNvPr>
          <p:cNvSpPr>
            <a:spLocks noGrp="1"/>
          </p:cNvSpPr>
          <p:nvPr>
            <p:ph type="title"/>
          </p:nvPr>
        </p:nvSpPr>
        <p:spPr>
          <a:xfrm>
            <a:off x="508000" y="287337"/>
            <a:ext cx="7721600" cy="883603"/>
          </a:xfrm>
          <a:prstGeom prst="rect">
            <a:avLst/>
          </a:prstGeom>
        </p:spPr>
        <p:txBody>
          <a:bodyPr vert="horz" lIns="0" tIns="0" rIns="0" bIns="0" rtlCol="0" anchor="b">
            <a:noAutofit/>
          </a:body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9240D38D-6025-8341-B4A0-7A743F330498}"/>
              </a:ext>
            </a:extLst>
          </p:cNvPr>
          <p:cNvSpPr>
            <a:spLocks noGrp="1"/>
          </p:cNvSpPr>
          <p:nvPr>
            <p:ph idx="1"/>
          </p:nvPr>
        </p:nvSpPr>
        <p:spPr>
          <a:xfrm>
            <a:off x="508000" y="1498600"/>
            <a:ext cx="10464800" cy="43688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29961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94767FB-2E3E-8E44-9105-6CEAB982F7FE}"/>
              </a:ext>
            </a:extLst>
          </p:cNvPr>
          <p:cNvSpPr>
            <a:spLocks noGrp="1"/>
          </p:cNvSpPr>
          <p:nvPr>
            <p:ph type="title"/>
          </p:nvPr>
        </p:nvSpPr>
        <p:spPr>
          <a:xfrm>
            <a:off x="508000" y="287337"/>
            <a:ext cx="7721600" cy="883603"/>
          </a:xfrm>
          <a:prstGeom prst="rect">
            <a:avLst/>
          </a:prstGeom>
        </p:spPr>
        <p:txBody>
          <a:bodyPr vert="horz" lIns="0" tIns="0" rIns="0" bIns="0" rtlCol="0" anchor="b">
            <a:noAutofit/>
          </a:body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1899B382-2BE8-D448-9201-694011E0D9A6}"/>
              </a:ext>
            </a:extLst>
          </p:cNvPr>
          <p:cNvSpPr>
            <a:spLocks noGrp="1"/>
          </p:cNvSpPr>
          <p:nvPr>
            <p:ph idx="1"/>
          </p:nvPr>
        </p:nvSpPr>
        <p:spPr>
          <a:xfrm>
            <a:off x="508000" y="1498600"/>
            <a:ext cx="10464800" cy="43688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05219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4_Title and Content">
    <p:bg>
      <p:bgPr>
        <a:solidFill>
          <a:srgbClr val="00374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DB782F-DB66-6946-9E72-AF4C9C41C1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6003" y="0"/>
            <a:ext cx="2905996" cy="2108200"/>
          </a:xfrm>
          <a:prstGeom prst="rect">
            <a:avLst/>
          </a:prstGeom>
        </p:spPr>
      </p:pic>
      <p:sp>
        <p:nvSpPr>
          <p:cNvPr id="11" name="Date Placeholder 2">
            <a:extLst>
              <a:ext uri="{FF2B5EF4-FFF2-40B4-BE49-F238E27FC236}">
                <a16:creationId xmlns:a16="http://schemas.microsoft.com/office/drawing/2014/main" id="{7E9775C9-0390-B944-85C6-CF3B2ACC2C72}"/>
              </a:ext>
            </a:extLst>
          </p:cNvPr>
          <p:cNvSpPr txBox="1">
            <a:spLocks/>
          </p:cNvSpPr>
          <p:nvPr/>
        </p:nvSpPr>
        <p:spPr>
          <a:xfrm>
            <a:off x="406400" y="6273800"/>
            <a:ext cx="3048000" cy="305144"/>
          </a:xfrm>
          <a:prstGeom prst="rect">
            <a:avLst/>
          </a:prstGeom>
        </p:spPr>
        <p:txBody>
          <a:bodyPr vert="horz" lIns="121920" tIns="60960" rIns="121920" bIns="6096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pPr marL="0" marR="0" lvl="0" indent="0" algn="l" defTabSz="1214800" rtl="0" eaLnBrk="1" fontAlgn="auto" latinLnBrk="0" hangingPunct="1">
              <a:lnSpc>
                <a:spcPct val="100000"/>
              </a:lnSpc>
              <a:spcBef>
                <a:spcPts val="0"/>
              </a:spcBef>
              <a:spcAft>
                <a:spcPts val="0"/>
              </a:spcAft>
              <a:buClrTx/>
              <a:buSzTx/>
              <a:buFontTx/>
              <a:buNone/>
              <a:tabLst/>
              <a:defRPr/>
            </a:pPr>
            <a:r>
              <a:rPr lang="en-US" sz="1067" b="0" i="0" dirty="0">
                <a:solidFill>
                  <a:srgbClr val="FFFFFF"/>
                </a:solidFill>
                <a:latin typeface="Open Sans" panose="020B0606030504020204" pitchFamily="34" charset="0"/>
                <a:ea typeface="Open Sans" panose="020B0606030504020204" pitchFamily="34" charset="0"/>
                <a:cs typeface="Open Sans" panose="020B0606030504020204" pitchFamily="34" charset="0"/>
              </a:rPr>
              <a:t>© 2021 Rise to Immunize™   /   </a:t>
            </a:r>
            <a:fld id="{7D854B28-82E0-BB43-BCE7-BE34FCD83328}" type="slidenum">
              <a:rPr lang="en-US" sz="1067" b="1" i="0" smtClean="0">
                <a:solidFill>
                  <a:srgbClr val="FFFFFF"/>
                </a:solidFill>
                <a:latin typeface="Open Sans Extrabold" panose="020B0606030504020204" pitchFamily="34" charset="0"/>
                <a:ea typeface="Open Sans Extrabold" panose="020B0606030504020204" pitchFamily="34" charset="0"/>
                <a:cs typeface="Open Sans Extrabold" panose="020B0606030504020204" pitchFamily="34" charset="0"/>
              </a:rPr>
              <a:pPr marL="0" marR="0" lvl="0" indent="0" algn="l" defTabSz="1214800" rtl="0" eaLnBrk="1" fontAlgn="auto" latinLnBrk="0" hangingPunct="1">
                <a:lnSpc>
                  <a:spcPct val="100000"/>
                </a:lnSpc>
                <a:spcBef>
                  <a:spcPts val="0"/>
                </a:spcBef>
                <a:spcAft>
                  <a:spcPts val="0"/>
                </a:spcAft>
                <a:buClrTx/>
                <a:buSzTx/>
                <a:buFontTx/>
                <a:buNone/>
                <a:tabLst/>
                <a:defRPr/>
              </a:pPr>
              <a:t>‹#›</a:t>
            </a:fld>
            <a:endParaRPr lang="en-US" sz="1067" b="1" i="0" dirty="0">
              <a:solidFill>
                <a:srgbClr val="FFFFFF"/>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l"/>
            <a:endParaRPr lang="en-US" sz="1067" b="0" i="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Placeholder 1">
            <a:extLst>
              <a:ext uri="{FF2B5EF4-FFF2-40B4-BE49-F238E27FC236}">
                <a16:creationId xmlns:a16="http://schemas.microsoft.com/office/drawing/2014/main" id="{8024123E-05FF-0648-B365-29F30C2332F5}"/>
              </a:ext>
            </a:extLst>
          </p:cNvPr>
          <p:cNvSpPr>
            <a:spLocks noGrp="1"/>
          </p:cNvSpPr>
          <p:nvPr>
            <p:ph type="title"/>
          </p:nvPr>
        </p:nvSpPr>
        <p:spPr>
          <a:xfrm>
            <a:off x="508000" y="287337"/>
            <a:ext cx="7721600" cy="883603"/>
          </a:xfrm>
          <a:prstGeom prst="rect">
            <a:avLst/>
          </a:prstGeom>
        </p:spPr>
        <p:txBody>
          <a:bodyPr vert="horz" lIns="0" tIns="0" rIns="0" bIns="0" rtlCol="0" anchor="b">
            <a:noAutofit/>
          </a:bodyPr>
          <a:lstStyle>
            <a:lvl1pPr>
              <a:defRPr>
                <a:solidFill>
                  <a:srgbClr val="FFFFFF"/>
                </a:solidFill>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19D29D88-B4FC-2C44-A4EF-AB6349994BAC}"/>
              </a:ext>
            </a:extLst>
          </p:cNvPr>
          <p:cNvSpPr>
            <a:spLocks noGrp="1"/>
          </p:cNvSpPr>
          <p:nvPr>
            <p:ph idx="1"/>
          </p:nvPr>
        </p:nvSpPr>
        <p:spPr>
          <a:xfrm>
            <a:off x="508000" y="1498600"/>
            <a:ext cx="10464800" cy="4368800"/>
          </a:xfrm>
          <a:prstGeom prst="rect">
            <a:avLst/>
          </a:prstGeom>
        </p:spPr>
        <p:txBody>
          <a:bodyPr vert="horz" lIns="0" tIns="0" rIns="0" bIns="0" rtlCol="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2" name="Picture 1">
            <a:extLst>
              <a:ext uri="{FF2B5EF4-FFF2-40B4-BE49-F238E27FC236}">
                <a16:creationId xmlns:a16="http://schemas.microsoft.com/office/drawing/2014/main" id="{53727322-731E-7988-47ED-05890DC276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6003" y="0"/>
            <a:ext cx="2905996" cy="2108200"/>
          </a:xfrm>
          <a:prstGeom prst="rect">
            <a:avLst/>
          </a:prstGeom>
        </p:spPr>
      </p:pic>
      <p:sp>
        <p:nvSpPr>
          <p:cNvPr id="3" name="Date Placeholder 2">
            <a:extLst>
              <a:ext uri="{FF2B5EF4-FFF2-40B4-BE49-F238E27FC236}">
                <a16:creationId xmlns:a16="http://schemas.microsoft.com/office/drawing/2014/main" id="{F6A4F302-8857-4226-4A94-758280E6C6DA}"/>
              </a:ext>
            </a:extLst>
          </p:cNvPr>
          <p:cNvSpPr txBox="1">
            <a:spLocks/>
          </p:cNvSpPr>
          <p:nvPr userDrawn="1"/>
        </p:nvSpPr>
        <p:spPr>
          <a:xfrm>
            <a:off x="406400" y="6273800"/>
            <a:ext cx="3048000" cy="305144"/>
          </a:xfrm>
          <a:prstGeom prst="rect">
            <a:avLst/>
          </a:prstGeom>
        </p:spPr>
        <p:txBody>
          <a:bodyPr vert="horz" lIns="121920" tIns="60960" rIns="121920" bIns="6096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pPr marL="0" marR="0" lvl="0" indent="0" algn="l" defTabSz="1214800" rtl="0" eaLnBrk="1" fontAlgn="auto" latinLnBrk="0" hangingPunct="1">
              <a:lnSpc>
                <a:spcPct val="100000"/>
              </a:lnSpc>
              <a:spcBef>
                <a:spcPts val="0"/>
              </a:spcBef>
              <a:spcAft>
                <a:spcPts val="0"/>
              </a:spcAft>
              <a:buClrTx/>
              <a:buSzTx/>
              <a:buFontTx/>
              <a:buNone/>
              <a:tabLst/>
              <a:defRPr/>
            </a:pPr>
            <a:r>
              <a:rPr lang="en-US" sz="1067" b="0" i="0" dirty="0">
                <a:solidFill>
                  <a:srgbClr val="FFFFFF"/>
                </a:solidFill>
                <a:latin typeface="Open Sans" panose="020B0606030504020204" pitchFamily="34" charset="0"/>
                <a:ea typeface="Open Sans" panose="020B0606030504020204" pitchFamily="34" charset="0"/>
                <a:cs typeface="Open Sans" panose="020B0606030504020204" pitchFamily="34" charset="0"/>
              </a:rPr>
              <a:t>© 2023 Rise to Immunize™   /   </a:t>
            </a:r>
            <a:fld id="{7D854B28-82E0-BB43-BCE7-BE34FCD83328}" type="slidenum">
              <a:rPr lang="en-US" sz="1067" b="1" i="0" smtClean="0">
                <a:solidFill>
                  <a:srgbClr val="FFFFFF"/>
                </a:solidFill>
                <a:latin typeface="Open Sans Extrabold" panose="020B0606030504020204" pitchFamily="34" charset="0"/>
                <a:ea typeface="Open Sans Extrabold" panose="020B0606030504020204" pitchFamily="34" charset="0"/>
                <a:cs typeface="Open Sans Extrabold" panose="020B0606030504020204" pitchFamily="34" charset="0"/>
              </a:rPr>
              <a:pPr marL="0" marR="0" lvl="0" indent="0" algn="l" defTabSz="1214800" rtl="0" eaLnBrk="1" fontAlgn="auto" latinLnBrk="0" hangingPunct="1">
                <a:lnSpc>
                  <a:spcPct val="100000"/>
                </a:lnSpc>
                <a:spcBef>
                  <a:spcPts val="0"/>
                </a:spcBef>
                <a:spcAft>
                  <a:spcPts val="0"/>
                </a:spcAft>
                <a:buClrTx/>
                <a:buSzTx/>
                <a:buFontTx/>
                <a:buNone/>
                <a:tabLst/>
                <a:defRPr/>
              </a:pPr>
              <a:t>‹#›</a:t>
            </a:fld>
            <a:endParaRPr lang="en-US" sz="1067" b="1" i="0" dirty="0">
              <a:solidFill>
                <a:srgbClr val="FFFFFF"/>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l"/>
            <a:endParaRPr lang="en-US" sz="1067" b="0" i="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76145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EE145AE-D7AB-9342-A6CA-E61E68FCAB4B}"/>
              </a:ext>
            </a:extLst>
          </p:cNvPr>
          <p:cNvSpPr>
            <a:spLocks noGrp="1"/>
          </p:cNvSpPr>
          <p:nvPr>
            <p:ph type="title"/>
          </p:nvPr>
        </p:nvSpPr>
        <p:spPr>
          <a:xfrm>
            <a:off x="508000" y="287337"/>
            <a:ext cx="7721600" cy="883603"/>
          </a:xfrm>
          <a:prstGeom prst="rect">
            <a:avLst/>
          </a:prstGeom>
        </p:spPr>
        <p:txBody>
          <a:bodyPr vert="horz" lIns="0" tIns="0" rIns="0" bIns="0" rtlCol="0" anchor="b">
            <a:noAutofit/>
          </a:body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1E6A242E-CE74-DF4F-A415-097BFD08C5DE}"/>
              </a:ext>
            </a:extLst>
          </p:cNvPr>
          <p:cNvSpPr>
            <a:spLocks noGrp="1"/>
          </p:cNvSpPr>
          <p:nvPr>
            <p:ph idx="1"/>
          </p:nvPr>
        </p:nvSpPr>
        <p:spPr>
          <a:xfrm>
            <a:off x="508000" y="1498600"/>
            <a:ext cx="10464800" cy="43688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082160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3E37E90E-A96A-764B-B81E-509D7561D7F1}"/>
              </a:ext>
            </a:extLst>
          </p:cNvPr>
          <p:cNvSpPr>
            <a:spLocks noGrp="1"/>
          </p:cNvSpPr>
          <p:nvPr>
            <p:ph type="title"/>
          </p:nvPr>
        </p:nvSpPr>
        <p:spPr>
          <a:xfrm>
            <a:off x="508000" y="287337"/>
            <a:ext cx="7721600" cy="883603"/>
          </a:xfrm>
          <a:prstGeom prst="rect">
            <a:avLst/>
          </a:prstGeom>
        </p:spPr>
        <p:txBody>
          <a:bodyPr vert="horz" lIns="0" tIns="0" rIns="0" bIns="0" rtlCol="0" anchor="b">
            <a:noAutofit/>
          </a:body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FCD2250C-97B2-8B45-8B45-FD76F7CC98D0}"/>
              </a:ext>
            </a:extLst>
          </p:cNvPr>
          <p:cNvSpPr>
            <a:spLocks noGrp="1"/>
          </p:cNvSpPr>
          <p:nvPr>
            <p:ph idx="1"/>
          </p:nvPr>
        </p:nvSpPr>
        <p:spPr>
          <a:xfrm>
            <a:off x="508000" y="1498600"/>
            <a:ext cx="10464800" cy="43688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52704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7F0C7A7-8362-0040-B790-C72C30078DFF}"/>
              </a:ext>
            </a:extLst>
          </p:cNvPr>
          <p:cNvSpPr>
            <a:spLocks noGrp="1"/>
          </p:cNvSpPr>
          <p:nvPr>
            <p:ph type="title"/>
          </p:nvPr>
        </p:nvSpPr>
        <p:spPr>
          <a:xfrm>
            <a:off x="508000" y="287337"/>
            <a:ext cx="7721600" cy="883603"/>
          </a:xfrm>
          <a:prstGeom prst="rect">
            <a:avLst/>
          </a:prstGeom>
        </p:spPr>
        <p:txBody>
          <a:bodyPr vert="horz" lIns="0" tIns="0" rIns="0" bIns="0" rtlCol="0" anchor="b">
            <a:noAutofit/>
          </a:body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D6F683AE-8CD0-EE41-97F7-FC85AB819EF5}"/>
              </a:ext>
            </a:extLst>
          </p:cNvPr>
          <p:cNvSpPr>
            <a:spLocks noGrp="1"/>
          </p:cNvSpPr>
          <p:nvPr>
            <p:ph idx="1"/>
          </p:nvPr>
        </p:nvSpPr>
        <p:spPr>
          <a:xfrm>
            <a:off x="508000" y="1498600"/>
            <a:ext cx="10464800" cy="43688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26944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D5187-1342-F3AF-A9B3-878DEB8BF1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4BEEA5-7231-DA23-663A-E4C91AEF67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D7B91F-0F15-5FEE-31F0-6399799464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A281D7-2A91-E8BD-D095-38BB77DEF50B}"/>
              </a:ext>
            </a:extLst>
          </p:cNvPr>
          <p:cNvSpPr>
            <a:spLocks noGrp="1"/>
          </p:cNvSpPr>
          <p:nvPr>
            <p:ph type="dt" sz="half" idx="10"/>
          </p:nvPr>
        </p:nvSpPr>
        <p:spPr/>
        <p:txBody>
          <a:bodyPr/>
          <a:lstStyle/>
          <a:p>
            <a:fld id="{C39DFC4A-F2C5-449B-9A26-72BAB035E0CB}" type="datetimeFigureOut">
              <a:rPr lang="en-US" smtClean="0"/>
              <a:t>6/14/2023</a:t>
            </a:fld>
            <a:endParaRPr lang="en-US"/>
          </a:p>
        </p:txBody>
      </p:sp>
      <p:sp>
        <p:nvSpPr>
          <p:cNvPr id="6" name="Footer Placeholder 5">
            <a:extLst>
              <a:ext uri="{FF2B5EF4-FFF2-40B4-BE49-F238E27FC236}">
                <a16:creationId xmlns:a16="http://schemas.microsoft.com/office/drawing/2014/main" id="{198DDB09-8CAA-8005-3DAE-F439E8E24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A1B1D-F210-9B1F-A346-B5661D7C4405}"/>
              </a:ext>
            </a:extLst>
          </p:cNvPr>
          <p:cNvSpPr>
            <a:spLocks noGrp="1"/>
          </p:cNvSpPr>
          <p:nvPr>
            <p:ph type="sldNum" sz="quarter" idx="12"/>
          </p:nvPr>
        </p:nvSpPr>
        <p:spPr/>
        <p:txBody>
          <a:bodyPr/>
          <a:lstStyle/>
          <a:p>
            <a:fld id="{AA91FD21-90EE-4F57-872C-84F0DE5649D5}" type="slidenum">
              <a:rPr lang="en-US" smtClean="0"/>
              <a:t>‹#›</a:t>
            </a:fld>
            <a:endParaRPr lang="en-US"/>
          </a:p>
        </p:txBody>
      </p:sp>
    </p:spTree>
    <p:extLst>
      <p:ext uri="{BB962C8B-B14F-4D97-AF65-F5344CB8AC3E}">
        <p14:creationId xmlns:p14="http://schemas.microsoft.com/office/powerpoint/2010/main" val="229329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0A0C8-D7AE-9A75-D7BC-7D534732D3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DFC788-8713-B28C-23B9-F1D8859EC5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0811AF-4511-3BCA-A914-5B96DDB861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A345D9-81C0-A4A5-5B79-7396807851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C6ACD-6228-75F4-0E67-CFEFCD1B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078BAF-2FD1-33A5-0FB8-AE5F4BED1D9B}"/>
              </a:ext>
            </a:extLst>
          </p:cNvPr>
          <p:cNvSpPr>
            <a:spLocks noGrp="1"/>
          </p:cNvSpPr>
          <p:nvPr>
            <p:ph type="dt" sz="half" idx="10"/>
          </p:nvPr>
        </p:nvSpPr>
        <p:spPr/>
        <p:txBody>
          <a:bodyPr/>
          <a:lstStyle/>
          <a:p>
            <a:fld id="{C39DFC4A-F2C5-449B-9A26-72BAB035E0CB}" type="datetimeFigureOut">
              <a:rPr lang="en-US" smtClean="0"/>
              <a:t>6/14/2023</a:t>
            </a:fld>
            <a:endParaRPr lang="en-US"/>
          </a:p>
        </p:txBody>
      </p:sp>
      <p:sp>
        <p:nvSpPr>
          <p:cNvPr id="8" name="Footer Placeholder 7">
            <a:extLst>
              <a:ext uri="{FF2B5EF4-FFF2-40B4-BE49-F238E27FC236}">
                <a16:creationId xmlns:a16="http://schemas.microsoft.com/office/drawing/2014/main" id="{C9572877-11F4-5CB6-DF6E-E6A4524981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5951AF-1539-B168-1D36-11E4868DF9C8}"/>
              </a:ext>
            </a:extLst>
          </p:cNvPr>
          <p:cNvSpPr>
            <a:spLocks noGrp="1"/>
          </p:cNvSpPr>
          <p:nvPr>
            <p:ph type="sldNum" sz="quarter" idx="12"/>
          </p:nvPr>
        </p:nvSpPr>
        <p:spPr/>
        <p:txBody>
          <a:bodyPr/>
          <a:lstStyle/>
          <a:p>
            <a:fld id="{AA91FD21-90EE-4F57-872C-84F0DE5649D5}" type="slidenum">
              <a:rPr lang="en-US" smtClean="0"/>
              <a:t>‹#›</a:t>
            </a:fld>
            <a:endParaRPr lang="en-US"/>
          </a:p>
        </p:txBody>
      </p:sp>
    </p:spTree>
    <p:extLst>
      <p:ext uri="{BB962C8B-B14F-4D97-AF65-F5344CB8AC3E}">
        <p14:creationId xmlns:p14="http://schemas.microsoft.com/office/powerpoint/2010/main" val="55711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44739-23AF-A12B-12AC-650E017075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8FF10D-2A51-1DEF-E585-E3DF9DF6F684}"/>
              </a:ext>
            </a:extLst>
          </p:cNvPr>
          <p:cNvSpPr>
            <a:spLocks noGrp="1"/>
          </p:cNvSpPr>
          <p:nvPr>
            <p:ph type="dt" sz="half" idx="10"/>
          </p:nvPr>
        </p:nvSpPr>
        <p:spPr/>
        <p:txBody>
          <a:bodyPr/>
          <a:lstStyle/>
          <a:p>
            <a:fld id="{C39DFC4A-F2C5-449B-9A26-72BAB035E0CB}" type="datetimeFigureOut">
              <a:rPr lang="en-US" smtClean="0"/>
              <a:t>6/14/2023</a:t>
            </a:fld>
            <a:endParaRPr lang="en-US"/>
          </a:p>
        </p:txBody>
      </p:sp>
      <p:sp>
        <p:nvSpPr>
          <p:cNvPr id="4" name="Footer Placeholder 3">
            <a:extLst>
              <a:ext uri="{FF2B5EF4-FFF2-40B4-BE49-F238E27FC236}">
                <a16:creationId xmlns:a16="http://schemas.microsoft.com/office/drawing/2014/main" id="{60232078-A08D-5655-618F-D77347A089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1FEB2C-20A9-9986-9ED3-D20800EDE5F1}"/>
              </a:ext>
            </a:extLst>
          </p:cNvPr>
          <p:cNvSpPr>
            <a:spLocks noGrp="1"/>
          </p:cNvSpPr>
          <p:nvPr>
            <p:ph type="sldNum" sz="quarter" idx="12"/>
          </p:nvPr>
        </p:nvSpPr>
        <p:spPr/>
        <p:txBody>
          <a:bodyPr/>
          <a:lstStyle/>
          <a:p>
            <a:fld id="{AA91FD21-90EE-4F57-872C-84F0DE5649D5}" type="slidenum">
              <a:rPr lang="en-US" smtClean="0"/>
              <a:t>‹#›</a:t>
            </a:fld>
            <a:endParaRPr lang="en-US"/>
          </a:p>
        </p:txBody>
      </p:sp>
    </p:spTree>
    <p:extLst>
      <p:ext uri="{BB962C8B-B14F-4D97-AF65-F5344CB8AC3E}">
        <p14:creationId xmlns:p14="http://schemas.microsoft.com/office/powerpoint/2010/main" val="135187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D10006-016E-FC43-4A40-8F9B5AF62BA0}"/>
              </a:ext>
            </a:extLst>
          </p:cNvPr>
          <p:cNvSpPr>
            <a:spLocks noGrp="1"/>
          </p:cNvSpPr>
          <p:nvPr>
            <p:ph type="dt" sz="half" idx="10"/>
          </p:nvPr>
        </p:nvSpPr>
        <p:spPr/>
        <p:txBody>
          <a:bodyPr/>
          <a:lstStyle/>
          <a:p>
            <a:fld id="{C39DFC4A-F2C5-449B-9A26-72BAB035E0CB}" type="datetimeFigureOut">
              <a:rPr lang="en-US" smtClean="0"/>
              <a:t>6/14/2023</a:t>
            </a:fld>
            <a:endParaRPr lang="en-US"/>
          </a:p>
        </p:txBody>
      </p:sp>
      <p:sp>
        <p:nvSpPr>
          <p:cNvPr id="3" name="Footer Placeholder 2">
            <a:extLst>
              <a:ext uri="{FF2B5EF4-FFF2-40B4-BE49-F238E27FC236}">
                <a16:creationId xmlns:a16="http://schemas.microsoft.com/office/drawing/2014/main" id="{478EEB0F-8CA8-9CA7-3E69-44CEF6A19C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65E833-162C-2DDF-E1D1-98629984EF70}"/>
              </a:ext>
            </a:extLst>
          </p:cNvPr>
          <p:cNvSpPr>
            <a:spLocks noGrp="1"/>
          </p:cNvSpPr>
          <p:nvPr>
            <p:ph type="sldNum" sz="quarter" idx="12"/>
          </p:nvPr>
        </p:nvSpPr>
        <p:spPr/>
        <p:txBody>
          <a:bodyPr/>
          <a:lstStyle/>
          <a:p>
            <a:fld id="{AA91FD21-90EE-4F57-872C-84F0DE5649D5}" type="slidenum">
              <a:rPr lang="en-US" smtClean="0"/>
              <a:t>‹#›</a:t>
            </a:fld>
            <a:endParaRPr lang="en-US"/>
          </a:p>
        </p:txBody>
      </p:sp>
    </p:spTree>
    <p:extLst>
      <p:ext uri="{BB962C8B-B14F-4D97-AF65-F5344CB8AC3E}">
        <p14:creationId xmlns:p14="http://schemas.microsoft.com/office/powerpoint/2010/main" val="2847709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4EF37-14F8-A822-0B71-4D10600C21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483D89-2EFB-20B5-17B6-76BD8CBFAC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AEB847-7021-4B69-6372-0921BCAA8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40AA38-DA93-8A70-093E-FC0030994405}"/>
              </a:ext>
            </a:extLst>
          </p:cNvPr>
          <p:cNvSpPr>
            <a:spLocks noGrp="1"/>
          </p:cNvSpPr>
          <p:nvPr>
            <p:ph type="dt" sz="half" idx="10"/>
          </p:nvPr>
        </p:nvSpPr>
        <p:spPr/>
        <p:txBody>
          <a:bodyPr/>
          <a:lstStyle/>
          <a:p>
            <a:fld id="{C39DFC4A-F2C5-449B-9A26-72BAB035E0CB}" type="datetimeFigureOut">
              <a:rPr lang="en-US" smtClean="0"/>
              <a:t>6/14/2023</a:t>
            </a:fld>
            <a:endParaRPr lang="en-US"/>
          </a:p>
        </p:txBody>
      </p:sp>
      <p:sp>
        <p:nvSpPr>
          <p:cNvPr id="6" name="Footer Placeholder 5">
            <a:extLst>
              <a:ext uri="{FF2B5EF4-FFF2-40B4-BE49-F238E27FC236}">
                <a16:creationId xmlns:a16="http://schemas.microsoft.com/office/drawing/2014/main" id="{E1ACA4B9-8BF3-00E2-73E9-E92C899A14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4C0CCA-86A2-05E2-ABB6-00C5F38F5C14}"/>
              </a:ext>
            </a:extLst>
          </p:cNvPr>
          <p:cNvSpPr>
            <a:spLocks noGrp="1"/>
          </p:cNvSpPr>
          <p:nvPr>
            <p:ph type="sldNum" sz="quarter" idx="12"/>
          </p:nvPr>
        </p:nvSpPr>
        <p:spPr/>
        <p:txBody>
          <a:bodyPr/>
          <a:lstStyle/>
          <a:p>
            <a:fld id="{AA91FD21-90EE-4F57-872C-84F0DE5649D5}" type="slidenum">
              <a:rPr lang="en-US" smtClean="0"/>
              <a:t>‹#›</a:t>
            </a:fld>
            <a:endParaRPr lang="en-US"/>
          </a:p>
        </p:txBody>
      </p:sp>
    </p:spTree>
    <p:extLst>
      <p:ext uri="{BB962C8B-B14F-4D97-AF65-F5344CB8AC3E}">
        <p14:creationId xmlns:p14="http://schemas.microsoft.com/office/powerpoint/2010/main" val="1147710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76563-F160-1C2C-5DF7-C102553FC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E3679D-294B-7796-389D-EDC859AF61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8C4F7-231E-F7A8-C0B6-0EDD09A07D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24A3AB-95B3-96F1-792C-0300E0991BCB}"/>
              </a:ext>
            </a:extLst>
          </p:cNvPr>
          <p:cNvSpPr>
            <a:spLocks noGrp="1"/>
          </p:cNvSpPr>
          <p:nvPr>
            <p:ph type="dt" sz="half" idx="10"/>
          </p:nvPr>
        </p:nvSpPr>
        <p:spPr/>
        <p:txBody>
          <a:bodyPr/>
          <a:lstStyle/>
          <a:p>
            <a:fld id="{C39DFC4A-F2C5-449B-9A26-72BAB035E0CB}" type="datetimeFigureOut">
              <a:rPr lang="en-US" smtClean="0"/>
              <a:t>6/14/2023</a:t>
            </a:fld>
            <a:endParaRPr lang="en-US"/>
          </a:p>
        </p:txBody>
      </p:sp>
      <p:sp>
        <p:nvSpPr>
          <p:cNvPr id="6" name="Footer Placeholder 5">
            <a:extLst>
              <a:ext uri="{FF2B5EF4-FFF2-40B4-BE49-F238E27FC236}">
                <a16:creationId xmlns:a16="http://schemas.microsoft.com/office/drawing/2014/main" id="{2E189BC1-D859-E168-6254-0EACEB2398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DB0BD1-69F2-1380-9439-112D558E1618}"/>
              </a:ext>
            </a:extLst>
          </p:cNvPr>
          <p:cNvSpPr>
            <a:spLocks noGrp="1"/>
          </p:cNvSpPr>
          <p:nvPr>
            <p:ph type="sldNum" sz="quarter" idx="12"/>
          </p:nvPr>
        </p:nvSpPr>
        <p:spPr/>
        <p:txBody>
          <a:bodyPr/>
          <a:lstStyle/>
          <a:p>
            <a:fld id="{AA91FD21-90EE-4F57-872C-84F0DE5649D5}" type="slidenum">
              <a:rPr lang="en-US" smtClean="0"/>
              <a:t>‹#›</a:t>
            </a:fld>
            <a:endParaRPr lang="en-US"/>
          </a:p>
        </p:txBody>
      </p:sp>
    </p:spTree>
    <p:extLst>
      <p:ext uri="{BB962C8B-B14F-4D97-AF65-F5344CB8AC3E}">
        <p14:creationId xmlns:p14="http://schemas.microsoft.com/office/powerpoint/2010/main" val="100335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6.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6.jp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3.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C9D5C5-B13F-47FF-92BC-C4D83ED0F1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EE507E-3748-D30F-482A-053AC5BEC6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789982-29D4-A686-99F4-5F68CBB7EC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DFC4A-F2C5-449B-9A26-72BAB035E0CB}" type="datetimeFigureOut">
              <a:rPr lang="en-US" smtClean="0"/>
              <a:t>6/14/2023</a:t>
            </a:fld>
            <a:endParaRPr lang="en-US"/>
          </a:p>
        </p:txBody>
      </p:sp>
      <p:sp>
        <p:nvSpPr>
          <p:cNvPr id="5" name="Footer Placeholder 4">
            <a:extLst>
              <a:ext uri="{FF2B5EF4-FFF2-40B4-BE49-F238E27FC236}">
                <a16:creationId xmlns:a16="http://schemas.microsoft.com/office/drawing/2014/main" id="{32D1505B-8597-0ECC-385E-85D2E3314B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0A2ED0-3093-CE94-3BE7-DBF020258E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1FD21-90EE-4F57-872C-84F0DE5649D5}" type="slidenum">
              <a:rPr lang="en-US" smtClean="0"/>
              <a:t>‹#›</a:t>
            </a:fld>
            <a:endParaRPr lang="en-US"/>
          </a:p>
        </p:txBody>
      </p:sp>
    </p:spTree>
    <p:extLst>
      <p:ext uri="{BB962C8B-B14F-4D97-AF65-F5344CB8AC3E}">
        <p14:creationId xmlns:p14="http://schemas.microsoft.com/office/powerpoint/2010/main" val="342737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0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87337"/>
            <a:ext cx="7721600" cy="883603"/>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508000" y="1498600"/>
            <a:ext cx="10464800" cy="4368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26" name="Date Placeholder 2"/>
          <p:cNvSpPr txBox="1">
            <a:spLocks/>
          </p:cNvSpPr>
          <p:nvPr userDrawn="1"/>
        </p:nvSpPr>
        <p:spPr>
          <a:xfrm>
            <a:off x="406400" y="6273800"/>
            <a:ext cx="3048000" cy="305144"/>
          </a:xfrm>
          <a:prstGeom prst="rect">
            <a:avLst/>
          </a:prstGeom>
        </p:spPr>
        <p:txBody>
          <a:bodyPr vert="horz" lIns="121920" tIns="60960" rIns="121920" bIns="6096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pPr marL="0" marR="0" lvl="0" indent="0" algn="l" defTabSz="1214830" rtl="0" eaLnBrk="1" fontAlgn="auto" latinLnBrk="0" hangingPunct="1">
              <a:lnSpc>
                <a:spcPct val="100000"/>
              </a:lnSpc>
              <a:spcBef>
                <a:spcPts val="0"/>
              </a:spcBef>
              <a:spcAft>
                <a:spcPts val="0"/>
              </a:spcAft>
              <a:buClrTx/>
              <a:buSzTx/>
              <a:buFontTx/>
              <a:buNone/>
              <a:tabLst/>
              <a:defRPr/>
            </a:pPr>
            <a:r>
              <a:rPr lang="en-US" sz="1067" b="0" i="0" dirty="0">
                <a:solidFill>
                  <a:srgbClr val="015C80"/>
                </a:solidFill>
                <a:latin typeface="Open Sans" panose="020B0606030504020204" pitchFamily="34" charset="0"/>
                <a:ea typeface="Open Sans" panose="020B0606030504020204" pitchFamily="34" charset="0"/>
                <a:cs typeface="Open Sans" panose="020B0606030504020204" pitchFamily="34" charset="0"/>
              </a:rPr>
              <a:t>© 2023 Rise to Immunize™   /   </a:t>
            </a:r>
            <a:fld id="{7D854B28-82E0-BB43-BCE7-BE34FCD83328}" type="slidenum">
              <a:rPr lang="en-US" sz="1067" b="1" i="0" smtClean="0">
                <a:solidFill>
                  <a:srgbClr val="015C80"/>
                </a:solidFill>
                <a:latin typeface="Open Sans Extrabold" panose="020B0606030504020204" pitchFamily="34" charset="0"/>
                <a:ea typeface="Open Sans Extrabold" panose="020B0606030504020204" pitchFamily="34" charset="0"/>
                <a:cs typeface="Open Sans Extrabold" panose="020B0606030504020204" pitchFamily="34" charset="0"/>
              </a:rPr>
              <a:pPr marL="0" marR="0" lvl="0" indent="0" algn="l" defTabSz="1214830" rtl="0" eaLnBrk="1" fontAlgn="auto" latinLnBrk="0" hangingPunct="1">
                <a:lnSpc>
                  <a:spcPct val="100000"/>
                </a:lnSpc>
                <a:spcBef>
                  <a:spcPts val="0"/>
                </a:spcBef>
                <a:spcAft>
                  <a:spcPts val="0"/>
                </a:spcAft>
                <a:buClrTx/>
                <a:buSzTx/>
                <a:buFontTx/>
                <a:buNone/>
                <a:tabLst/>
                <a:defRPr/>
              </a:pPr>
              <a:t>‹#›</a:t>
            </a:fld>
            <a:endParaRPr lang="en-US" sz="1067" b="1" i="0" dirty="0">
              <a:solidFill>
                <a:srgbClr val="015C80"/>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l"/>
            <a:endParaRPr lang="en-US" sz="1067" b="0" i="0" dirty="0">
              <a:solidFill>
                <a:srgbClr val="015C8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6551578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609585" rtl="0" eaLnBrk="1" latinLnBrk="0" hangingPunct="1">
        <a:spcBef>
          <a:spcPct val="0"/>
        </a:spcBef>
        <a:buNone/>
        <a:defRPr sz="3733" b="1" i="0" kern="1200">
          <a:solidFill>
            <a:srgbClr val="015C80"/>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457189" indent="-457189" algn="l" defTabSz="609585" rtl="0" eaLnBrk="1" latinLnBrk="0" hangingPunct="1">
        <a:spcBef>
          <a:spcPct val="20000"/>
        </a:spcBef>
        <a:buFont typeface="Arial" panose="020B0604020202020204" pitchFamily="34" charset="0"/>
        <a:buChar char="•"/>
        <a:defRPr sz="2667" b="1" i="0" kern="1200" spc="0">
          <a:solidFill>
            <a:srgbClr val="000000"/>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990575" indent="-380990" algn="l" defTabSz="609585" rtl="0" eaLnBrk="1" latinLnBrk="0" hangingPunct="1">
        <a:spcBef>
          <a:spcPts val="667"/>
        </a:spcBef>
        <a:buFont typeface="Arial" panose="020B0604020202020204" pitchFamily="34" charset="0"/>
        <a:buChar char="•"/>
        <a:defRPr sz="2267" b="0" i="0" kern="1200" spc="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676358" indent="-457189" algn="l" defTabSz="609585" rtl="0" eaLnBrk="1" latinLnBrk="0" hangingPunct="1">
        <a:spcBef>
          <a:spcPts val="667"/>
        </a:spcBef>
        <a:buFont typeface="Arial" panose="020B0604020202020204" pitchFamily="34" charset="0"/>
        <a:buChar char="•"/>
        <a:defRPr sz="1867" b="0" i="0" kern="1200" spc="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828754" indent="0" algn="l" defTabSz="609585" rtl="0" eaLnBrk="1" latinLnBrk="0" hangingPunct="1">
        <a:spcBef>
          <a:spcPct val="20000"/>
        </a:spcBef>
        <a:buFont typeface="Arial"/>
        <a:buNone/>
        <a:defRPr sz="16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87337"/>
            <a:ext cx="7721600" cy="883603"/>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508000" y="1498600"/>
            <a:ext cx="10464800" cy="4368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26" name="Date Placeholder 2"/>
          <p:cNvSpPr txBox="1">
            <a:spLocks/>
          </p:cNvSpPr>
          <p:nvPr/>
        </p:nvSpPr>
        <p:spPr>
          <a:xfrm>
            <a:off x="406400" y="6273800"/>
            <a:ext cx="3048000" cy="305144"/>
          </a:xfrm>
          <a:prstGeom prst="rect">
            <a:avLst/>
          </a:prstGeom>
        </p:spPr>
        <p:txBody>
          <a:bodyPr vert="horz" lIns="121920" tIns="60960" rIns="121920" bIns="6096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pPr marL="0" marR="0" lvl="0" indent="0" algn="l" defTabSz="1214800" rtl="0" eaLnBrk="1" fontAlgn="auto" latinLnBrk="0" hangingPunct="1">
              <a:lnSpc>
                <a:spcPct val="100000"/>
              </a:lnSpc>
              <a:spcBef>
                <a:spcPts val="0"/>
              </a:spcBef>
              <a:spcAft>
                <a:spcPts val="0"/>
              </a:spcAft>
              <a:buClrTx/>
              <a:buSzTx/>
              <a:buFontTx/>
              <a:buNone/>
              <a:tabLst/>
              <a:defRPr/>
            </a:pPr>
            <a:r>
              <a:rPr lang="en-US" sz="1067" b="0" i="0" dirty="0">
                <a:solidFill>
                  <a:srgbClr val="015C80"/>
                </a:solidFill>
                <a:latin typeface="Open Sans" panose="020B0606030504020204" pitchFamily="34" charset="0"/>
                <a:ea typeface="Open Sans" panose="020B0606030504020204" pitchFamily="34" charset="0"/>
                <a:cs typeface="Open Sans" panose="020B0606030504020204" pitchFamily="34" charset="0"/>
              </a:rPr>
              <a:t>© 2021 Rise to Immunize™   /   </a:t>
            </a:r>
            <a:fld id="{7D854B28-82E0-BB43-BCE7-BE34FCD83328}" type="slidenum">
              <a:rPr lang="en-US" sz="1067" b="1" i="0" smtClean="0">
                <a:solidFill>
                  <a:srgbClr val="015C80"/>
                </a:solidFill>
                <a:latin typeface="Open Sans Extrabold" panose="020B0606030504020204" pitchFamily="34" charset="0"/>
                <a:ea typeface="Open Sans Extrabold" panose="020B0606030504020204" pitchFamily="34" charset="0"/>
                <a:cs typeface="Open Sans Extrabold" panose="020B0606030504020204" pitchFamily="34" charset="0"/>
              </a:rPr>
              <a:pPr marL="0" marR="0" lvl="0" indent="0" algn="l" defTabSz="1214800" rtl="0" eaLnBrk="1" fontAlgn="auto" latinLnBrk="0" hangingPunct="1">
                <a:lnSpc>
                  <a:spcPct val="100000"/>
                </a:lnSpc>
                <a:spcBef>
                  <a:spcPts val="0"/>
                </a:spcBef>
                <a:spcAft>
                  <a:spcPts val="0"/>
                </a:spcAft>
                <a:buClrTx/>
                <a:buSzTx/>
                <a:buFontTx/>
                <a:buNone/>
                <a:tabLst/>
                <a:defRPr/>
              </a:pPr>
              <a:t>‹#›</a:t>
            </a:fld>
            <a:endParaRPr lang="en-US" sz="1067" b="1" i="0" dirty="0">
              <a:solidFill>
                <a:srgbClr val="015C80"/>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l"/>
            <a:endParaRPr lang="en-US" sz="1067" b="0" i="0" dirty="0">
              <a:solidFill>
                <a:srgbClr val="015C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Date Placeholder 2">
            <a:extLst>
              <a:ext uri="{FF2B5EF4-FFF2-40B4-BE49-F238E27FC236}">
                <a16:creationId xmlns:a16="http://schemas.microsoft.com/office/drawing/2014/main" id="{5FF9835D-3413-9720-123E-1EBB107AC464}"/>
              </a:ext>
            </a:extLst>
          </p:cNvPr>
          <p:cNvSpPr txBox="1">
            <a:spLocks/>
          </p:cNvSpPr>
          <p:nvPr userDrawn="1"/>
        </p:nvSpPr>
        <p:spPr>
          <a:xfrm>
            <a:off x="406400" y="6273800"/>
            <a:ext cx="3048000" cy="305144"/>
          </a:xfrm>
          <a:prstGeom prst="rect">
            <a:avLst/>
          </a:prstGeom>
        </p:spPr>
        <p:txBody>
          <a:bodyPr vert="horz" lIns="121920" tIns="60960" rIns="121920" bIns="6096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pPr marL="0" marR="0" lvl="0" indent="0" algn="l" defTabSz="1214800" rtl="0" eaLnBrk="1" fontAlgn="auto" latinLnBrk="0" hangingPunct="1">
              <a:lnSpc>
                <a:spcPct val="100000"/>
              </a:lnSpc>
              <a:spcBef>
                <a:spcPts val="0"/>
              </a:spcBef>
              <a:spcAft>
                <a:spcPts val="0"/>
              </a:spcAft>
              <a:buClrTx/>
              <a:buSzTx/>
              <a:buFontTx/>
              <a:buNone/>
              <a:tabLst/>
              <a:defRPr/>
            </a:pPr>
            <a:r>
              <a:rPr lang="en-US" sz="1067" b="0" i="0" dirty="0">
                <a:solidFill>
                  <a:srgbClr val="015C80"/>
                </a:solidFill>
                <a:latin typeface="Open Sans" panose="020B0606030504020204" pitchFamily="34" charset="0"/>
                <a:ea typeface="Open Sans" panose="020B0606030504020204" pitchFamily="34" charset="0"/>
                <a:cs typeface="Open Sans" panose="020B0606030504020204" pitchFamily="34" charset="0"/>
              </a:rPr>
              <a:t>© 2023 Rise to Immunize™   /   </a:t>
            </a:r>
            <a:fld id="{7D854B28-82E0-BB43-BCE7-BE34FCD83328}" type="slidenum">
              <a:rPr lang="en-US" sz="1067" b="1" i="0" smtClean="0">
                <a:solidFill>
                  <a:srgbClr val="015C80"/>
                </a:solidFill>
                <a:latin typeface="Open Sans Extrabold" panose="020B0606030504020204" pitchFamily="34" charset="0"/>
                <a:ea typeface="Open Sans Extrabold" panose="020B0606030504020204" pitchFamily="34" charset="0"/>
                <a:cs typeface="Open Sans Extrabold" panose="020B0606030504020204" pitchFamily="34" charset="0"/>
              </a:rPr>
              <a:pPr marL="0" marR="0" lvl="0" indent="0" algn="l" defTabSz="1214800" rtl="0" eaLnBrk="1" fontAlgn="auto" latinLnBrk="0" hangingPunct="1">
                <a:lnSpc>
                  <a:spcPct val="100000"/>
                </a:lnSpc>
                <a:spcBef>
                  <a:spcPts val="0"/>
                </a:spcBef>
                <a:spcAft>
                  <a:spcPts val="0"/>
                </a:spcAft>
                <a:buClrTx/>
                <a:buSzTx/>
                <a:buFontTx/>
                <a:buNone/>
                <a:tabLst/>
                <a:defRPr/>
              </a:pPr>
              <a:t>‹#›</a:t>
            </a:fld>
            <a:endParaRPr lang="en-US" sz="1067" b="1" i="0" dirty="0">
              <a:solidFill>
                <a:srgbClr val="015C80"/>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l"/>
            <a:endParaRPr lang="en-US" sz="1067" b="0" i="0" dirty="0">
              <a:solidFill>
                <a:srgbClr val="015C8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3320010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609570" rtl="0" eaLnBrk="1" latinLnBrk="0" hangingPunct="1">
        <a:spcBef>
          <a:spcPct val="0"/>
        </a:spcBef>
        <a:buNone/>
        <a:defRPr sz="3733" b="1" i="0" kern="1200">
          <a:solidFill>
            <a:srgbClr val="015C80"/>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457178" indent="-457178" algn="l" defTabSz="609570" rtl="0" eaLnBrk="1" latinLnBrk="0" hangingPunct="1">
        <a:spcBef>
          <a:spcPct val="20000"/>
        </a:spcBef>
        <a:buFont typeface="Arial" panose="020B0604020202020204" pitchFamily="34" charset="0"/>
        <a:buChar char="•"/>
        <a:defRPr sz="2667" b="1" i="0" kern="1200" spc="0">
          <a:solidFill>
            <a:srgbClr val="000000"/>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990550" indent="-380981" algn="l" defTabSz="609570" rtl="0" eaLnBrk="1" latinLnBrk="0" hangingPunct="1">
        <a:spcBef>
          <a:spcPts val="667"/>
        </a:spcBef>
        <a:buFont typeface="Arial" panose="020B0604020202020204" pitchFamily="34" charset="0"/>
        <a:buChar char="•"/>
        <a:defRPr sz="2267" b="0" i="0" kern="1200" spc="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676317" indent="-457178" algn="l" defTabSz="609570" rtl="0" eaLnBrk="1" latinLnBrk="0" hangingPunct="1">
        <a:spcBef>
          <a:spcPts val="667"/>
        </a:spcBef>
        <a:buFont typeface="Arial" panose="020B0604020202020204" pitchFamily="34" charset="0"/>
        <a:buChar char="•"/>
        <a:defRPr sz="1867" b="0" i="0" kern="1200" spc="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828709" indent="0" algn="l" defTabSz="609570" rtl="0" eaLnBrk="1" latinLnBrk="0" hangingPunct="1">
        <a:spcBef>
          <a:spcPct val="20000"/>
        </a:spcBef>
        <a:buFont typeface="Arial"/>
        <a:buNone/>
        <a:defRPr sz="1600" kern="1200">
          <a:solidFill>
            <a:schemeClr val="tx1"/>
          </a:solidFill>
          <a:latin typeface="+mn-lt"/>
          <a:ea typeface="+mn-ea"/>
          <a:cs typeface="+mn-cs"/>
        </a:defRPr>
      </a:lvl4pPr>
      <a:lvl5pPr marL="2743062" indent="-304784" algn="l" defTabSz="609570" rtl="0" eaLnBrk="1" latinLnBrk="0" hangingPunct="1">
        <a:spcBef>
          <a:spcPct val="20000"/>
        </a:spcBef>
        <a:buFont typeface="Arial"/>
        <a:buChar char="»"/>
        <a:defRPr sz="1600"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vimeo.com/723113187"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mailto:RiseToImmunize@amga.org" TargetMode="External"/><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hyperlink" Target="https://vimeo.com/821801121?share=copy" TargetMode="External"/><Relationship Id="rId5" Type="http://schemas.openxmlformats.org/officeDocument/2006/relationships/hyperlink" Target="http://www.risetoimmunize.org/RIZEVideos" TargetMode="External"/><Relationship Id="rId4" Type="http://schemas.openxmlformats.org/officeDocument/2006/relationships/hyperlink" Target="http://www.risetoimmunize.org/CampaignToolki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vaccines/schedules/hcp/imz/adult-conditions.html#fa"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www.cdc.gov/vaccines/schedules/hcp/imz/adult-conditions.html#fb"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vaccines/schedules/hcp/imz/adult-conditions.html#fa"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cdc.gov/vaccines/schedules/hcp/imz/adult-conditions.html#fb"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B6BDB4-B615-2BA2-73D0-288DDC20D280}"/>
              </a:ext>
            </a:extLst>
          </p:cNvPr>
          <p:cNvSpPr txBox="1">
            <a:spLocks/>
          </p:cNvSpPr>
          <p:nvPr/>
        </p:nvSpPr>
        <p:spPr>
          <a:xfrm>
            <a:off x="4878516" y="3054734"/>
            <a:ext cx="7313484" cy="1684905"/>
          </a:xfrm>
          <a:prstGeom prst="rect">
            <a:avLst/>
          </a:prstGeom>
        </p:spPr>
        <p:txBody>
          <a:bodyPr vert="horz" lIns="0" tIns="0" rIns="0" bIns="0" rtlCol="0" anchor="b">
            <a:noAutofit/>
          </a:bodyPr>
          <a:lstStyle>
            <a:lvl1pPr algn="l" defTabSz="457200" rtl="0" eaLnBrk="1" latinLnBrk="0" hangingPunct="1">
              <a:spcBef>
                <a:spcPct val="0"/>
              </a:spcBef>
              <a:buNone/>
              <a:defRPr sz="2400" b="1" i="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3600" dirty="0">
                <a:solidFill>
                  <a:srgbClr val="00374D"/>
                </a:solidFill>
                <a:latin typeface="Open Sans" panose="020B0606030504020204" pitchFamily="34" charset="0"/>
                <a:ea typeface="Open Sans" panose="020B0606030504020204" pitchFamily="34" charset="0"/>
                <a:cs typeface="Open Sans" panose="020B0606030504020204" pitchFamily="34" charset="0"/>
              </a:rPr>
              <a:t>2023 – 2024 Respiratory Season Team Discussion</a:t>
            </a:r>
            <a:endParaRPr lang="en-US" sz="3600" dirty="0">
              <a:solidFill>
                <a:srgbClr val="00374D"/>
              </a:solidFill>
            </a:endParaRPr>
          </a:p>
        </p:txBody>
      </p:sp>
      <p:sp>
        <p:nvSpPr>
          <p:cNvPr id="3" name="Title 2">
            <a:extLst>
              <a:ext uri="{FF2B5EF4-FFF2-40B4-BE49-F238E27FC236}">
                <a16:creationId xmlns:a16="http://schemas.microsoft.com/office/drawing/2014/main" id="{4275267E-3A35-B4DA-5222-AF5890CA2735}"/>
              </a:ext>
            </a:extLst>
          </p:cNvPr>
          <p:cNvSpPr>
            <a:spLocks noGrp="1"/>
          </p:cNvSpPr>
          <p:nvPr>
            <p:ph type="title"/>
          </p:nvPr>
        </p:nvSpPr>
        <p:spPr>
          <a:xfrm>
            <a:off x="220930" y="5620343"/>
            <a:ext cx="7721600" cy="883603"/>
          </a:xfrm>
        </p:spPr>
        <p:txBody>
          <a:bodyPr>
            <a:normAutofit/>
          </a:bodyPr>
          <a:lstStyle/>
          <a:p>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August 2023</a:t>
            </a:r>
          </a:p>
        </p:txBody>
      </p:sp>
    </p:spTree>
    <p:extLst>
      <p:ext uri="{BB962C8B-B14F-4D97-AF65-F5344CB8AC3E}">
        <p14:creationId xmlns:p14="http://schemas.microsoft.com/office/powerpoint/2010/main" val="3695905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DC4F91B-4F99-2420-56EC-493BA1218E6A}"/>
              </a:ext>
            </a:extLst>
          </p:cNvPr>
          <p:cNvGraphicFramePr/>
          <p:nvPr>
            <p:extLst>
              <p:ext uri="{D42A27DB-BD31-4B8C-83A1-F6EECF244321}">
                <p14:modId xmlns:p14="http://schemas.microsoft.com/office/powerpoint/2010/main" val="1081118091"/>
              </p:ext>
            </p:extLst>
          </p:nvPr>
        </p:nvGraphicFramePr>
        <p:xfrm>
          <a:off x="0" y="123093"/>
          <a:ext cx="11998569" cy="6453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5EBF01A-2A66-BCD0-6785-BE623FCC8537}"/>
              </a:ext>
            </a:extLst>
          </p:cNvPr>
          <p:cNvSpPr txBox="1"/>
          <p:nvPr/>
        </p:nvSpPr>
        <p:spPr>
          <a:xfrm>
            <a:off x="4149968" y="2813539"/>
            <a:ext cx="3657600" cy="1384995"/>
          </a:xfrm>
          <a:prstGeom prst="rect">
            <a:avLst/>
          </a:prstGeom>
          <a:noFill/>
        </p:spPr>
        <p:txBody>
          <a:bodyPr wrap="square" rtlCol="0">
            <a:spAutoFit/>
          </a:bodyPr>
          <a:lstStyle/>
          <a:p>
            <a:pPr algn="ctr"/>
            <a:r>
              <a:rPr lang="en-US" sz="2800" b="1" dirty="0">
                <a:solidFill>
                  <a:srgbClr val="015C80"/>
                </a:solidFill>
              </a:rPr>
              <a:t>Opportunities to Support Vaccination In Our Practice</a:t>
            </a:r>
          </a:p>
        </p:txBody>
      </p:sp>
      <p:sp>
        <p:nvSpPr>
          <p:cNvPr id="2" name="TextBox 1">
            <a:extLst>
              <a:ext uri="{FF2B5EF4-FFF2-40B4-BE49-F238E27FC236}">
                <a16:creationId xmlns:a16="http://schemas.microsoft.com/office/drawing/2014/main" id="{7E8012EA-39B0-7863-6E57-30A376776538}"/>
              </a:ext>
            </a:extLst>
          </p:cNvPr>
          <p:cNvSpPr txBox="1"/>
          <p:nvPr/>
        </p:nvSpPr>
        <p:spPr>
          <a:xfrm>
            <a:off x="0" y="6576647"/>
            <a:ext cx="9521158" cy="307777"/>
          </a:xfrm>
          <a:prstGeom prst="rect">
            <a:avLst/>
          </a:prstGeom>
          <a:noFill/>
        </p:spPr>
        <p:txBody>
          <a:bodyPr wrap="square">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Source: https://www.cdc.gov/vaccines/hcp/conversations/your-practice.html</a:t>
            </a:r>
          </a:p>
        </p:txBody>
      </p:sp>
    </p:spTree>
    <p:extLst>
      <p:ext uri="{BB962C8B-B14F-4D97-AF65-F5344CB8AC3E}">
        <p14:creationId xmlns:p14="http://schemas.microsoft.com/office/powerpoint/2010/main" val="2069534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D55922B-A29C-866D-5722-566C156B10E1}"/>
              </a:ext>
            </a:extLst>
          </p:cNvPr>
          <p:cNvSpPr txBox="1">
            <a:spLocks noChangeAspect="1"/>
          </p:cNvSpPr>
          <p:nvPr/>
        </p:nvSpPr>
        <p:spPr>
          <a:xfrm>
            <a:off x="155448" y="320040"/>
            <a:ext cx="9823615" cy="887561"/>
          </a:xfrm>
          <a:prstGeom prst="roundRect">
            <a:avLst/>
          </a:prstGeom>
          <a:solidFill>
            <a:srgbClr val="00362A"/>
          </a:solidFill>
          <a:ln w="3175">
            <a:solidFill>
              <a:schemeClr val="bg1"/>
            </a:solidFill>
          </a:ln>
        </p:spPr>
        <p:txBody>
          <a:bodyPr vert="horz" lIns="91440" tIns="0" rIns="0" bIns="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0" lang="en-US" sz="1600" b="0" i="0" u="none" strike="noStrike" kern="1200" cap="none" spc="0" normalizeH="0" baseline="0" dirty="0" smtClean="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utoShape 30" descr="PATIENT INFORMATION RECORD"/>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 name="TextBox 1">
            <a:extLst>
              <a:ext uri="{FF2B5EF4-FFF2-40B4-BE49-F238E27FC236}">
                <a16:creationId xmlns:a16="http://schemas.microsoft.com/office/drawing/2014/main" id="{B172ADBC-0AA2-496F-E00F-A05EF6BF7F46}"/>
              </a:ext>
            </a:extLst>
          </p:cNvPr>
          <p:cNvSpPr txBox="1"/>
          <p:nvPr/>
        </p:nvSpPr>
        <p:spPr>
          <a:xfrm>
            <a:off x="613833" y="1938141"/>
            <a:ext cx="4983479" cy="3785652"/>
          </a:xfrm>
          <a:prstGeom prst="rect">
            <a:avLst/>
          </a:prstGeom>
          <a:noFill/>
        </p:spPr>
        <p:txBody>
          <a:bodyPr wrap="square" rtlCol="0">
            <a:spAutoFit/>
          </a:bodyPr>
          <a:lstStyle/>
          <a:p>
            <a:pPr marL="342900" indent="-342900">
              <a:buFont typeface="Arial" panose="020B0604020202020204" pitchFamily="34" charset="0"/>
              <a:buChar char="•"/>
            </a:pPr>
            <a:r>
              <a:rPr lang="en-US" sz="2400" b="0" i="0" dirty="0">
                <a:solidFill>
                  <a:srgbClr val="000000"/>
                </a:solidFill>
                <a:effectLst/>
                <a:latin typeface="Open Sans" panose="020B0606030504020204" pitchFamily="34" charset="0"/>
              </a:rPr>
              <a:t>Ongoing communication is essential in ensuring patients stay on schedule with vaccinations</a:t>
            </a:r>
            <a:r>
              <a:rPr lang="en-US" sz="2400" dirty="0">
                <a:solidFill>
                  <a:srgbClr val="000000"/>
                </a:solidFill>
                <a:latin typeface="Open Sans" panose="020B0606030504020204" pitchFamily="34" charset="0"/>
              </a:rPr>
              <a:t>. </a:t>
            </a:r>
            <a:endParaRPr lang="en-US" sz="2400" b="0" i="0" dirty="0">
              <a:solidFill>
                <a:srgbClr val="000000"/>
              </a:solidFill>
              <a:effectLst/>
              <a:latin typeface="Open Sans" panose="020B0606030504020204" pitchFamily="34" charset="0"/>
            </a:endParaRPr>
          </a:p>
          <a:p>
            <a:endPar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Use every opportunity to remind patients about the importance of vaccination and to schedule or note upcoming appointments.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1">
            <a:extLst>
              <a:ext uri="{FF2B5EF4-FFF2-40B4-BE49-F238E27FC236}">
                <a16:creationId xmlns:a16="http://schemas.microsoft.com/office/drawing/2014/main" id="{22BA3353-2E36-9683-3EAA-7888F20164E4}"/>
              </a:ext>
            </a:extLst>
          </p:cNvPr>
          <p:cNvSpPr>
            <a:spLocks noGrp="1"/>
          </p:cNvSpPr>
          <p:nvPr>
            <p:ph type="title"/>
          </p:nvPr>
        </p:nvSpPr>
        <p:spPr>
          <a:xfrm>
            <a:off x="410633" y="279790"/>
            <a:ext cx="9521158" cy="787791"/>
          </a:xfrm>
        </p:spPr>
        <p:txBody>
          <a:bodyPr/>
          <a:lstStyle/>
          <a:p>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Schedule Vaccination Appointments</a:t>
            </a:r>
          </a:p>
        </p:txBody>
      </p:sp>
      <p:pic>
        <p:nvPicPr>
          <p:cNvPr id="3" name="Picture 2" descr="A picture containing person, clothing, indoor, wall&#10;&#10;Description automatically generated">
            <a:extLst>
              <a:ext uri="{FF2B5EF4-FFF2-40B4-BE49-F238E27FC236}">
                <a16:creationId xmlns:a16="http://schemas.microsoft.com/office/drawing/2014/main" id="{CA1EFE84-B08F-0E62-DC5D-B257EFC8790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96000" y="2061709"/>
            <a:ext cx="5097061" cy="3398040"/>
          </a:xfrm>
          <a:prstGeom prst="rect">
            <a:avLst/>
          </a:prstGeom>
        </p:spPr>
      </p:pic>
      <p:sp>
        <p:nvSpPr>
          <p:cNvPr id="5" name="TextBox 4">
            <a:extLst>
              <a:ext uri="{FF2B5EF4-FFF2-40B4-BE49-F238E27FC236}">
                <a16:creationId xmlns:a16="http://schemas.microsoft.com/office/drawing/2014/main" id="{19FD31CC-D563-6511-3817-36344731BF7B}"/>
              </a:ext>
            </a:extLst>
          </p:cNvPr>
          <p:cNvSpPr txBox="1"/>
          <p:nvPr/>
        </p:nvSpPr>
        <p:spPr>
          <a:xfrm>
            <a:off x="207433" y="6457043"/>
            <a:ext cx="9521158" cy="307777"/>
          </a:xfrm>
          <a:prstGeom prst="rect">
            <a:avLst/>
          </a:prstGeom>
          <a:noFill/>
        </p:spPr>
        <p:txBody>
          <a:bodyPr wrap="square">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Source: https://www.cdc.gov/vaccines/hcp/conversations/your-practice.html</a:t>
            </a:r>
          </a:p>
        </p:txBody>
      </p:sp>
    </p:spTree>
    <p:extLst>
      <p:ext uri="{BB962C8B-B14F-4D97-AF65-F5344CB8AC3E}">
        <p14:creationId xmlns:p14="http://schemas.microsoft.com/office/powerpoint/2010/main" val="1356266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D30A360-B3D7-4B37-F0FA-5B84FDF64C02}"/>
              </a:ext>
            </a:extLst>
          </p:cNvPr>
          <p:cNvSpPr txBox="1">
            <a:spLocks/>
          </p:cNvSpPr>
          <p:nvPr/>
        </p:nvSpPr>
        <p:spPr>
          <a:xfrm>
            <a:off x="155448" y="320040"/>
            <a:ext cx="9823615" cy="887561"/>
          </a:xfrm>
          <a:prstGeom prst="roundRect">
            <a:avLst/>
          </a:prstGeom>
          <a:solidFill>
            <a:srgbClr val="00362A"/>
          </a:solidFill>
          <a:ln w="3175">
            <a:solidFill>
              <a:schemeClr val="bg1"/>
            </a:solidFill>
          </a:ln>
        </p:spPr>
        <p:txBody>
          <a:bodyPr vert="horz" lIns="91440" tIns="0" rIns="0" bIns="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0" lang="en-US" sz="1600" b="0" i="0" u="none" strike="noStrike" kern="1200" cap="none" spc="0" normalizeH="0" baseline="0" dirty="0" smtClean="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utoShape 30" descr="PATIENT INFORMATION RECORD"/>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 name="TextBox 1">
            <a:extLst>
              <a:ext uri="{FF2B5EF4-FFF2-40B4-BE49-F238E27FC236}">
                <a16:creationId xmlns:a16="http://schemas.microsoft.com/office/drawing/2014/main" id="{B172ADBC-0AA2-496F-E00F-A05EF6BF7F46}"/>
              </a:ext>
            </a:extLst>
          </p:cNvPr>
          <p:cNvSpPr txBox="1"/>
          <p:nvPr/>
        </p:nvSpPr>
        <p:spPr>
          <a:xfrm>
            <a:off x="499532" y="1920286"/>
            <a:ext cx="10816167" cy="3416320"/>
          </a:xfrm>
          <a:prstGeom prst="rect">
            <a:avLst/>
          </a:prstGeom>
          <a:noFill/>
        </p:spPr>
        <p:txBody>
          <a:bodyPr wrap="square" rtlCol="0">
            <a:spAutoFit/>
          </a:bodyPr>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1"/>
            <a:r>
              <a:rPr lang="en-US" sz="2400" dirty="0">
                <a:latin typeface="Open Sans" panose="020B0606030504020204" pitchFamily="34" charset="0"/>
                <a:ea typeface="Open Sans" panose="020B0606030504020204" pitchFamily="34" charset="0"/>
                <a:cs typeface="Open Sans" panose="020B0606030504020204" pitchFamily="34" charset="0"/>
              </a:rPr>
              <a:t>Example activities during a patient visit: </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Schedule upcoming vaccinations before the patient leaves.</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Leverage a sick visit to remind patients about upcoming vaccines.</a:t>
            </a:r>
          </a:p>
          <a:p>
            <a:pPr lvl="1"/>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1"/>
            <a:r>
              <a:rPr lang="en-US" sz="2400" dirty="0">
                <a:latin typeface="Open Sans" panose="020B0606030504020204" pitchFamily="34" charset="0"/>
                <a:ea typeface="Open Sans" panose="020B0606030504020204" pitchFamily="34" charset="0"/>
                <a:cs typeface="Open Sans" panose="020B0606030504020204" pitchFamily="34" charset="0"/>
              </a:rPr>
              <a:t>Example activities outside a patient visit: </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Use a reminder and recall system for vaccines due or missed doses. </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Make calls, send texts, send emails, or mail postcards. </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1">
            <a:extLst>
              <a:ext uri="{FF2B5EF4-FFF2-40B4-BE49-F238E27FC236}">
                <a16:creationId xmlns:a16="http://schemas.microsoft.com/office/drawing/2014/main" id="{22BA3353-2E36-9683-3EAA-7888F20164E4}"/>
              </a:ext>
            </a:extLst>
          </p:cNvPr>
          <p:cNvSpPr>
            <a:spLocks noGrp="1"/>
          </p:cNvSpPr>
          <p:nvPr>
            <p:ph type="title"/>
          </p:nvPr>
        </p:nvSpPr>
        <p:spPr>
          <a:xfrm>
            <a:off x="410633" y="279790"/>
            <a:ext cx="9521158" cy="787791"/>
          </a:xfrm>
        </p:spPr>
        <p:txBody>
          <a:bodyPr/>
          <a:lstStyle/>
          <a:p>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Schedule Vaccination Appointments</a:t>
            </a:r>
          </a:p>
        </p:txBody>
      </p:sp>
      <p:sp>
        <p:nvSpPr>
          <p:cNvPr id="3" name="TextBox 2">
            <a:extLst>
              <a:ext uri="{FF2B5EF4-FFF2-40B4-BE49-F238E27FC236}">
                <a16:creationId xmlns:a16="http://schemas.microsoft.com/office/drawing/2014/main" id="{AECB696A-0B82-7C75-006A-3A0D4EA945BF}"/>
              </a:ext>
            </a:extLst>
          </p:cNvPr>
          <p:cNvSpPr txBox="1"/>
          <p:nvPr/>
        </p:nvSpPr>
        <p:spPr>
          <a:xfrm>
            <a:off x="241300" y="1231900"/>
            <a:ext cx="4622800" cy="461665"/>
          </a:xfrm>
          <a:prstGeom prst="rect">
            <a:avLst/>
          </a:prstGeom>
          <a:noFill/>
        </p:spPr>
        <p:txBody>
          <a:bodyPr wrap="square" rtlCol="0">
            <a:spAutoFit/>
          </a:bodyPr>
          <a:lstStyle/>
          <a:p>
            <a:r>
              <a:rPr lang="en-US" sz="2400" b="1" dirty="0">
                <a:solidFill>
                  <a:srgbClr val="00362A"/>
                </a:solidFill>
                <a:latin typeface="Open Sans" panose="020B0606030504020204" pitchFamily="34" charset="0"/>
                <a:ea typeface="Open Sans" panose="020B0606030504020204" pitchFamily="34" charset="0"/>
                <a:cs typeface="Open Sans" panose="020B0606030504020204" pitchFamily="34" charset="0"/>
              </a:rPr>
              <a:t>For discussion </a:t>
            </a:r>
          </a:p>
        </p:txBody>
      </p:sp>
      <p:sp>
        <p:nvSpPr>
          <p:cNvPr id="5" name="TextBox 4">
            <a:extLst>
              <a:ext uri="{FF2B5EF4-FFF2-40B4-BE49-F238E27FC236}">
                <a16:creationId xmlns:a16="http://schemas.microsoft.com/office/drawing/2014/main" id="{2CBCCE84-4993-32A4-4542-F104E1EE874A}"/>
              </a:ext>
            </a:extLst>
          </p:cNvPr>
          <p:cNvSpPr txBox="1"/>
          <p:nvPr/>
        </p:nvSpPr>
        <p:spPr>
          <a:xfrm>
            <a:off x="164446" y="6320888"/>
            <a:ext cx="11913704" cy="276999"/>
          </a:xfrm>
          <a:prstGeom prst="rect">
            <a:avLst/>
          </a:prstGeom>
          <a:noFill/>
        </p:spPr>
        <p:txBody>
          <a:bodyPr wrap="square">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Source: https://www.cdc.gov/vaccines/covid-19/vaccinate-with-confidence/rca-guide/downloads/CDC_RCA_Guide_2021_Tools_AppendixG_InterventionTables-508.pdf; </a:t>
            </a:r>
          </a:p>
        </p:txBody>
      </p:sp>
      <p:sp>
        <p:nvSpPr>
          <p:cNvPr id="10" name="TextBox 9">
            <a:extLst>
              <a:ext uri="{FF2B5EF4-FFF2-40B4-BE49-F238E27FC236}">
                <a16:creationId xmlns:a16="http://schemas.microsoft.com/office/drawing/2014/main" id="{972BC24A-ADC7-0095-A36E-1227532DDBB8}"/>
              </a:ext>
            </a:extLst>
          </p:cNvPr>
          <p:cNvSpPr txBox="1"/>
          <p:nvPr/>
        </p:nvSpPr>
        <p:spPr>
          <a:xfrm>
            <a:off x="164446" y="6463585"/>
            <a:ext cx="6100010" cy="276999"/>
          </a:xfrm>
          <a:prstGeom prst="rect">
            <a:avLst/>
          </a:prstGeom>
          <a:noFill/>
        </p:spPr>
        <p:txBody>
          <a:bodyPr wrap="square">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https://www.cdc.gov/vaccines/hcp/conversations/your-practice.html</a:t>
            </a:r>
            <a:endParaRPr lang="en-US" sz="1200" dirty="0"/>
          </a:p>
        </p:txBody>
      </p:sp>
    </p:spTree>
    <p:extLst>
      <p:ext uri="{BB962C8B-B14F-4D97-AF65-F5344CB8AC3E}">
        <p14:creationId xmlns:p14="http://schemas.microsoft.com/office/powerpoint/2010/main" val="3440654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D55922B-A29C-866D-5722-566C156B10E1}"/>
              </a:ext>
            </a:extLst>
          </p:cNvPr>
          <p:cNvSpPr txBox="1">
            <a:spLocks/>
          </p:cNvSpPr>
          <p:nvPr/>
        </p:nvSpPr>
        <p:spPr>
          <a:xfrm>
            <a:off x="155448" y="320040"/>
            <a:ext cx="9823615" cy="887561"/>
          </a:xfrm>
          <a:prstGeom prst="roundRect">
            <a:avLst/>
          </a:prstGeom>
          <a:solidFill>
            <a:srgbClr val="015C80"/>
          </a:solidFill>
          <a:ln w="3175">
            <a:solidFill>
              <a:schemeClr val="bg1"/>
            </a:solidFill>
          </a:ln>
        </p:spPr>
        <p:txBody>
          <a:bodyPr vert="horz" lIns="91440" tIns="0" rIns="0" bIns="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0" lang="en-US" sz="1600" b="0" i="0" u="none" strike="noStrike" kern="1200" cap="none" spc="0" normalizeH="0" baseline="0" dirty="0" smtClean="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utoShape 30" descr="PATIENT INFORMATION RECORD"/>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 name="TextBox 1">
            <a:extLst>
              <a:ext uri="{FF2B5EF4-FFF2-40B4-BE49-F238E27FC236}">
                <a16:creationId xmlns:a16="http://schemas.microsoft.com/office/drawing/2014/main" id="{B172ADBC-0AA2-496F-E00F-A05EF6BF7F46}"/>
              </a:ext>
            </a:extLst>
          </p:cNvPr>
          <p:cNvSpPr txBox="1"/>
          <p:nvPr/>
        </p:nvSpPr>
        <p:spPr>
          <a:xfrm>
            <a:off x="985481" y="2265364"/>
            <a:ext cx="4826808" cy="3699731"/>
          </a:xfrm>
          <a:prstGeom prst="rect">
            <a:avLst/>
          </a:prstGeom>
          <a:noFill/>
        </p:spPr>
        <p:txBody>
          <a:bodyPr wrap="square" rtlCol="0">
            <a:spAutoFit/>
          </a:bodyPr>
          <a:lstStyle/>
          <a:p>
            <a:pPr marR="0" lvl="0">
              <a:lnSpc>
                <a:spcPct val="107000"/>
              </a:lnSpc>
              <a:spcBef>
                <a:spcPts val="0"/>
              </a:spcBef>
              <a:spcAft>
                <a:spcPts val="800"/>
              </a:spcAft>
              <a:buSzPts val="1000"/>
              <a:tabLst>
                <a:tab pos="400050" algn="l"/>
              </a:tabLst>
            </a:pPr>
            <a:r>
              <a:rPr lang="en-US" sz="28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By assessing a patient’s vaccination status at every visit, we can avoid missed opportunities to vaccinate and reinforce that vaccinations are important.</a:t>
            </a:r>
            <a:endParaRPr lang="en-US" sz="2000" kern="100" dirty="0">
              <a:effectLst/>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1">
            <a:extLst>
              <a:ext uri="{FF2B5EF4-FFF2-40B4-BE49-F238E27FC236}">
                <a16:creationId xmlns:a16="http://schemas.microsoft.com/office/drawing/2014/main" id="{22BA3353-2E36-9683-3EAA-7888F20164E4}"/>
              </a:ext>
            </a:extLst>
          </p:cNvPr>
          <p:cNvSpPr>
            <a:spLocks noGrp="1"/>
          </p:cNvSpPr>
          <p:nvPr>
            <p:ph type="title"/>
          </p:nvPr>
        </p:nvSpPr>
        <p:spPr>
          <a:xfrm>
            <a:off x="410633" y="279790"/>
            <a:ext cx="9521158" cy="787791"/>
          </a:xfrm>
        </p:spPr>
        <p:txBody>
          <a:bodyPr/>
          <a:lstStyle/>
          <a:p>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Assess Vaccination Status</a:t>
            </a:r>
          </a:p>
        </p:txBody>
      </p:sp>
      <p:sp>
        <p:nvSpPr>
          <p:cNvPr id="4" name="TextBox 3">
            <a:extLst>
              <a:ext uri="{FF2B5EF4-FFF2-40B4-BE49-F238E27FC236}">
                <a16:creationId xmlns:a16="http://schemas.microsoft.com/office/drawing/2014/main" id="{FB66439E-C307-3921-1D04-5106B2CD3BC1}"/>
              </a:ext>
            </a:extLst>
          </p:cNvPr>
          <p:cNvSpPr txBox="1"/>
          <p:nvPr/>
        </p:nvSpPr>
        <p:spPr>
          <a:xfrm>
            <a:off x="207433" y="6457043"/>
            <a:ext cx="9521158" cy="523220"/>
          </a:xfrm>
          <a:prstGeom prst="rect">
            <a:avLst/>
          </a:prstGeom>
          <a:noFill/>
        </p:spPr>
        <p:txBody>
          <a:bodyPr wrap="square">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Source: https://www.cdc.gov/vaccines/hcp/conversations/your-practice.html</a:t>
            </a:r>
          </a:p>
          <a:p>
            <a:endParaRPr lang="en-US" sz="1400" dirty="0">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doctor holding a patient's hand&#10;&#10;Description automatically generated with medium confidence">
            <a:extLst>
              <a:ext uri="{FF2B5EF4-FFF2-40B4-BE49-F238E27FC236}">
                <a16:creationId xmlns:a16="http://schemas.microsoft.com/office/drawing/2014/main" id="{50469210-DDDC-ECC9-F47C-E0CDD010460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96000" y="2060508"/>
            <a:ext cx="5110519" cy="3412640"/>
          </a:xfrm>
          <a:prstGeom prst="rect">
            <a:avLst/>
          </a:prstGeom>
        </p:spPr>
      </p:pic>
    </p:spTree>
    <p:extLst>
      <p:ext uri="{BB962C8B-B14F-4D97-AF65-F5344CB8AC3E}">
        <p14:creationId xmlns:p14="http://schemas.microsoft.com/office/powerpoint/2010/main" val="274023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D55922B-A29C-866D-5722-566C156B10E1}"/>
              </a:ext>
            </a:extLst>
          </p:cNvPr>
          <p:cNvSpPr txBox="1">
            <a:spLocks/>
          </p:cNvSpPr>
          <p:nvPr/>
        </p:nvSpPr>
        <p:spPr>
          <a:xfrm>
            <a:off x="155448" y="320040"/>
            <a:ext cx="9823615" cy="887561"/>
          </a:xfrm>
          <a:prstGeom prst="roundRect">
            <a:avLst/>
          </a:prstGeom>
          <a:solidFill>
            <a:srgbClr val="015C80"/>
          </a:solidFill>
          <a:ln w="3175">
            <a:noFill/>
          </a:ln>
        </p:spPr>
        <p:txBody>
          <a:bodyPr vert="horz" lIns="91440" tIns="0" rIns="0" bIns="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0" lang="en-US" sz="1600" b="0" i="0" u="none" strike="noStrike" kern="1200" cap="none" spc="0" normalizeH="0" baseline="0" dirty="0" smtClean="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utoShape 30" descr="PATIENT INFORMATION RECORD"/>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 name="TextBox 1">
            <a:extLst>
              <a:ext uri="{FF2B5EF4-FFF2-40B4-BE49-F238E27FC236}">
                <a16:creationId xmlns:a16="http://schemas.microsoft.com/office/drawing/2014/main" id="{B172ADBC-0AA2-496F-E00F-A05EF6BF7F46}"/>
              </a:ext>
            </a:extLst>
          </p:cNvPr>
          <p:cNvSpPr txBox="1"/>
          <p:nvPr/>
        </p:nvSpPr>
        <p:spPr>
          <a:xfrm>
            <a:off x="613832" y="1717086"/>
            <a:ext cx="10694247" cy="4154984"/>
          </a:xfrm>
          <a:prstGeom prst="rect">
            <a:avLst/>
          </a:prstGeom>
          <a:noFill/>
        </p:spPr>
        <p:txBody>
          <a:bodyPr wrap="square" rtlCol="0">
            <a:spAutoFit/>
          </a:bodyPr>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1"/>
            <a:r>
              <a:rPr lang="en-US" sz="2400" dirty="0">
                <a:latin typeface="Open Sans" panose="020B0606030504020204" pitchFamily="34" charset="0"/>
                <a:ea typeface="Open Sans" panose="020B0606030504020204" pitchFamily="34" charset="0"/>
                <a:cs typeface="Open Sans" panose="020B0606030504020204" pitchFamily="34" charset="0"/>
              </a:rPr>
              <a:t>Example activities during a patient visit: </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Consult patient’s electronic medical record (EMR). </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Use clinician decision support tools.</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Leverage point-of-care alerts. </a:t>
            </a:r>
          </a:p>
          <a:p>
            <a:pPr lvl="1"/>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1"/>
            <a:r>
              <a:rPr lang="en-US" sz="2400" dirty="0">
                <a:latin typeface="Open Sans" panose="020B0606030504020204" pitchFamily="34" charset="0"/>
                <a:ea typeface="Open Sans" panose="020B0606030504020204" pitchFamily="34" charset="0"/>
                <a:cs typeface="Open Sans" panose="020B0606030504020204" pitchFamily="34" charset="0"/>
              </a:rPr>
              <a:t>Example activities outside a patient visit: </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Check the state’s immunization registry.</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Run gap reports to identify overdue patients.</a:t>
            </a:r>
          </a:p>
          <a:p>
            <a:pPr marL="800100" lvl="1"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1">
            <a:extLst>
              <a:ext uri="{FF2B5EF4-FFF2-40B4-BE49-F238E27FC236}">
                <a16:creationId xmlns:a16="http://schemas.microsoft.com/office/drawing/2014/main" id="{22BA3353-2E36-9683-3EAA-7888F20164E4}"/>
              </a:ext>
            </a:extLst>
          </p:cNvPr>
          <p:cNvSpPr>
            <a:spLocks noGrp="1"/>
          </p:cNvSpPr>
          <p:nvPr>
            <p:ph type="title"/>
          </p:nvPr>
        </p:nvSpPr>
        <p:spPr>
          <a:xfrm>
            <a:off x="410633" y="279790"/>
            <a:ext cx="9521158" cy="787791"/>
          </a:xfrm>
        </p:spPr>
        <p:txBody>
          <a:bodyPr/>
          <a:lstStyle/>
          <a:p>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Assess Vaccination Status</a:t>
            </a:r>
          </a:p>
        </p:txBody>
      </p:sp>
      <p:sp>
        <p:nvSpPr>
          <p:cNvPr id="3" name="TextBox 2">
            <a:extLst>
              <a:ext uri="{FF2B5EF4-FFF2-40B4-BE49-F238E27FC236}">
                <a16:creationId xmlns:a16="http://schemas.microsoft.com/office/drawing/2014/main" id="{339F1E02-D414-2B3B-B3D1-AD7A30F03FC9}"/>
              </a:ext>
            </a:extLst>
          </p:cNvPr>
          <p:cNvSpPr txBox="1"/>
          <p:nvPr/>
        </p:nvSpPr>
        <p:spPr>
          <a:xfrm>
            <a:off x="241300" y="1231900"/>
            <a:ext cx="4622800" cy="461665"/>
          </a:xfrm>
          <a:prstGeom prst="rect">
            <a:avLst/>
          </a:prstGeom>
          <a:noFill/>
        </p:spPr>
        <p:txBody>
          <a:bodyPr wrap="square" rtlCol="0">
            <a:spAutoFit/>
          </a:bodyPr>
          <a:lstStyle/>
          <a:p>
            <a:r>
              <a:rPr lang="en-US" sz="2400" b="1" dirty="0">
                <a:solidFill>
                  <a:srgbClr val="015C80"/>
                </a:solidFill>
                <a:latin typeface="Open Sans" panose="020B0606030504020204" pitchFamily="34" charset="0"/>
                <a:ea typeface="Open Sans" panose="020B0606030504020204" pitchFamily="34" charset="0"/>
                <a:cs typeface="Open Sans" panose="020B0606030504020204" pitchFamily="34" charset="0"/>
              </a:rPr>
              <a:t>For discussion </a:t>
            </a:r>
          </a:p>
        </p:txBody>
      </p:sp>
      <p:sp>
        <p:nvSpPr>
          <p:cNvPr id="4" name="TextBox 3">
            <a:extLst>
              <a:ext uri="{FF2B5EF4-FFF2-40B4-BE49-F238E27FC236}">
                <a16:creationId xmlns:a16="http://schemas.microsoft.com/office/drawing/2014/main" id="{F519D4F1-9C37-F66F-8CE4-EDFA06DA025F}"/>
              </a:ext>
            </a:extLst>
          </p:cNvPr>
          <p:cNvSpPr txBox="1"/>
          <p:nvPr/>
        </p:nvSpPr>
        <p:spPr>
          <a:xfrm>
            <a:off x="4103" y="6515950"/>
            <a:ext cx="11913704" cy="276999"/>
          </a:xfrm>
          <a:prstGeom prst="rect">
            <a:avLst/>
          </a:prstGeom>
          <a:noFill/>
        </p:spPr>
        <p:txBody>
          <a:bodyPr wrap="square">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Source: https://www.cdc.gov/vaccines/covid-19/vaccinate-with-confidence/rca-guide/downloads/CDC_RCA_Guide_2021_Tools_AppendixG_InterventionTables-508.pdf</a:t>
            </a:r>
          </a:p>
        </p:txBody>
      </p:sp>
    </p:spTree>
    <p:extLst>
      <p:ext uri="{BB962C8B-B14F-4D97-AF65-F5344CB8AC3E}">
        <p14:creationId xmlns:p14="http://schemas.microsoft.com/office/powerpoint/2010/main" val="1446359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D55922B-A29C-866D-5722-566C156B10E1}"/>
              </a:ext>
            </a:extLst>
          </p:cNvPr>
          <p:cNvSpPr txBox="1">
            <a:spLocks/>
          </p:cNvSpPr>
          <p:nvPr/>
        </p:nvSpPr>
        <p:spPr>
          <a:xfrm>
            <a:off x="151384" y="323002"/>
            <a:ext cx="9823615" cy="887561"/>
          </a:xfrm>
          <a:prstGeom prst="roundRect">
            <a:avLst/>
          </a:prstGeom>
          <a:solidFill>
            <a:srgbClr val="0085AB"/>
          </a:solidFill>
          <a:ln w="3175">
            <a:solidFill>
              <a:schemeClr val="bg1"/>
            </a:solidFill>
          </a:ln>
        </p:spPr>
        <p:txBody>
          <a:bodyPr vert="horz" lIns="91440" tIns="0" rIns="0" bIns="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0" lang="en-US" sz="1600" b="0" i="0" u="none" strike="noStrike" kern="1200" cap="none" spc="0" normalizeH="0" baseline="0" dirty="0" smtClean="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utoShape 30" descr="PATIENT INFORMATION RECORD"/>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6" name="Title 1">
            <a:extLst>
              <a:ext uri="{FF2B5EF4-FFF2-40B4-BE49-F238E27FC236}">
                <a16:creationId xmlns:a16="http://schemas.microsoft.com/office/drawing/2014/main" id="{22BA3353-2E36-9683-3EAA-7888F20164E4}"/>
              </a:ext>
            </a:extLst>
          </p:cNvPr>
          <p:cNvSpPr>
            <a:spLocks noGrp="1"/>
          </p:cNvSpPr>
          <p:nvPr>
            <p:ph type="title"/>
          </p:nvPr>
        </p:nvSpPr>
        <p:spPr>
          <a:xfrm>
            <a:off x="410633" y="279790"/>
            <a:ext cx="9521158" cy="787791"/>
          </a:xfrm>
        </p:spPr>
        <p:txBody>
          <a:bodyPr/>
          <a:lstStyle/>
          <a:p>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Educate &amp; Motivate Patients </a:t>
            </a:r>
          </a:p>
        </p:txBody>
      </p:sp>
      <p:pic>
        <p:nvPicPr>
          <p:cNvPr id="3" name="Picture 2" descr="A person sitting on a bed with a doctor in the background&#10;&#10;Description automatically generated with low confidence">
            <a:extLst>
              <a:ext uri="{FF2B5EF4-FFF2-40B4-BE49-F238E27FC236}">
                <a16:creationId xmlns:a16="http://schemas.microsoft.com/office/drawing/2014/main" id="{2D5E0A5A-34AD-0DE2-A956-FDFB73C487A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86400" y="1996097"/>
            <a:ext cx="5201964" cy="3467976"/>
          </a:xfrm>
          <a:prstGeom prst="rect">
            <a:avLst/>
          </a:prstGeom>
        </p:spPr>
      </p:pic>
      <p:sp>
        <p:nvSpPr>
          <p:cNvPr id="5" name="TextBox 4">
            <a:extLst>
              <a:ext uri="{FF2B5EF4-FFF2-40B4-BE49-F238E27FC236}">
                <a16:creationId xmlns:a16="http://schemas.microsoft.com/office/drawing/2014/main" id="{5B8A717C-58F4-0867-352E-8092416CB68B}"/>
              </a:ext>
            </a:extLst>
          </p:cNvPr>
          <p:cNvSpPr txBox="1"/>
          <p:nvPr/>
        </p:nvSpPr>
        <p:spPr>
          <a:xfrm>
            <a:off x="207433" y="6316600"/>
            <a:ext cx="11640856" cy="738664"/>
          </a:xfrm>
          <a:prstGeom prst="rect">
            <a:avLst/>
          </a:prstGeom>
          <a:noFill/>
        </p:spPr>
        <p:txBody>
          <a:bodyPr wrap="square">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Source: https://www.cdc.gov/vaccines/hcp/conversations/your-practice.html; https://www.cdc.gov/vaccines/hcp/adults/for-patients/index.html</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4E1519F0-F464-7330-E058-5BBD9BD847C4}"/>
              </a:ext>
            </a:extLst>
          </p:cNvPr>
          <p:cNvSpPr txBox="1"/>
          <p:nvPr/>
        </p:nvSpPr>
        <p:spPr>
          <a:xfrm>
            <a:off x="589418" y="2638648"/>
            <a:ext cx="4983479" cy="2308324"/>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By educating our patients and providing them the most up-to-date information and advice on how to protect their health, we empower them to make informed decisions.</a:t>
            </a:r>
          </a:p>
        </p:txBody>
      </p:sp>
    </p:spTree>
    <p:extLst>
      <p:ext uri="{BB962C8B-B14F-4D97-AF65-F5344CB8AC3E}">
        <p14:creationId xmlns:p14="http://schemas.microsoft.com/office/powerpoint/2010/main" val="2168268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D55922B-A29C-866D-5722-566C156B10E1}"/>
              </a:ext>
            </a:extLst>
          </p:cNvPr>
          <p:cNvSpPr txBox="1">
            <a:spLocks/>
          </p:cNvSpPr>
          <p:nvPr/>
        </p:nvSpPr>
        <p:spPr>
          <a:xfrm>
            <a:off x="155448" y="322809"/>
            <a:ext cx="9823615" cy="887561"/>
          </a:xfrm>
          <a:prstGeom prst="roundRect">
            <a:avLst/>
          </a:prstGeom>
          <a:solidFill>
            <a:srgbClr val="0085AB"/>
          </a:solidFill>
          <a:ln w="3175">
            <a:solidFill>
              <a:schemeClr val="bg1"/>
            </a:solidFill>
          </a:ln>
        </p:spPr>
        <p:txBody>
          <a:bodyPr vert="horz" lIns="91440" tIns="0" rIns="0" bIns="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0" lang="en-US" sz="1600" b="0" i="0" u="none" strike="noStrike" kern="1200" cap="none" spc="0" normalizeH="0" baseline="0" dirty="0" smtClean="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utoShape 30" descr="PATIENT INFORMATION RECORD"/>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 name="TextBox 1">
            <a:extLst>
              <a:ext uri="{FF2B5EF4-FFF2-40B4-BE49-F238E27FC236}">
                <a16:creationId xmlns:a16="http://schemas.microsoft.com/office/drawing/2014/main" id="{B172ADBC-0AA2-496F-E00F-A05EF6BF7F46}"/>
              </a:ext>
            </a:extLst>
          </p:cNvPr>
          <p:cNvSpPr txBox="1"/>
          <p:nvPr/>
        </p:nvSpPr>
        <p:spPr>
          <a:xfrm>
            <a:off x="564405" y="1998202"/>
            <a:ext cx="10694247" cy="4524315"/>
          </a:xfrm>
          <a:prstGeom prst="rect">
            <a:avLst/>
          </a:prstGeom>
          <a:noFill/>
        </p:spPr>
        <p:txBody>
          <a:bodyPr wrap="square" rtlCol="0">
            <a:spAutoFit/>
          </a:bodyPr>
          <a:lstStyle/>
          <a:p>
            <a:pPr lvl="1"/>
            <a:r>
              <a:rPr lang="en-US" sz="2400" dirty="0">
                <a:latin typeface="Open Sans" panose="020B0606030504020204" pitchFamily="34" charset="0"/>
                <a:ea typeface="Open Sans" panose="020B0606030504020204" pitchFamily="34" charset="0"/>
                <a:cs typeface="Open Sans" panose="020B0606030504020204" pitchFamily="34" charset="0"/>
              </a:rPr>
              <a:t>Example activities during a patient visit: </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Provide educational materials and display posters.</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Remind patients which vaccines are due at sign-in. </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Use pre-exam to educate patient on benefits and risks, and listen to and answer any questions.</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Engage patient in motivational interviewing if hesitant.</a:t>
            </a:r>
          </a:p>
          <a:p>
            <a:pPr lvl="1"/>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1"/>
            <a:r>
              <a:rPr lang="en-US" sz="2400" dirty="0">
                <a:latin typeface="Open Sans" panose="020B0606030504020204" pitchFamily="34" charset="0"/>
                <a:ea typeface="Open Sans" panose="020B0606030504020204" pitchFamily="34" charset="0"/>
                <a:cs typeface="Open Sans" panose="020B0606030504020204" pitchFamily="34" charset="0"/>
              </a:rPr>
              <a:t>Example activities outside a patient visit: </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Utilize practice website and patient portal. </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Leverage community partnerships. </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Implement awareness campaigns. </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1">
            <a:extLst>
              <a:ext uri="{FF2B5EF4-FFF2-40B4-BE49-F238E27FC236}">
                <a16:creationId xmlns:a16="http://schemas.microsoft.com/office/drawing/2014/main" id="{22BA3353-2E36-9683-3EAA-7888F20164E4}"/>
              </a:ext>
            </a:extLst>
          </p:cNvPr>
          <p:cNvSpPr>
            <a:spLocks noGrp="1"/>
          </p:cNvSpPr>
          <p:nvPr>
            <p:ph type="title"/>
          </p:nvPr>
        </p:nvSpPr>
        <p:spPr>
          <a:xfrm>
            <a:off x="410633" y="279790"/>
            <a:ext cx="9521158" cy="787791"/>
          </a:xfrm>
        </p:spPr>
        <p:txBody>
          <a:bodyPr/>
          <a:lstStyle/>
          <a:p>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Educate &amp; Motivate Patients </a:t>
            </a:r>
          </a:p>
        </p:txBody>
      </p:sp>
      <p:sp>
        <p:nvSpPr>
          <p:cNvPr id="3" name="TextBox 2">
            <a:extLst>
              <a:ext uri="{FF2B5EF4-FFF2-40B4-BE49-F238E27FC236}">
                <a16:creationId xmlns:a16="http://schemas.microsoft.com/office/drawing/2014/main" id="{4EF03B30-706F-F0B0-C3E1-D7403A2900A4}"/>
              </a:ext>
            </a:extLst>
          </p:cNvPr>
          <p:cNvSpPr txBox="1"/>
          <p:nvPr/>
        </p:nvSpPr>
        <p:spPr>
          <a:xfrm>
            <a:off x="241300" y="1231900"/>
            <a:ext cx="4622800" cy="461665"/>
          </a:xfrm>
          <a:prstGeom prst="rect">
            <a:avLst/>
          </a:prstGeom>
          <a:noFill/>
        </p:spPr>
        <p:txBody>
          <a:bodyPr wrap="square" rtlCol="0">
            <a:spAutoFit/>
          </a:bodyPr>
          <a:lstStyle/>
          <a:p>
            <a:r>
              <a:rPr lang="en-US" sz="2400" b="1" dirty="0">
                <a:solidFill>
                  <a:srgbClr val="0085AB"/>
                </a:solidFill>
                <a:latin typeface="Open Sans" panose="020B0606030504020204" pitchFamily="34" charset="0"/>
                <a:ea typeface="Open Sans" panose="020B0606030504020204" pitchFamily="34" charset="0"/>
                <a:cs typeface="Open Sans" panose="020B0606030504020204" pitchFamily="34" charset="0"/>
              </a:rPr>
              <a:t>For discussion </a:t>
            </a:r>
          </a:p>
        </p:txBody>
      </p:sp>
      <p:sp>
        <p:nvSpPr>
          <p:cNvPr id="4" name="TextBox 3">
            <a:extLst>
              <a:ext uri="{FF2B5EF4-FFF2-40B4-BE49-F238E27FC236}">
                <a16:creationId xmlns:a16="http://schemas.microsoft.com/office/drawing/2014/main" id="{3EDC0955-88AF-DCB8-4981-50F4E205044B}"/>
              </a:ext>
            </a:extLst>
          </p:cNvPr>
          <p:cNvSpPr txBox="1"/>
          <p:nvPr/>
        </p:nvSpPr>
        <p:spPr>
          <a:xfrm>
            <a:off x="207433" y="6298367"/>
            <a:ext cx="11984567" cy="738664"/>
          </a:xfrm>
          <a:prstGeom prst="rect">
            <a:avLst/>
          </a:prstGeom>
          <a:noFill/>
        </p:spPr>
        <p:txBody>
          <a:bodyPr wrap="square">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Sources: https://www.cdc.gov/vaccines/hcp/conversations/your-practice.html; https://www.cdc.gov/vaccines/covid-19/vaccinate-with-confidence/rca-guide/downloads/CDC_RCA_Guide_2021_Tools_AppendixG_InterventionTables-508.pdf</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82874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D55922B-A29C-866D-5722-566C156B10E1}"/>
              </a:ext>
            </a:extLst>
          </p:cNvPr>
          <p:cNvSpPr txBox="1">
            <a:spLocks/>
          </p:cNvSpPr>
          <p:nvPr/>
        </p:nvSpPr>
        <p:spPr>
          <a:xfrm>
            <a:off x="155448" y="322809"/>
            <a:ext cx="9823615" cy="887561"/>
          </a:xfrm>
          <a:prstGeom prst="roundRect">
            <a:avLst/>
          </a:prstGeom>
          <a:solidFill>
            <a:srgbClr val="0085AB"/>
          </a:solidFill>
          <a:ln w="3175">
            <a:solidFill>
              <a:schemeClr val="bg1"/>
            </a:solidFill>
          </a:ln>
        </p:spPr>
        <p:txBody>
          <a:bodyPr vert="horz" lIns="91440" tIns="0" rIns="0" bIns="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0" lang="en-US" sz="1600" b="0" i="0" u="none" strike="noStrike" kern="1200" cap="none" spc="0" normalizeH="0" baseline="0" dirty="0" smtClean="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utoShape 30" descr="PATIENT INFORMATION RECORD"/>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 name="TextBox 1">
            <a:extLst>
              <a:ext uri="{FF2B5EF4-FFF2-40B4-BE49-F238E27FC236}">
                <a16:creationId xmlns:a16="http://schemas.microsoft.com/office/drawing/2014/main" id="{B172ADBC-0AA2-496F-E00F-A05EF6BF7F46}"/>
              </a:ext>
            </a:extLst>
          </p:cNvPr>
          <p:cNvSpPr txBox="1"/>
          <p:nvPr/>
        </p:nvSpPr>
        <p:spPr>
          <a:xfrm>
            <a:off x="410633" y="2151727"/>
            <a:ext cx="10694247" cy="3170099"/>
          </a:xfrm>
          <a:prstGeom prst="rect">
            <a:avLst/>
          </a:prstGeom>
          <a:solidFill>
            <a:srgbClr val="FFFF00"/>
          </a:solidFill>
        </p:spPr>
        <p:txBody>
          <a:bodyPr wrap="square" rtlCol="0">
            <a:spAutoFit/>
          </a:bodyPr>
          <a:lstStyle/>
          <a:p>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Optional customization</a:t>
            </a:r>
            <a:r>
              <a:rPr lang="en-US" sz="4000" dirty="0">
                <a:latin typeface="Open Sans" panose="020B0606030504020204" pitchFamily="34" charset="0"/>
                <a:ea typeface="Open Sans" panose="020B0606030504020204" pitchFamily="34" charset="0"/>
                <a:cs typeface="Open Sans" panose="020B0606030504020204" pitchFamily="34" charset="0"/>
              </a:rPr>
              <a:t>: provide instructions or screenshot showing where practice website and/or patient portal can be found in your system. Alternatively, please delete this slide. </a:t>
            </a:r>
          </a:p>
        </p:txBody>
      </p:sp>
      <p:sp>
        <p:nvSpPr>
          <p:cNvPr id="6" name="Title 1">
            <a:extLst>
              <a:ext uri="{FF2B5EF4-FFF2-40B4-BE49-F238E27FC236}">
                <a16:creationId xmlns:a16="http://schemas.microsoft.com/office/drawing/2014/main" id="{22BA3353-2E36-9683-3EAA-7888F20164E4}"/>
              </a:ext>
            </a:extLst>
          </p:cNvPr>
          <p:cNvSpPr>
            <a:spLocks noGrp="1"/>
          </p:cNvSpPr>
          <p:nvPr>
            <p:ph type="title"/>
          </p:nvPr>
        </p:nvSpPr>
        <p:spPr>
          <a:xfrm>
            <a:off x="410633" y="279790"/>
            <a:ext cx="9521158" cy="787791"/>
          </a:xfrm>
        </p:spPr>
        <p:txBody>
          <a:bodyPr/>
          <a:lstStyle/>
          <a:p>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Educate &amp; Motivate Patients </a:t>
            </a:r>
          </a:p>
        </p:txBody>
      </p:sp>
      <p:sp>
        <p:nvSpPr>
          <p:cNvPr id="3" name="TextBox 2">
            <a:extLst>
              <a:ext uri="{FF2B5EF4-FFF2-40B4-BE49-F238E27FC236}">
                <a16:creationId xmlns:a16="http://schemas.microsoft.com/office/drawing/2014/main" id="{4EF03B30-706F-F0B0-C3E1-D7403A2900A4}"/>
              </a:ext>
            </a:extLst>
          </p:cNvPr>
          <p:cNvSpPr txBox="1"/>
          <p:nvPr/>
        </p:nvSpPr>
        <p:spPr>
          <a:xfrm>
            <a:off x="241300" y="1231900"/>
            <a:ext cx="4622800" cy="461665"/>
          </a:xfrm>
          <a:prstGeom prst="rect">
            <a:avLst/>
          </a:prstGeom>
          <a:noFill/>
        </p:spPr>
        <p:txBody>
          <a:bodyPr wrap="square" rtlCol="0">
            <a:spAutoFit/>
          </a:bodyPr>
          <a:lstStyle/>
          <a:p>
            <a:r>
              <a:rPr lang="en-US" sz="2400" b="1" dirty="0">
                <a:solidFill>
                  <a:srgbClr val="0085AB"/>
                </a:solidFill>
                <a:latin typeface="Open Sans" panose="020B0606030504020204" pitchFamily="34" charset="0"/>
                <a:ea typeface="Open Sans" panose="020B0606030504020204" pitchFamily="34" charset="0"/>
                <a:cs typeface="Open Sans" panose="020B0606030504020204" pitchFamily="34" charset="0"/>
              </a:rPr>
              <a:t>For discussion </a:t>
            </a:r>
          </a:p>
        </p:txBody>
      </p:sp>
    </p:spTree>
    <p:extLst>
      <p:ext uri="{BB962C8B-B14F-4D97-AF65-F5344CB8AC3E}">
        <p14:creationId xmlns:p14="http://schemas.microsoft.com/office/powerpoint/2010/main" val="4209025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D55922B-A29C-866D-5722-566C156B10E1}"/>
              </a:ext>
            </a:extLst>
          </p:cNvPr>
          <p:cNvSpPr txBox="1">
            <a:spLocks/>
          </p:cNvSpPr>
          <p:nvPr/>
        </p:nvSpPr>
        <p:spPr>
          <a:xfrm>
            <a:off x="155448" y="320040"/>
            <a:ext cx="9823615" cy="887561"/>
          </a:xfrm>
          <a:prstGeom prst="roundRect">
            <a:avLst/>
          </a:prstGeom>
          <a:solidFill>
            <a:srgbClr val="00AE9E"/>
          </a:solidFill>
          <a:ln w="3175">
            <a:solidFill>
              <a:srgbClr val="00AE9E"/>
            </a:solidFill>
          </a:ln>
        </p:spPr>
        <p:txBody>
          <a:bodyPr vert="horz" lIns="91440" tIns="0" rIns="0" bIns="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0" lang="en-US" sz="1600" b="0" i="0" u="none" strike="noStrike" kern="1200" cap="none" spc="0" normalizeH="0" baseline="0" dirty="0" smtClean="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utoShape 30" descr="PATIENT INFORMATION RECORD"/>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 name="TextBox 1">
            <a:extLst>
              <a:ext uri="{FF2B5EF4-FFF2-40B4-BE49-F238E27FC236}">
                <a16:creationId xmlns:a16="http://schemas.microsoft.com/office/drawing/2014/main" id="{B172ADBC-0AA2-496F-E00F-A05EF6BF7F46}"/>
              </a:ext>
            </a:extLst>
          </p:cNvPr>
          <p:cNvSpPr txBox="1"/>
          <p:nvPr/>
        </p:nvSpPr>
        <p:spPr>
          <a:xfrm>
            <a:off x="996893" y="2347280"/>
            <a:ext cx="4847853" cy="1936428"/>
          </a:xfrm>
          <a:prstGeom prst="rect">
            <a:avLst/>
          </a:prstGeom>
          <a:noFill/>
        </p:spPr>
        <p:txBody>
          <a:bodyPr wrap="square" rtlCol="0">
            <a:spAutoFit/>
          </a:bodyPr>
          <a:lstStyle/>
          <a:p>
            <a:pPr marR="0" lvl="0">
              <a:lnSpc>
                <a:spcPct val="107000"/>
              </a:lnSpc>
              <a:spcBef>
                <a:spcPts val="0"/>
              </a:spcBef>
              <a:spcAft>
                <a:spcPts val="800"/>
              </a:spcAft>
              <a:buSzPts val="1000"/>
              <a:tabLst>
                <a:tab pos="400050" algn="l"/>
              </a:tabLst>
            </a:pPr>
            <a:r>
              <a:rPr lang="en-US" sz="28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Research shows an effective recommendation from a healthcare professional is the main reason patients decide to vaccinate. </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1">
            <a:extLst>
              <a:ext uri="{FF2B5EF4-FFF2-40B4-BE49-F238E27FC236}">
                <a16:creationId xmlns:a16="http://schemas.microsoft.com/office/drawing/2014/main" id="{22BA3353-2E36-9683-3EAA-7888F20164E4}"/>
              </a:ext>
            </a:extLst>
          </p:cNvPr>
          <p:cNvSpPr>
            <a:spLocks noGrp="1"/>
          </p:cNvSpPr>
          <p:nvPr>
            <p:ph type="title"/>
          </p:nvPr>
        </p:nvSpPr>
        <p:spPr>
          <a:xfrm>
            <a:off x="410633" y="279790"/>
            <a:ext cx="9521158" cy="787791"/>
          </a:xfrm>
        </p:spPr>
        <p:txBody>
          <a:bodyPr/>
          <a:lstStyle/>
          <a:p>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Make Strong Vaccine Recommendations</a:t>
            </a:r>
          </a:p>
        </p:txBody>
      </p:sp>
      <p:sp>
        <p:nvSpPr>
          <p:cNvPr id="4" name="TextBox 3">
            <a:extLst>
              <a:ext uri="{FF2B5EF4-FFF2-40B4-BE49-F238E27FC236}">
                <a16:creationId xmlns:a16="http://schemas.microsoft.com/office/drawing/2014/main" id="{55019F04-2B78-33C6-F0DE-34078DB260FA}"/>
              </a:ext>
            </a:extLst>
          </p:cNvPr>
          <p:cNvSpPr txBox="1"/>
          <p:nvPr/>
        </p:nvSpPr>
        <p:spPr>
          <a:xfrm>
            <a:off x="164446" y="6515950"/>
            <a:ext cx="11776020" cy="492443"/>
          </a:xfrm>
          <a:prstGeom prst="rect">
            <a:avLst/>
          </a:prstGeom>
          <a:noFill/>
        </p:spPr>
        <p:txBody>
          <a:bodyPr wrap="square">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Sources: https://www.cdc.gov/vaccines/hcp/admin/educating-patients.html; </a:t>
            </a:r>
            <a:r>
              <a:rPr lang="en-US" sz="1200" dirty="0"/>
              <a:t>https://www.cdc.gov/vaccines/hcp/adults/for-practice/standards/recommend.html</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picture containing clothing, person, indoor, wall&#10;&#10;Description automatically generated">
            <a:extLst>
              <a:ext uri="{FF2B5EF4-FFF2-40B4-BE49-F238E27FC236}">
                <a16:creationId xmlns:a16="http://schemas.microsoft.com/office/drawing/2014/main" id="{EA5CD053-D15F-BD82-6542-DD7FFFB1427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26094" y="2150075"/>
            <a:ext cx="4782065" cy="3188043"/>
          </a:xfrm>
          <a:prstGeom prst="rect">
            <a:avLst/>
          </a:prstGeom>
        </p:spPr>
      </p:pic>
    </p:spTree>
    <p:extLst>
      <p:ext uri="{BB962C8B-B14F-4D97-AF65-F5344CB8AC3E}">
        <p14:creationId xmlns:p14="http://schemas.microsoft.com/office/powerpoint/2010/main" val="2391279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FEA4FEB-ED97-9250-3548-73E361AE81F6}"/>
              </a:ext>
            </a:extLst>
          </p:cNvPr>
          <p:cNvSpPr txBox="1">
            <a:spLocks/>
          </p:cNvSpPr>
          <p:nvPr/>
        </p:nvSpPr>
        <p:spPr>
          <a:xfrm>
            <a:off x="155448" y="320040"/>
            <a:ext cx="9823615" cy="887561"/>
          </a:xfrm>
          <a:prstGeom prst="roundRect">
            <a:avLst/>
          </a:prstGeom>
          <a:solidFill>
            <a:srgbClr val="00AE9E"/>
          </a:solidFill>
          <a:ln w="3175">
            <a:solidFill>
              <a:srgbClr val="00AE9E"/>
            </a:solidFill>
          </a:ln>
        </p:spPr>
        <p:txBody>
          <a:bodyPr vert="horz" lIns="91440" tIns="0" rIns="0" bIns="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0" lang="en-US" sz="1600" b="0" i="0" u="none" strike="noStrike" kern="1200" cap="none" spc="0" normalizeH="0" baseline="0" dirty="0" smtClean="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1">
            <a:extLst>
              <a:ext uri="{FF2B5EF4-FFF2-40B4-BE49-F238E27FC236}">
                <a16:creationId xmlns:a16="http://schemas.microsoft.com/office/drawing/2014/main" id="{5213AAFD-016A-27BC-53EE-277AA63A4398}"/>
              </a:ext>
            </a:extLst>
          </p:cNvPr>
          <p:cNvSpPr>
            <a:spLocks noGrp="1"/>
          </p:cNvSpPr>
          <p:nvPr>
            <p:ph type="title"/>
          </p:nvPr>
        </p:nvSpPr>
        <p:spPr>
          <a:xfrm>
            <a:off x="410633" y="279790"/>
            <a:ext cx="9521158" cy="787791"/>
          </a:xfrm>
        </p:spPr>
        <p:txBody>
          <a:bodyPr/>
          <a:lstStyle/>
          <a:p>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Make Strong Vaccine Recommendations</a:t>
            </a:r>
          </a:p>
        </p:txBody>
      </p:sp>
      <p:sp>
        <p:nvSpPr>
          <p:cNvPr id="8" name="TextBox 7">
            <a:extLst>
              <a:ext uri="{FF2B5EF4-FFF2-40B4-BE49-F238E27FC236}">
                <a16:creationId xmlns:a16="http://schemas.microsoft.com/office/drawing/2014/main" id="{CD7B07CB-0336-C38A-344B-389F3341B85F}"/>
              </a:ext>
            </a:extLst>
          </p:cNvPr>
          <p:cNvSpPr txBox="1"/>
          <p:nvPr/>
        </p:nvSpPr>
        <p:spPr>
          <a:xfrm>
            <a:off x="241300" y="1231900"/>
            <a:ext cx="4622800" cy="461665"/>
          </a:xfrm>
          <a:prstGeom prst="rect">
            <a:avLst/>
          </a:prstGeom>
          <a:noFill/>
        </p:spPr>
        <p:txBody>
          <a:bodyPr wrap="square" rtlCol="0">
            <a:spAutoFit/>
          </a:bodyPr>
          <a:lstStyle/>
          <a:p>
            <a:r>
              <a:rPr lang="en-US" sz="2400" b="1" dirty="0">
                <a:solidFill>
                  <a:srgbClr val="00AE9E"/>
                </a:solidFill>
                <a:latin typeface="Open Sans" panose="020B0606030504020204" pitchFamily="34" charset="0"/>
                <a:ea typeface="Open Sans" panose="020B0606030504020204" pitchFamily="34" charset="0"/>
                <a:cs typeface="Open Sans" panose="020B0606030504020204" pitchFamily="34" charset="0"/>
              </a:rPr>
              <a:t>For discussion </a:t>
            </a:r>
          </a:p>
        </p:txBody>
      </p:sp>
      <p:pic>
        <p:nvPicPr>
          <p:cNvPr id="6" name="Picture 5" descr="A person talking to a person&#10;&#10;Description automatically generated with low confidence">
            <a:hlinkClick r:id="rId3"/>
            <a:extLst>
              <a:ext uri="{FF2B5EF4-FFF2-40B4-BE49-F238E27FC236}">
                <a16:creationId xmlns:a16="http://schemas.microsoft.com/office/drawing/2014/main" id="{3C7F50DC-9DFC-04B8-95D0-9EA016636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553" y="1876445"/>
            <a:ext cx="7162893" cy="4352786"/>
          </a:xfrm>
          <a:prstGeom prst="rect">
            <a:avLst/>
          </a:prstGeom>
        </p:spPr>
      </p:pic>
    </p:spTree>
    <p:extLst>
      <p:ext uri="{BB962C8B-B14F-4D97-AF65-F5344CB8AC3E}">
        <p14:creationId xmlns:p14="http://schemas.microsoft.com/office/powerpoint/2010/main" val="30551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37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0" descr="PATIENT INFORMATION RECORD"/>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 name="Text Placeholder 2">
            <a:extLst>
              <a:ext uri="{FF2B5EF4-FFF2-40B4-BE49-F238E27FC236}">
                <a16:creationId xmlns:a16="http://schemas.microsoft.com/office/drawing/2014/main" id="{D01273BC-24E1-BC5D-1B42-D9E25C7D0000}"/>
              </a:ext>
            </a:extLst>
          </p:cNvPr>
          <p:cNvSpPr txBox="1">
            <a:spLocks/>
          </p:cNvSpPr>
          <p:nvPr/>
        </p:nvSpPr>
        <p:spPr>
          <a:xfrm>
            <a:off x="155448" y="320040"/>
            <a:ext cx="9823615" cy="887561"/>
          </a:xfrm>
          <a:prstGeom prst="roundRect">
            <a:avLst/>
          </a:prstGeom>
          <a:solidFill>
            <a:srgbClr val="57B570"/>
          </a:solidFill>
          <a:ln w="3175">
            <a:solidFill>
              <a:srgbClr val="49BF64"/>
            </a:solidFill>
          </a:ln>
        </p:spPr>
        <p:txBody>
          <a:bodyPr vert="horz" lIns="91440" tIns="0" rIns="0" bIns="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0" lang="en-US" sz="1600" b="0" i="0" u="none" strike="noStrike" kern="1200" cap="none" spc="0" normalizeH="0" baseline="0" dirty="0" smtClean="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1">
            <a:extLst>
              <a:ext uri="{FF2B5EF4-FFF2-40B4-BE49-F238E27FC236}">
                <a16:creationId xmlns:a16="http://schemas.microsoft.com/office/drawing/2014/main" id="{BEA581F7-0351-835C-1833-18B85AE6A8FF}"/>
              </a:ext>
            </a:extLst>
          </p:cNvPr>
          <p:cNvSpPr txBox="1">
            <a:spLocks/>
          </p:cNvSpPr>
          <p:nvPr/>
        </p:nvSpPr>
        <p:spPr>
          <a:xfrm>
            <a:off x="410633" y="279790"/>
            <a:ext cx="9521158" cy="787791"/>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Use Standing Orders</a:t>
            </a:r>
          </a:p>
        </p:txBody>
      </p:sp>
      <p:sp>
        <p:nvSpPr>
          <p:cNvPr id="7" name="TextBox 6">
            <a:extLst>
              <a:ext uri="{FF2B5EF4-FFF2-40B4-BE49-F238E27FC236}">
                <a16:creationId xmlns:a16="http://schemas.microsoft.com/office/drawing/2014/main" id="{9DD48FB1-5F74-0B2B-5404-F23749B78DCD}"/>
              </a:ext>
            </a:extLst>
          </p:cNvPr>
          <p:cNvSpPr txBox="1"/>
          <p:nvPr/>
        </p:nvSpPr>
        <p:spPr>
          <a:xfrm>
            <a:off x="241300" y="1231900"/>
            <a:ext cx="4622800" cy="461665"/>
          </a:xfrm>
          <a:prstGeom prst="rect">
            <a:avLst/>
          </a:prstGeom>
          <a:noFill/>
        </p:spPr>
        <p:txBody>
          <a:bodyPr wrap="square" rtlCol="0">
            <a:spAutoFit/>
          </a:bodyPr>
          <a:lstStyle/>
          <a:p>
            <a:r>
              <a:rPr lang="en-US" sz="2400" b="1" dirty="0">
                <a:solidFill>
                  <a:srgbClr val="57B570"/>
                </a:solidFill>
                <a:latin typeface="Open Sans" panose="020B0606030504020204" pitchFamily="34" charset="0"/>
                <a:ea typeface="Open Sans" panose="020B0606030504020204" pitchFamily="34" charset="0"/>
                <a:cs typeface="Open Sans" panose="020B0606030504020204" pitchFamily="34" charset="0"/>
              </a:rPr>
              <a:t>For discussion </a:t>
            </a:r>
          </a:p>
        </p:txBody>
      </p:sp>
      <p:sp>
        <p:nvSpPr>
          <p:cNvPr id="8" name="TextBox 7">
            <a:extLst>
              <a:ext uri="{FF2B5EF4-FFF2-40B4-BE49-F238E27FC236}">
                <a16:creationId xmlns:a16="http://schemas.microsoft.com/office/drawing/2014/main" id="{843B6006-FAB3-C69D-42DA-152F79865F06}"/>
              </a:ext>
            </a:extLst>
          </p:cNvPr>
          <p:cNvSpPr txBox="1"/>
          <p:nvPr/>
        </p:nvSpPr>
        <p:spPr>
          <a:xfrm>
            <a:off x="410633" y="2151727"/>
            <a:ext cx="10694247" cy="2651760"/>
          </a:xfrm>
          <a:prstGeom prst="rect">
            <a:avLst/>
          </a:prstGeom>
          <a:solidFill>
            <a:srgbClr val="FFFF00"/>
          </a:solidFill>
        </p:spPr>
        <p:txBody>
          <a:bodyPr wrap="square" rtlCol="0">
            <a:spAutoFit/>
          </a:bodyPr>
          <a:lstStyle/>
          <a:p>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Optional customization:</a:t>
            </a:r>
            <a:r>
              <a:rPr lang="en-US" sz="4000" dirty="0">
                <a:latin typeface="Open Sans" panose="020B0606030504020204" pitchFamily="34" charset="0"/>
                <a:ea typeface="Open Sans" panose="020B0606030504020204" pitchFamily="34" charset="0"/>
                <a:cs typeface="Open Sans" panose="020B0606030504020204" pitchFamily="34" charset="0"/>
              </a:rPr>
              <a:t> Provide a screenshot of a standing order from your Electronic Health Record. Alternatively, please delete this slide.</a:t>
            </a:r>
          </a:p>
        </p:txBody>
      </p:sp>
    </p:spTree>
    <p:extLst>
      <p:ext uri="{BB962C8B-B14F-4D97-AF65-F5344CB8AC3E}">
        <p14:creationId xmlns:p14="http://schemas.microsoft.com/office/powerpoint/2010/main" val="2956862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0" descr="PATIENT INFORMATION RECORD"/>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3" name="Picture 2" descr="A person holding a syringe and a needle&#10;&#10;Description automatically generated with low confidence">
            <a:extLst>
              <a:ext uri="{FF2B5EF4-FFF2-40B4-BE49-F238E27FC236}">
                <a16:creationId xmlns:a16="http://schemas.microsoft.com/office/drawing/2014/main" id="{6F0B10C0-1094-DE4E-2F0B-54AB007E6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076860"/>
            <a:ext cx="5189344" cy="3461952"/>
          </a:xfrm>
          <a:prstGeom prst="rect">
            <a:avLst/>
          </a:prstGeom>
        </p:spPr>
      </p:pic>
      <p:sp>
        <p:nvSpPr>
          <p:cNvPr id="4" name="TextBox 3">
            <a:extLst>
              <a:ext uri="{FF2B5EF4-FFF2-40B4-BE49-F238E27FC236}">
                <a16:creationId xmlns:a16="http://schemas.microsoft.com/office/drawing/2014/main" id="{43F87D9C-815A-3C10-77D3-1BCB6C6D83E9}"/>
              </a:ext>
            </a:extLst>
          </p:cNvPr>
          <p:cNvSpPr txBox="1"/>
          <p:nvPr/>
        </p:nvSpPr>
        <p:spPr>
          <a:xfrm>
            <a:off x="465553" y="1758276"/>
            <a:ext cx="5218555" cy="4832092"/>
          </a:xfrm>
          <a:prstGeom prst="rect">
            <a:avLst/>
          </a:prstGeom>
          <a:noFill/>
        </p:spPr>
        <p:txBody>
          <a:bodyPr wrap="square" rtlCol="0">
            <a:spAutoFit/>
          </a:bodyPr>
          <a:lstStyle/>
          <a:p>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b="0" i="0" dirty="0">
                <a:solidFill>
                  <a:srgbClr val="000000"/>
                </a:solidFill>
                <a:effectLst/>
                <a:latin typeface="Open Sans" panose="020B0606030504020204" pitchFamily="34" charset="0"/>
              </a:rPr>
              <a:t>When authorized healthcare professionals administer needed vaccinations without examination or direct order from the attending provider, it can save time and reduce missed opportunities for vaccination.</a:t>
            </a:r>
          </a:p>
          <a:p>
            <a:pPr marL="342900" indent="-342900">
              <a:buFont typeface="Arial" panose="020B0604020202020204" pitchFamily="34" charset="0"/>
              <a:buChar char="•"/>
            </a:pPr>
            <a:endPar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Standing orders are proven to increase vaccination coverage rates.</a:t>
            </a:r>
          </a:p>
          <a:p>
            <a:pPr marL="342900" indent="-342900">
              <a:buFont typeface="Arial" panose="020B0604020202020204" pitchFamily="34" charset="0"/>
              <a:buChar char="•"/>
            </a:pPr>
            <a:endParaRPr lang="en-US"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7A9F87A0-6163-616F-2278-9A5946027014}"/>
              </a:ext>
            </a:extLst>
          </p:cNvPr>
          <p:cNvSpPr txBox="1"/>
          <p:nvPr/>
        </p:nvSpPr>
        <p:spPr>
          <a:xfrm>
            <a:off x="164446" y="6379275"/>
            <a:ext cx="6093372" cy="307777"/>
          </a:xfrm>
          <a:prstGeom prst="rect">
            <a:avLst/>
          </a:prstGeom>
          <a:noFill/>
        </p:spPr>
        <p:txBody>
          <a:bodyPr wrap="square">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Source: https://www.immunize.org/catg.d/p3066.pdf</a:t>
            </a:r>
          </a:p>
        </p:txBody>
      </p:sp>
      <p:sp>
        <p:nvSpPr>
          <p:cNvPr id="2" name="Text Placeholder 2">
            <a:extLst>
              <a:ext uri="{FF2B5EF4-FFF2-40B4-BE49-F238E27FC236}">
                <a16:creationId xmlns:a16="http://schemas.microsoft.com/office/drawing/2014/main" id="{D01273BC-24E1-BC5D-1B42-D9E25C7D0000}"/>
              </a:ext>
            </a:extLst>
          </p:cNvPr>
          <p:cNvSpPr txBox="1">
            <a:spLocks/>
          </p:cNvSpPr>
          <p:nvPr/>
        </p:nvSpPr>
        <p:spPr>
          <a:xfrm>
            <a:off x="155448" y="320040"/>
            <a:ext cx="9823615" cy="887561"/>
          </a:xfrm>
          <a:prstGeom prst="roundRect">
            <a:avLst/>
          </a:prstGeom>
          <a:solidFill>
            <a:srgbClr val="57B570"/>
          </a:solidFill>
          <a:ln w="3175">
            <a:solidFill>
              <a:srgbClr val="49BF64"/>
            </a:solidFill>
          </a:ln>
        </p:spPr>
        <p:txBody>
          <a:bodyPr vert="horz" lIns="91440" tIns="0" rIns="0" bIns="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0" lang="en-US" sz="1600" b="0" i="0" u="none" strike="noStrike" kern="1200" cap="none" spc="0" normalizeH="0" baseline="0" dirty="0" smtClean="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1">
            <a:extLst>
              <a:ext uri="{FF2B5EF4-FFF2-40B4-BE49-F238E27FC236}">
                <a16:creationId xmlns:a16="http://schemas.microsoft.com/office/drawing/2014/main" id="{BEA581F7-0351-835C-1833-18B85AE6A8FF}"/>
              </a:ext>
            </a:extLst>
          </p:cNvPr>
          <p:cNvSpPr txBox="1">
            <a:spLocks/>
          </p:cNvSpPr>
          <p:nvPr/>
        </p:nvSpPr>
        <p:spPr>
          <a:xfrm>
            <a:off x="410633" y="279790"/>
            <a:ext cx="9521158" cy="787791"/>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Use Standing Orders</a:t>
            </a:r>
          </a:p>
        </p:txBody>
      </p:sp>
      <p:sp>
        <p:nvSpPr>
          <p:cNvPr id="7" name="TextBox 6">
            <a:extLst>
              <a:ext uri="{FF2B5EF4-FFF2-40B4-BE49-F238E27FC236}">
                <a16:creationId xmlns:a16="http://schemas.microsoft.com/office/drawing/2014/main" id="{9DD48FB1-5F74-0B2B-5404-F23749B78DCD}"/>
              </a:ext>
            </a:extLst>
          </p:cNvPr>
          <p:cNvSpPr txBox="1"/>
          <p:nvPr/>
        </p:nvSpPr>
        <p:spPr>
          <a:xfrm>
            <a:off x="241300" y="1231900"/>
            <a:ext cx="4622800" cy="461665"/>
          </a:xfrm>
          <a:prstGeom prst="rect">
            <a:avLst/>
          </a:prstGeom>
          <a:noFill/>
        </p:spPr>
        <p:txBody>
          <a:bodyPr wrap="square" rtlCol="0">
            <a:spAutoFit/>
          </a:bodyPr>
          <a:lstStyle/>
          <a:p>
            <a:r>
              <a:rPr lang="en-US" sz="2400" b="1" dirty="0">
                <a:solidFill>
                  <a:srgbClr val="57B570"/>
                </a:solidFill>
                <a:latin typeface="Open Sans" panose="020B0606030504020204" pitchFamily="34" charset="0"/>
                <a:ea typeface="Open Sans" panose="020B0606030504020204" pitchFamily="34" charset="0"/>
                <a:cs typeface="Open Sans" panose="020B0606030504020204" pitchFamily="34" charset="0"/>
              </a:rPr>
              <a:t>For discussion </a:t>
            </a:r>
          </a:p>
        </p:txBody>
      </p:sp>
    </p:spTree>
    <p:extLst>
      <p:ext uri="{BB962C8B-B14F-4D97-AF65-F5344CB8AC3E}">
        <p14:creationId xmlns:p14="http://schemas.microsoft.com/office/powerpoint/2010/main" val="372596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0" descr="PATIENT INFORMATION RECORD"/>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3" name="Picture 2" descr="A person in a white coat writing on a paper&#10;&#10;Description automatically generated with medium confidence">
            <a:extLst>
              <a:ext uri="{FF2B5EF4-FFF2-40B4-BE49-F238E27FC236}">
                <a16:creationId xmlns:a16="http://schemas.microsoft.com/office/drawing/2014/main" id="{C45FE844-D3B9-01C2-25B3-6BAABE214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997881"/>
            <a:ext cx="5348354" cy="3568031"/>
          </a:xfrm>
          <a:prstGeom prst="rect">
            <a:avLst/>
          </a:prstGeom>
        </p:spPr>
      </p:pic>
      <p:sp>
        <p:nvSpPr>
          <p:cNvPr id="4" name="TextBox 3">
            <a:extLst>
              <a:ext uri="{FF2B5EF4-FFF2-40B4-BE49-F238E27FC236}">
                <a16:creationId xmlns:a16="http://schemas.microsoft.com/office/drawing/2014/main" id="{6018769F-DA48-E3D2-7F8D-9D84527B1305}"/>
              </a:ext>
            </a:extLst>
          </p:cNvPr>
          <p:cNvSpPr txBox="1"/>
          <p:nvPr/>
        </p:nvSpPr>
        <p:spPr>
          <a:xfrm>
            <a:off x="576763" y="2245017"/>
            <a:ext cx="4983778"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Vaccines should be administered according to CDC and our organization’s guidelines to avoid preventable errors.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If we do not stock a vaccine, it is important to refer the patient to providers in the area who can vaccinate.</a:t>
            </a:r>
          </a:p>
          <a:p>
            <a:endParaRPr lang="en-US" sz="2400" dirty="0">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2B786E07-D867-2F79-505F-99BDE37F79EA}"/>
              </a:ext>
            </a:extLst>
          </p:cNvPr>
          <p:cNvSpPr txBox="1"/>
          <p:nvPr/>
        </p:nvSpPr>
        <p:spPr>
          <a:xfrm>
            <a:off x="207433" y="6424321"/>
            <a:ext cx="10057670" cy="307777"/>
          </a:xfrm>
          <a:prstGeom prst="rect">
            <a:avLst/>
          </a:prstGeom>
          <a:noFill/>
        </p:spPr>
        <p:txBody>
          <a:bodyPr wrap="square">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Source: https://www.cdc.gov/vaccines/hcp/adults/for-practice/standards/index.html</a:t>
            </a:r>
          </a:p>
        </p:txBody>
      </p:sp>
      <p:sp>
        <p:nvSpPr>
          <p:cNvPr id="8" name="Text Placeholder 2">
            <a:extLst>
              <a:ext uri="{FF2B5EF4-FFF2-40B4-BE49-F238E27FC236}">
                <a16:creationId xmlns:a16="http://schemas.microsoft.com/office/drawing/2014/main" id="{12C72F0D-6011-C354-9C13-181BFAB3E661}"/>
              </a:ext>
            </a:extLst>
          </p:cNvPr>
          <p:cNvSpPr txBox="1">
            <a:spLocks/>
          </p:cNvSpPr>
          <p:nvPr/>
        </p:nvSpPr>
        <p:spPr>
          <a:xfrm>
            <a:off x="155448" y="320040"/>
            <a:ext cx="9823615" cy="887561"/>
          </a:xfrm>
          <a:prstGeom prst="roundRect">
            <a:avLst/>
          </a:prstGeom>
          <a:solidFill>
            <a:srgbClr val="9CC038"/>
          </a:solidFill>
          <a:ln w="3175">
            <a:solidFill>
              <a:srgbClr val="70AD47"/>
            </a:solidFill>
          </a:ln>
        </p:spPr>
        <p:txBody>
          <a:bodyPr vert="horz" lIns="91440" tIns="0" rIns="0" bIns="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0" lang="en-US" sz="1600" b="0" i="0" u="none" strike="noStrike" kern="1200" cap="none" spc="0" normalizeH="0" baseline="0" dirty="0" smtClean="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9CC038"/>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Title 1">
            <a:extLst>
              <a:ext uri="{FF2B5EF4-FFF2-40B4-BE49-F238E27FC236}">
                <a16:creationId xmlns:a16="http://schemas.microsoft.com/office/drawing/2014/main" id="{C8F8BE47-FC00-2BC7-84ED-3986F08D63FE}"/>
              </a:ext>
            </a:extLst>
          </p:cNvPr>
          <p:cNvSpPr txBox="1">
            <a:spLocks/>
          </p:cNvSpPr>
          <p:nvPr/>
        </p:nvSpPr>
        <p:spPr>
          <a:xfrm>
            <a:off x="410633" y="279790"/>
            <a:ext cx="9521158" cy="787791"/>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Administer or Refer</a:t>
            </a:r>
          </a:p>
        </p:txBody>
      </p:sp>
      <p:sp>
        <p:nvSpPr>
          <p:cNvPr id="2" name="TextBox 1">
            <a:extLst>
              <a:ext uri="{FF2B5EF4-FFF2-40B4-BE49-F238E27FC236}">
                <a16:creationId xmlns:a16="http://schemas.microsoft.com/office/drawing/2014/main" id="{3118A619-3D73-A023-E4F0-FCB55128F78F}"/>
              </a:ext>
            </a:extLst>
          </p:cNvPr>
          <p:cNvSpPr txBox="1"/>
          <p:nvPr/>
        </p:nvSpPr>
        <p:spPr>
          <a:xfrm>
            <a:off x="241300" y="1231900"/>
            <a:ext cx="4622800" cy="461665"/>
          </a:xfrm>
          <a:prstGeom prst="rect">
            <a:avLst/>
          </a:prstGeom>
          <a:noFill/>
        </p:spPr>
        <p:txBody>
          <a:bodyPr wrap="square" rtlCol="0">
            <a:spAutoFit/>
          </a:bodyPr>
          <a:lstStyle/>
          <a:p>
            <a:r>
              <a:rPr lang="en-US" sz="2400" b="1" dirty="0">
                <a:solidFill>
                  <a:srgbClr val="9CC038"/>
                </a:solidFill>
                <a:latin typeface="Open Sans" panose="020B0606030504020204" pitchFamily="34" charset="0"/>
                <a:ea typeface="Open Sans" panose="020B0606030504020204" pitchFamily="34" charset="0"/>
                <a:cs typeface="Open Sans" panose="020B0606030504020204" pitchFamily="34" charset="0"/>
              </a:rPr>
              <a:t>For discussion </a:t>
            </a:r>
          </a:p>
        </p:txBody>
      </p:sp>
    </p:spTree>
    <p:extLst>
      <p:ext uri="{BB962C8B-B14F-4D97-AF65-F5344CB8AC3E}">
        <p14:creationId xmlns:p14="http://schemas.microsoft.com/office/powerpoint/2010/main" val="3321741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0" descr="PATIENT INFORMATION RECORD"/>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5" name="Picture 4" descr="A doctor typing on a computer&#10;&#10;Description automatically generated with medium confidence">
            <a:extLst>
              <a:ext uri="{FF2B5EF4-FFF2-40B4-BE49-F238E27FC236}">
                <a16:creationId xmlns:a16="http://schemas.microsoft.com/office/drawing/2014/main" id="{F603857F-E3E3-A4B5-0705-ACABB24F2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997881"/>
            <a:ext cx="5158271" cy="3441222"/>
          </a:xfrm>
          <a:prstGeom prst="rect">
            <a:avLst/>
          </a:prstGeom>
        </p:spPr>
      </p:pic>
      <p:sp>
        <p:nvSpPr>
          <p:cNvPr id="7" name="TextBox 6">
            <a:extLst>
              <a:ext uri="{FF2B5EF4-FFF2-40B4-BE49-F238E27FC236}">
                <a16:creationId xmlns:a16="http://schemas.microsoft.com/office/drawing/2014/main" id="{9557A51F-FBFC-17D8-39A1-1A9EE9D2788A}"/>
              </a:ext>
            </a:extLst>
          </p:cNvPr>
          <p:cNvSpPr txBox="1"/>
          <p:nvPr/>
        </p:nvSpPr>
        <p:spPr>
          <a:xfrm>
            <a:off x="164446" y="6254340"/>
            <a:ext cx="11835410" cy="523220"/>
          </a:xfrm>
          <a:prstGeom prst="rect">
            <a:avLst/>
          </a:prstGeom>
          <a:noFill/>
        </p:spPr>
        <p:txBody>
          <a:bodyPr wrap="square">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Sources: https://www.cdc.gov/vaccines/hcp/adults/for-practice/standards/index.html; https://www.cdc.gov/vaccines/hcp/adults/for-practice/standards/documentation.html</a:t>
            </a:r>
          </a:p>
        </p:txBody>
      </p:sp>
      <p:sp>
        <p:nvSpPr>
          <p:cNvPr id="13" name="Text Placeholder 2">
            <a:extLst>
              <a:ext uri="{FF2B5EF4-FFF2-40B4-BE49-F238E27FC236}">
                <a16:creationId xmlns:a16="http://schemas.microsoft.com/office/drawing/2014/main" id="{7CD66D16-1D3A-F334-1A85-BFD0A38D6E92}"/>
              </a:ext>
            </a:extLst>
          </p:cNvPr>
          <p:cNvSpPr txBox="1">
            <a:spLocks/>
          </p:cNvSpPr>
          <p:nvPr/>
        </p:nvSpPr>
        <p:spPr>
          <a:xfrm>
            <a:off x="155448" y="320040"/>
            <a:ext cx="9823615" cy="887561"/>
          </a:xfrm>
          <a:prstGeom prst="roundRect">
            <a:avLst/>
          </a:prstGeom>
          <a:solidFill>
            <a:srgbClr val="D6DE23"/>
          </a:solidFill>
          <a:ln w="3175">
            <a:noFill/>
          </a:ln>
        </p:spPr>
        <p:txBody>
          <a:bodyPr vert="horz" lIns="91440" tIns="0" rIns="0" bIns="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0" lang="en-US" sz="1600" b="0" i="0" u="none" strike="noStrike" kern="1200" cap="none" spc="0" normalizeH="0" baseline="0" dirty="0" smtClean="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Title 1">
            <a:extLst>
              <a:ext uri="{FF2B5EF4-FFF2-40B4-BE49-F238E27FC236}">
                <a16:creationId xmlns:a16="http://schemas.microsoft.com/office/drawing/2014/main" id="{6330CB98-2AED-1ED0-68A2-44C87D6666E5}"/>
              </a:ext>
            </a:extLst>
          </p:cNvPr>
          <p:cNvSpPr txBox="1">
            <a:spLocks/>
          </p:cNvSpPr>
          <p:nvPr/>
        </p:nvSpPr>
        <p:spPr>
          <a:xfrm>
            <a:off x="410633" y="279790"/>
            <a:ext cx="9521158" cy="787791"/>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Document</a:t>
            </a:r>
          </a:p>
        </p:txBody>
      </p:sp>
      <p:sp>
        <p:nvSpPr>
          <p:cNvPr id="16" name="TextBox 15">
            <a:extLst>
              <a:ext uri="{FF2B5EF4-FFF2-40B4-BE49-F238E27FC236}">
                <a16:creationId xmlns:a16="http://schemas.microsoft.com/office/drawing/2014/main" id="{6AC0DB88-C7C8-1964-F3AF-82963D0BD96E}"/>
              </a:ext>
            </a:extLst>
          </p:cNvPr>
          <p:cNvSpPr txBox="1"/>
          <p:nvPr/>
        </p:nvSpPr>
        <p:spPr>
          <a:xfrm>
            <a:off x="1318167" y="2529222"/>
            <a:ext cx="4928283" cy="2308324"/>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Keeping up-to-date patient vaccine records ensures that patients receive all their necessary vaccinations and prevents unnecessary vaccination.</a:t>
            </a:r>
          </a:p>
        </p:txBody>
      </p:sp>
    </p:spTree>
    <p:extLst>
      <p:ext uri="{BB962C8B-B14F-4D97-AF65-F5344CB8AC3E}">
        <p14:creationId xmlns:p14="http://schemas.microsoft.com/office/powerpoint/2010/main" val="2841150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0" descr="PATIENT INFORMATION RECORD"/>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4" name="TextBox 3">
            <a:extLst>
              <a:ext uri="{FF2B5EF4-FFF2-40B4-BE49-F238E27FC236}">
                <a16:creationId xmlns:a16="http://schemas.microsoft.com/office/drawing/2014/main" id="{6018769F-DA48-E3D2-7F8D-9D84527B1305}"/>
              </a:ext>
            </a:extLst>
          </p:cNvPr>
          <p:cNvSpPr txBox="1"/>
          <p:nvPr/>
        </p:nvSpPr>
        <p:spPr>
          <a:xfrm>
            <a:off x="613833" y="1997881"/>
            <a:ext cx="11291655" cy="1569660"/>
          </a:xfrm>
          <a:prstGeom prst="rect">
            <a:avLst/>
          </a:prstGeom>
          <a:noFill/>
        </p:spPr>
        <p:txBody>
          <a:bodyPr wrap="square" rtlCol="0">
            <a:spAutoFit/>
          </a:bodyPr>
          <a:lstStyle/>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9557A51F-FBFC-17D8-39A1-1A9EE9D2788A}"/>
              </a:ext>
            </a:extLst>
          </p:cNvPr>
          <p:cNvSpPr txBox="1"/>
          <p:nvPr/>
        </p:nvSpPr>
        <p:spPr>
          <a:xfrm>
            <a:off x="164446" y="6316600"/>
            <a:ext cx="11984567" cy="307777"/>
          </a:xfrm>
          <a:prstGeom prst="rect">
            <a:avLst/>
          </a:prstGeom>
          <a:noFill/>
        </p:spPr>
        <p:txBody>
          <a:bodyPr wrap="square">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Sources: https://www.cdc.gov/vaccines/hcp/adults/for-practice/standards/index.html; https://www.cdc.gov/vaccines/hcp/adults/for-practice/standards/documentation.html</a:t>
            </a:r>
          </a:p>
        </p:txBody>
      </p:sp>
      <p:sp>
        <p:nvSpPr>
          <p:cNvPr id="8" name="Text Placeholder 2">
            <a:extLst>
              <a:ext uri="{FF2B5EF4-FFF2-40B4-BE49-F238E27FC236}">
                <a16:creationId xmlns:a16="http://schemas.microsoft.com/office/drawing/2014/main" id="{B23114AB-86D6-6846-6444-D61E78AF01ED}"/>
              </a:ext>
            </a:extLst>
          </p:cNvPr>
          <p:cNvSpPr txBox="1">
            <a:spLocks/>
          </p:cNvSpPr>
          <p:nvPr/>
        </p:nvSpPr>
        <p:spPr>
          <a:xfrm>
            <a:off x="155448" y="320040"/>
            <a:ext cx="9823615" cy="887561"/>
          </a:xfrm>
          <a:prstGeom prst="roundRect">
            <a:avLst/>
          </a:prstGeom>
          <a:solidFill>
            <a:srgbClr val="D6DE23"/>
          </a:solidFill>
          <a:ln w="3175">
            <a:noFill/>
          </a:ln>
        </p:spPr>
        <p:txBody>
          <a:bodyPr vert="horz" lIns="91440" tIns="0" rIns="0" bIns="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0" lang="en-US" sz="1600" b="0" i="0" u="none" strike="noStrike" kern="1200" cap="none" spc="0" normalizeH="0" baseline="0" dirty="0" smtClean="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Title 1">
            <a:extLst>
              <a:ext uri="{FF2B5EF4-FFF2-40B4-BE49-F238E27FC236}">
                <a16:creationId xmlns:a16="http://schemas.microsoft.com/office/drawing/2014/main" id="{8EB1D8EE-60E4-8D72-A036-6CA55BE928D3}"/>
              </a:ext>
            </a:extLst>
          </p:cNvPr>
          <p:cNvSpPr txBox="1">
            <a:spLocks/>
          </p:cNvSpPr>
          <p:nvPr/>
        </p:nvSpPr>
        <p:spPr>
          <a:xfrm>
            <a:off x="410633" y="279790"/>
            <a:ext cx="9521158" cy="787791"/>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Document</a:t>
            </a:r>
          </a:p>
        </p:txBody>
      </p:sp>
      <p:sp>
        <p:nvSpPr>
          <p:cNvPr id="2" name="TextBox 1">
            <a:extLst>
              <a:ext uri="{FF2B5EF4-FFF2-40B4-BE49-F238E27FC236}">
                <a16:creationId xmlns:a16="http://schemas.microsoft.com/office/drawing/2014/main" id="{E6ED734C-119E-9A6C-819F-B7F6947E62CE}"/>
              </a:ext>
            </a:extLst>
          </p:cNvPr>
          <p:cNvSpPr txBox="1"/>
          <p:nvPr/>
        </p:nvSpPr>
        <p:spPr>
          <a:xfrm>
            <a:off x="241300" y="1231900"/>
            <a:ext cx="4622800" cy="461665"/>
          </a:xfrm>
          <a:prstGeom prst="rect">
            <a:avLst/>
          </a:prstGeom>
          <a:noFill/>
        </p:spPr>
        <p:txBody>
          <a:bodyPr wrap="square" rtlCol="0">
            <a:spAutoFit/>
          </a:bodyPr>
          <a:lstStyle/>
          <a:p>
            <a:r>
              <a:rPr lang="en-US" sz="2400" b="1" dirty="0">
                <a:solidFill>
                  <a:srgbClr val="D6DE23"/>
                </a:solidFill>
                <a:latin typeface="Open Sans" panose="020B0606030504020204" pitchFamily="34" charset="0"/>
                <a:ea typeface="Open Sans" panose="020B0606030504020204" pitchFamily="34" charset="0"/>
                <a:cs typeface="Open Sans" panose="020B0606030504020204" pitchFamily="34" charset="0"/>
              </a:rPr>
              <a:t>For discussion </a:t>
            </a:r>
          </a:p>
        </p:txBody>
      </p:sp>
      <p:sp>
        <p:nvSpPr>
          <p:cNvPr id="3" name="TextBox 2">
            <a:extLst>
              <a:ext uri="{FF2B5EF4-FFF2-40B4-BE49-F238E27FC236}">
                <a16:creationId xmlns:a16="http://schemas.microsoft.com/office/drawing/2014/main" id="{B92E3431-714D-7436-533A-437FF3437063}"/>
              </a:ext>
            </a:extLst>
          </p:cNvPr>
          <p:cNvSpPr txBox="1"/>
          <p:nvPr/>
        </p:nvSpPr>
        <p:spPr>
          <a:xfrm>
            <a:off x="403766" y="2097057"/>
            <a:ext cx="10025337" cy="3416320"/>
          </a:xfrm>
          <a:prstGeom prst="rect">
            <a:avLst/>
          </a:prstGeom>
          <a:noFill/>
        </p:spPr>
        <p:txBody>
          <a:bodyPr wrap="square" rtlCol="0">
            <a:spAutoFit/>
          </a:bodyPr>
          <a:lstStyle/>
          <a:p>
            <a:pPr lvl="1"/>
            <a:r>
              <a:rPr lang="en-US" sz="2400" dirty="0">
                <a:latin typeface="Open Sans" panose="020B0606030504020204" pitchFamily="34" charset="0"/>
                <a:ea typeface="Open Sans" panose="020B0606030504020204" pitchFamily="34" charset="0"/>
                <a:cs typeface="Open Sans" panose="020B0606030504020204" pitchFamily="34" charset="0"/>
              </a:rPr>
              <a:t>Example activities during a patient visit: </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Document vaccine(s) administered in electronic medical record.</a:t>
            </a:r>
          </a:p>
          <a:p>
            <a:pPr lvl="1"/>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1"/>
            <a:r>
              <a:rPr lang="en-US" sz="2400" dirty="0">
                <a:latin typeface="Open Sans" panose="020B0606030504020204" pitchFamily="34" charset="0"/>
                <a:ea typeface="Open Sans" panose="020B0606030504020204" pitchFamily="34" charset="0"/>
                <a:cs typeface="Open Sans" panose="020B0606030504020204" pitchFamily="34" charset="0"/>
              </a:rPr>
              <a:t>Example activities outside of patient visit: </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If you referred the patient to another provider, follow up to confirm that he or she received the recommended vaccine(s).</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Enter documentation of outside vaccines into patient medical record.</a:t>
            </a:r>
          </a:p>
          <a:p>
            <a:pPr marL="800100" lvl="1" indent="-342900">
              <a:buFont typeface="Arial" panose="020B0604020202020204" pitchFamily="34" charset="0"/>
              <a:buChar char="•"/>
            </a:pPr>
            <a:endParaRPr lang="en-US" sz="24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86138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0" descr="PATIENT INFORMATION RECORD"/>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4" name="TextBox 3">
            <a:extLst>
              <a:ext uri="{FF2B5EF4-FFF2-40B4-BE49-F238E27FC236}">
                <a16:creationId xmlns:a16="http://schemas.microsoft.com/office/drawing/2014/main" id="{6018769F-DA48-E3D2-7F8D-9D84527B1305}"/>
              </a:ext>
            </a:extLst>
          </p:cNvPr>
          <p:cNvSpPr txBox="1"/>
          <p:nvPr/>
        </p:nvSpPr>
        <p:spPr>
          <a:xfrm>
            <a:off x="613833" y="1997881"/>
            <a:ext cx="11291655" cy="1569660"/>
          </a:xfrm>
          <a:prstGeom prst="rect">
            <a:avLst/>
          </a:prstGeom>
          <a:noFill/>
        </p:spPr>
        <p:txBody>
          <a:bodyPr wrap="square" rtlCol="0">
            <a:spAutoFit/>
          </a:bodyPr>
          <a:lstStyle/>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 Placeholder 2">
            <a:extLst>
              <a:ext uri="{FF2B5EF4-FFF2-40B4-BE49-F238E27FC236}">
                <a16:creationId xmlns:a16="http://schemas.microsoft.com/office/drawing/2014/main" id="{B23114AB-86D6-6846-6444-D61E78AF01ED}"/>
              </a:ext>
            </a:extLst>
          </p:cNvPr>
          <p:cNvSpPr txBox="1">
            <a:spLocks/>
          </p:cNvSpPr>
          <p:nvPr/>
        </p:nvSpPr>
        <p:spPr>
          <a:xfrm>
            <a:off x="155448" y="320040"/>
            <a:ext cx="9823615" cy="887561"/>
          </a:xfrm>
          <a:prstGeom prst="roundRect">
            <a:avLst/>
          </a:prstGeom>
          <a:solidFill>
            <a:srgbClr val="D6DE23"/>
          </a:solidFill>
          <a:ln w="3175">
            <a:noFill/>
          </a:ln>
        </p:spPr>
        <p:txBody>
          <a:bodyPr vert="horz" lIns="91440" tIns="0" rIns="0" bIns="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0" lang="en-US" sz="1600" b="0" i="0" u="none" strike="noStrike" kern="1200" cap="none" spc="0" normalizeH="0" baseline="0" dirty="0" smtClean="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Title 1">
            <a:extLst>
              <a:ext uri="{FF2B5EF4-FFF2-40B4-BE49-F238E27FC236}">
                <a16:creationId xmlns:a16="http://schemas.microsoft.com/office/drawing/2014/main" id="{8EB1D8EE-60E4-8D72-A036-6CA55BE928D3}"/>
              </a:ext>
            </a:extLst>
          </p:cNvPr>
          <p:cNvSpPr txBox="1">
            <a:spLocks/>
          </p:cNvSpPr>
          <p:nvPr/>
        </p:nvSpPr>
        <p:spPr>
          <a:xfrm>
            <a:off x="410633" y="279790"/>
            <a:ext cx="9521158" cy="787791"/>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Document</a:t>
            </a:r>
          </a:p>
        </p:txBody>
      </p:sp>
      <p:sp>
        <p:nvSpPr>
          <p:cNvPr id="2" name="TextBox 1">
            <a:extLst>
              <a:ext uri="{FF2B5EF4-FFF2-40B4-BE49-F238E27FC236}">
                <a16:creationId xmlns:a16="http://schemas.microsoft.com/office/drawing/2014/main" id="{E6ED734C-119E-9A6C-819F-B7F6947E62CE}"/>
              </a:ext>
            </a:extLst>
          </p:cNvPr>
          <p:cNvSpPr txBox="1"/>
          <p:nvPr/>
        </p:nvSpPr>
        <p:spPr>
          <a:xfrm>
            <a:off x="241300" y="1231900"/>
            <a:ext cx="4622800" cy="461665"/>
          </a:xfrm>
          <a:prstGeom prst="rect">
            <a:avLst/>
          </a:prstGeom>
          <a:noFill/>
        </p:spPr>
        <p:txBody>
          <a:bodyPr wrap="square" rtlCol="0">
            <a:spAutoFit/>
          </a:bodyPr>
          <a:lstStyle/>
          <a:p>
            <a:r>
              <a:rPr lang="en-US" sz="2400" b="1" dirty="0">
                <a:solidFill>
                  <a:srgbClr val="D6DE23"/>
                </a:solidFill>
                <a:latin typeface="Open Sans" panose="020B0606030504020204" pitchFamily="34" charset="0"/>
                <a:ea typeface="Open Sans" panose="020B0606030504020204" pitchFamily="34" charset="0"/>
                <a:cs typeface="Open Sans" panose="020B0606030504020204" pitchFamily="34" charset="0"/>
              </a:rPr>
              <a:t>For discussion </a:t>
            </a:r>
          </a:p>
        </p:txBody>
      </p:sp>
      <p:sp>
        <p:nvSpPr>
          <p:cNvPr id="5" name="TextBox 4">
            <a:extLst>
              <a:ext uri="{FF2B5EF4-FFF2-40B4-BE49-F238E27FC236}">
                <a16:creationId xmlns:a16="http://schemas.microsoft.com/office/drawing/2014/main" id="{06820458-6D66-199A-50D6-CAD9A0D3F377}"/>
              </a:ext>
            </a:extLst>
          </p:cNvPr>
          <p:cNvSpPr txBox="1"/>
          <p:nvPr/>
        </p:nvSpPr>
        <p:spPr>
          <a:xfrm>
            <a:off x="410633" y="2151726"/>
            <a:ext cx="10694247" cy="3749040"/>
          </a:xfrm>
          <a:prstGeom prst="rect">
            <a:avLst/>
          </a:prstGeom>
          <a:solidFill>
            <a:srgbClr val="FFFF00"/>
          </a:solidFill>
        </p:spPr>
        <p:txBody>
          <a:bodyPr wrap="square" rtlCol="0">
            <a:spAutoFit/>
          </a:bodyPr>
          <a:lstStyle/>
          <a:p>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Optional customization:</a:t>
            </a:r>
            <a:r>
              <a:rPr lang="en-US" sz="4000" dirty="0">
                <a:latin typeface="Open Sans" panose="020B0606030504020204" pitchFamily="34" charset="0"/>
                <a:ea typeface="Open Sans" panose="020B0606030504020204" pitchFamily="34" charset="0"/>
                <a:cs typeface="Open Sans" panose="020B0606030504020204" pitchFamily="34" charset="0"/>
              </a:rPr>
              <a:t> If applicable, include content explaining how to document vaccines into your state registry and how the registry is integrated with the patient record. Alternatively, please delete this slide. </a:t>
            </a:r>
          </a:p>
        </p:txBody>
      </p:sp>
    </p:spTree>
    <p:extLst>
      <p:ext uri="{BB962C8B-B14F-4D97-AF65-F5344CB8AC3E}">
        <p14:creationId xmlns:p14="http://schemas.microsoft.com/office/powerpoint/2010/main" val="1780833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06A91D72-CCE9-CC86-CF5F-3B45052DA5E6}"/>
              </a:ext>
            </a:extLst>
          </p:cNvPr>
          <p:cNvSpPr txBox="1">
            <a:spLocks/>
          </p:cNvSpPr>
          <p:nvPr/>
        </p:nvSpPr>
        <p:spPr>
          <a:xfrm>
            <a:off x="508000" y="287337"/>
            <a:ext cx="11176000" cy="883603"/>
          </a:xfrm>
          <a:prstGeom prst="rect">
            <a:avLst/>
          </a:prstGeom>
        </p:spPr>
        <p:txBody>
          <a:bodyPr vert="horz" lIns="0" tIns="0" rIns="0" bIns="0" rtlCol="0" anchor="b">
            <a:noAutofit/>
          </a:bodyPr>
          <a:lstStyle>
            <a:lvl1pPr algn="l" defTabSz="457200" rtl="0" eaLnBrk="1" latinLnBrk="0" hangingPunct="1">
              <a:spcBef>
                <a:spcPct val="0"/>
              </a:spcBef>
              <a:buNone/>
              <a:defRPr sz="2800" b="1" i="0" kern="1200">
                <a:solidFill>
                  <a:srgbClr val="015C80"/>
                </a:solidFill>
                <a:latin typeface="Open Sans" panose="020B0606030504020204" pitchFamily="34" charset="0"/>
                <a:ea typeface="Open Sans" panose="020B0606030504020204" pitchFamily="34" charset="0"/>
                <a:cs typeface="Open Sans" panose="020B0606030504020204" pitchFamily="34" charset="0"/>
              </a:defRPr>
            </a:lvl1pPr>
          </a:lstStyle>
          <a:p>
            <a:pPr defTabSz="609585"/>
            <a:r>
              <a:rPr lang="en-US" sz="3733" dirty="0"/>
              <a:t>Beyond RIZE Action Month…</a:t>
            </a:r>
          </a:p>
        </p:txBody>
      </p:sp>
      <p:sp>
        <p:nvSpPr>
          <p:cNvPr id="5" name="TextBox 4">
            <a:extLst>
              <a:ext uri="{FF2B5EF4-FFF2-40B4-BE49-F238E27FC236}">
                <a16:creationId xmlns:a16="http://schemas.microsoft.com/office/drawing/2014/main" id="{4E59DA6D-D22B-F14D-FDEC-465BCB15D0C0}"/>
              </a:ext>
            </a:extLst>
          </p:cNvPr>
          <p:cNvSpPr txBox="1"/>
          <p:nvPr/>
        </p:nvSpPr>
        <p:spPr>
          <a:xfrm>
            <a:off x="304800" y="6070600"/>
            <a:ext cx="2946400" cy="502766"/>
          </a:xfrm>
          <a:prstGeom prst="rect">
            <a:avLst/>
          </a:prstGeom>
          <a:solidFill>
            <a:schemeClr val="bg1"/>
          </a:solidFill>
        </p:spPr>
        <p:txBody>
          <a:bodyPr wrap="square" rtlCol="0">
            <a:spAutoFit/>
          </a:bodyPr>
          <a:lstStyle/>
          <a:p>
            <a:pPr defTabSz="1219170"/>
            <a:endParaRPr lang="en-US" sz="2667"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C25410E3-FB05-35C6-05BC-22A0C86DF2AD}"/>
              </a:ext>
            </a:extLst>
          </p:cNvPr>
          <p:cNvSpPr>
            <a:spLocks noGrp="1"/>
          </p:cNvSpPr>
          <p:nvPr>
            <p:ph idx="1"/>
          </p:nvPr>
        </p:nvSpPr>
        <p:spPr>
          <a:xfrm>
            <a:off x="457200" y="1409699"/>
            <a:ext cx="11379200" cy="5591991"/>
          </a:xfrm>
        </p:spPr>
        <p:txBody>
          <a:bodyPr/>
          <a:lstStyle/>
          <a:p>
            <a:pPr>
              <a:lnSpc>
                <a:spcPct val="150000"/>
              </a:lnSpc>
            </a:pPr>
            <a:r>
              <a:rPr lang="en-US" sz="2000" dirty="0">
                <a:solidFill>
                  <a:srgbClr val="9CC038"/>
                </a:solidFill>
              </a:rPr>
              <a:t>Put these strategies into practice!</a:t>
            </a:r>
          </a:p>
          <a:p>
            <a:pPr lvl="1"/>
            <a:r>
              <a:rPr lang="en-US" sz="1800" dirty="0"/>
              <a:t>We talked about some great strategies today, let’s make sure to implement them as we move forward!</a:t>
            </a:r>
          </a:p>
          <a:p>
            <a:pPr>
              <a:lnSpc>
                <a:spcPct val="150000"/>
              </a:lnSpc>
            </a:pPr>
            <a:r>
              <a:rPr lang="en-US" sz="2000" dirty="0">
                <a:solidFill>
                  <a:srgbClr val="9CC038"/>
                </a:solidFill>
              </a:rPr>
              <a:t>Attend a RIZE monthly webinar.</a:t>
            </a:r>
          </a:p>
          <a:p>
            <a:pPr lvl="1">
              <a:lnSpc>
                <a:spcPct val="150000"/>
              </a:lnSpc>
            </a:pPr>
            <a:r>
              <a:rPr lang="en-US" sz="1800" dirty="0"/>
              <a:t>To register, email </a:t>
            </a:r>
            <a:r>
              <a:rPr lang="en-US" sz="1800" dirty="0">
                <a:hlinkClick r:id="rId3"/>
              </a:rPr>
              <a:t>RiseToImmunize@amga.org</a:t>
            </a:r>
            <a:r>
              <a:rPr lang="en-US" sz="1800" dirty="0"/>
              <a:t> </a:t>
            </a:r>
          </a:p>
          <a:p>
            <a:pPr>
              <a:lnSpc>
                <a:spcPct val="150000"/>
              </a:lnSpc>
            </a:pPr>
            <a:r>
              <a:rPr lang="en-US" sz="2000" dirty="0">
                <a:solidFill>
                  <a:srgbClr val="9CC038"/>
                </a:solidFill>
              </a:rPr>
              <a:t>Consult the RIZE Campaign Toolkit. </a:t>
            </a:r>
          </a:p>
          <a:p>
            <a:pPr lvl="1">
              <a:lnSpc>
                <a:spcPct val="150000"/>
              </a:lnSpc>
            </a:pPr>
            <a:r>
              <a:rPr lang="en-US" sz="1800" dirty="0"/>
              <a:t>Visit </a:t>
            </a:r>
            <a:r>
              <a:rPr lang="en-US" sz="1800" dirty="0">
                <a:hlinkClick r:id="rId4"/>
              </a:rPr>
              <a:t>RiseToImmunize.org/</a:t>
            </a:r>
            <a:r>
              <a:rPr lang="en-US" sz="1800" dirty="0" err="1">
                <a:hlinkClick r:id="rId4"/>
              </a:rPr>
              <a:t>CampaignToolkit</a:t>
            </a:r>
            <a:endParaRPr lang="en-US" sz="1800" dirty="0"/>
          </a:p>
          <a:p>
            <a:pPr>
              <a:lnSpc>
                <a:spcPct val="150000"/>
              </a:lnSpc>
            </a:pPr>
            <a:r>
              <a:rPr lang="en-US" sz="2000" dirty="0">
                <a:solidFill>
                  <a:srgbClr val="9CC038"/>
                </a:solidFill>
              </a:rPr>
              <a:t>View a RIZE Cast. </a:t>
            </a:r>
          </a:p>
          <a:p>
            <a:pPr lvl="1">
              <a:lnSpc>
                <a:spcPct val="150000"/>
              </a:lnSpc>
            </a:pPr>
            <a:r>
              <a:rPr lang="en-US" sz="1800" dirty="0"/>
              <a:t>Visit </a:t>
            </a:r>
            <a:r>
              <a:rPr lang="en-US" sz="1800" dirty="0">
                <a:hlinkClick r:id="rId5"/>
              </a:rPr>
              <a:t>RiseToImmunize.org/</a:t>
            </a:r>
            <a:r>
              <a:rPr lang="en-US" sz="1800" dirty="0" err="1">
                <a:hlinkClick r:id="rId5"/>
              </a:rPr>
              <a:t>RIZEvideos</a:t>
            </a:r>
            <a:r>
              <a:rPr lang="en-US" sz="1800" dirty="0">
                <a:hlinkClick r:id="rId5"/>
              </a:rPr>
              <a:t> </a:t>
            </a:r>
            <a:endParaRPr lang="en-US" sz="1800" dirty="0"/>
          </a:p>
          <a:p>
            <a:pPr>
              <a:lnSpc>
                <a:spcPct val="150000"/>
              </a:lnSpc>
            </a:pPr>
            <a:r>
              <a:rPr lang="en-US" sz="2000" dirty="0">
                <a:solidFill>
                  <a:srgbClr val="9CC038"/>
                </a:solidFill>
              </a:rPr>
              <a:t>Watch “Prioritizing Respiratory Health in Your Adult Patients” webinar.</a:t>
            </a:r>
          </a:p>
          <a:p>
            <a:pPr lvl="1">
              <a:lnSpc>
                <a:spcPct val="150000"/>
              </a:lnSpc>
            </a:pPr>
            <a:r>
              <a:rPr lang="en-US" sz="1800" dirty="0"/>
              <a:t>Visit </a:t>
            </a:r>
            <a:r>
              <a:rPr lang="en-US" sz="1800" dirty="0">
                <a:hlinkClick r:id="rId6"/>
              </a:rPr>
              <a:t>https://vimeo.com/821801121?share=copy</a:t>
            </a:r>
            <a:r>
              <a:rPr lang="en-US" sz="1800" dirty="0"/>
              <a:t> </a:t>
            </a:r>
            <a:endParaRPr lang="en-US" sz="2000" dirty="0">
              <a:solidFill>
                <a:srgbClr val="9CC038"/>
              </a:solidFill>
            </a:endParaRPr>
          </a:p>
          <a:p>
            <a:pPr marL="609585" lvl="1" indent="0">
              <a:lnSpc>
                <a:spcPct val="150000"/>
              </a:lnSpc>
              <a:buNone/>
            </a:pPr>
            <a:endParaRPr lang="en-US" sz="1600" dirty="0">
              <a:solidFill>
                <a:srgbClr val="9CC038"/>
              </a:solidFill>
            </a:endParaRPr>
          </a:p>
          <a:p>
            <a:pPr lvl="1">
              <a:lnSpc>
                <a:spcPct val="150000"/>
              </a:lnSpc>
            </a:pPr>
            <a:endParaRPr lang="en-US" sz="2000" dirty="0"/>
          </a:p>
        </p:txBody>
      </p:sp>
    </p:spTree>
    <p:extLst>
      <p:ext uri="{BB962C8B-B14F-4D97-AF65-F5344CB8AC3E}">
        <p14:creationId xmlns:p14="http://schemas.microsoft.com/office/powerpoint/2010/main" val="808968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B1E027AE-CA49-ED78-56F4-7ABA611B0173}"/>
              </a:ext>
            </a:extLst>
          </p:cNvPr>
          <p:cNvSpPr txBox="1">
            <a:spLocks/>
          </p:cNvSpPr>
          <p:nvPr/>
        </p:nvSpPr>
        <p:spPr>
          <a:xfrm>
            <a:off x="508000" y="287337"/>
            <a:ext cx="11176000" cy="883603"/>
          </a:xfrm>
          <a:prstGeom prst="rect">
            <a:avLst/>
          </a:prstGeom>
        </p:spPr>
        <p:txBody>
          <a:bodyPr vert="horz" lIns="0" tIns="0" rIns="0" bIns="0" rtlCol="0" anchor="b">
            <a:noAutofit/>
          </a:bodyPr>
          <a:lstStyle>
            <a:lvl1pPr algn="l" defTabSz="457200" rtl="0" eaLnBrk="1" latinLnBrk="0" hangingPunct="1">
              <a:spcBef>
                <a:spcPct val="0"/>
              </a:spcBef>
              <a:buNone/>
              <a:defRPr sz="2800" b="1" i="0" kern="1200">
                <a:solidFill>
                  <a:srgbClr val="015C80"/>
                </a:solidFill>
                <a:latin typeface="Open Sans" panose="020B0606030504020204" pitchFamily="34" charset="0"/>
                <a:ea typeface="Open Sans" panose="020B0606030504020204" pitchFamily="34" charset="0"/>
                <a:cs typeface="Open Sans" panose="020B0606030504020204" pitchFamily="34" charset="0"/>
              </a:defRPr>
            </a:lvl1pPr>
          </a:lstStyle>
          <a:p>
            <a:pPr defTabSz="609585"/>
            <a:r>
              <a:rPr lang="en-US" sz="3733" dirty="0"/>
              <a:t>Take a Group Selfie! </a:t>
            </a:r>
          </a:p>
        </p:txBody>
      </p:sp>
      <p:pic>
        <p:nvPicPr>
          <p:cNvPr id="5" name="Picture 2" descr="Image result for group selfie doctors">
            <a:extLst>
              <a:ext uri="{FF2B5EF4-FFF2-40B4-BE49-F238E27FC236}">
                <a16:creationId xmlns:a16="http://schemas.microsoft.com/office/drawing/2014/main" id="{2414BCB0-AF81-256F-A7CE-E09642178C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716" y="1427741"/>
            <a:ext cx="6194545" cy="413485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C6695829-480F-9940-0C8E-700319A33763}"/>
              </a:ext>
            </a:extLst>
          </p:cNvPr>
          <p:cNvSpPr txBox="1">
            <a:spLocks/>
          </p:cNvSpPr>
          <p:nvPr/>
        </p:nvSpPr>
        <p:spPr>
          <a:xfrm>
            <a:off x="7213600" y="107933"/>
            <a:ext cx="4876800" cy="5759467"/>
          </a:xfrm>
          <a:prstGeom prst="rect">
            <a:avLst/>
          </a:prstGeom>
        </p:spPr>
        <p:txBody>
          <a:bodyPr anchor="ctr"/>
          <a:lstStyle>
            <a:lvl1pPr marL="342900" indent="-342900" algn="l" defTabSz="457200" rtl="0" eaLnBrk="1" latinLnBrk="0" hangingPunct="1">
              <a:spcBef>
                <a:spcPct val="20000"/>
              </a:spcBef>
              <a:buFont typeface="Arial" panose="020B0604020202020204" pitchFamily="34" charset="0"/>
              <a:buChar char="•"/>
              <a:defRPr sz="2000" b="1" i="0" kern="1200" spc="0">
                <a:solidFill>
                  <a:srgbClr val="000000"/>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742950" indent="-285750" algn="l" defTabSz="457200" rtl="0" eaLnBrk="1" latinLnBrk="0" hangingPunct="1">
              <a:spcBef>
                <a:spcPts val="500"/>
              </a:spcBef>
              <a:buFont typeface="Arial" panose="020B0604020202020204" pitchFamily="34" charset="0"/>
              <a:buChar char="•"/>
              <a:defRPr sz="1700" b="0" i="0" kern="1200" spc="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257300" indent="-342900" algn="l" defTabSz="457200" rtl="0" eaLnBrk="1" latinLnBrk="0" hangingPunct="1">
              <a:spcBef>
                <a:spcPts val="500"/>
              </a:spcBef>
              <a:buFont typeface="Arial" panose="020B0604020202020204" pitchFamily="34" charset="0"/>
              <a:buChar char="•"/>
              <a:defRPr sz="1400" b="0" i="0" kern="1200" spc="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457200" rtl="0" eaLnBrk="1" latinLnBrk="0" hangingPunct="1">
              <a:spcBef>
                <a:spcPct val="20000"/>
              </a:spcBef>
              <a:buFont typeface="Arial"/>
              <a:buNone/>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buNone/>
            </a:pPr>
            <a:endParaRPr lang="en-US" sz="2667" dirty="0"/>
          </a:p>
          <a:p>
            <a:pPr marL="0" indent="0" algn="ctr" defTabSz="609585">
              <a:spcBef>
                <a:spcPts val="0"/>
              </a:spcBef>
              <a:buNone/>
            </a:pPr>
            <a:r>
              <a:rPr lang="en-US" sz="2667" dirty="0"/>
              <a:t>Share your group selfie </a:t>
            </a:r>
          </a:p>
          <a:p>
            <a:pPr marL="0" indent="0" algn="ctr" defTabSz="609585">
              <a:spcBef>
                <a:spcPts val="0"/>
              </a:spcBef>
              <a:buNone/>
            </a:pPr>
            <a:r>
              <a:rPr lang="en-US" sz="2667" dirty="0"/>
              <a:t>(and completed reimbursement form) with RiseToImmunize@amga.org!</a:t>
            </a:r>
          </a:p>
        </p:txBody>
      </p:sp>
    </p:spTree>
    <p:extLst>
      <p:ext uri="{BB962C8B-B14F-4D97-AF65-F5344CB8AC3E}">
        <p14:creationId xmlns:p14="http://schemas.microsoft.com/office/powerpoint/2010/main" val="36230821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ign&#10;&#10;Description automatically generated">
            <a:extLst>
              <a:ext uri="{FF2B5EF4-FFF2-40B4-BE49-F238E27FC236}">
                <a16:creationId xmlns:a16="http://schemas.microsoft.com/office/drawing/2014/main" id="{13099641-F0C6-349F-7DF0-A8A1318FCE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458" y="623390"/>
            <a:ext cx="3759200" cy="4771292"/>
          </a:xfrm>
          <a:prstGeom prst="rect">
            <a:avLst/>
          </a:prstGeom>
        </p:spPr>
      </p:pic>
    </p:spTree>
    <p:extLst>
      <p:ext uri="{BB962C8B-B14F-4D97-AF65-F5344CB8AC3E}">
        <p14:creationId xmlns:p14="http://schemas.microsoft.com/office/powerpoint/2010/main" val="343677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FF52-9B3E-E4C2-3449-DE9445BB9773}"/>
              </a:ext>
            </a:extLst>
          </p:cNvPr>
          <p:cNvSpPr>
            <a:spLocks noGrp="1"/>
          </p:cNvSpPr>
          <p:nvPr>
            <p:ph type="title"/>
          </p:nvPr>
        </p:nvSpPr>
        <p:spPr/>
        <p:txBody>
          <a:bodyPr/>
          <a:lstStyle/>
          <a:p>
            <a:r>
              <a:rPr lang="en-US" dirty="0"/>
              <a:t>Agenda</a:t>
            </a:r>
          </a:p>
        </p:txBody>
      </p:sp>
      <p:sp>
        <p:nvSpPr>
          <p:cNvPr id="6" name="Rectangle 5">
            <a:extLst>
              <a:ext uri="{FF2B5EF4-FFF2-40B4-BE49-F238E27FC236}">
                <a16:creationId xmlns:a16="http://schemas.microsoft.com/office/drawing/2014/main" id="{2244C612-065B-2CD9-FDD4-7A1EA7E79327}"/>
              </a:ext>
            </a:extLst>
          </p:cNvPr>
          <p:cNvSpPr/>
          <p:nvPr/>
        </p:nvSpPr>
        <p:spPr>
          <a:xfrm>
            <a:off x="10261600" y="287337"/>
            <a:ext cx="1625600" cy="1289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a:solidFill>
                <a:srgbClr val="FFFFFF"/>
              </a:solidFill>
              <a:latin typeface="Calibri"/>
            </a:endParaRPr>
          </a:p>
        </p:txBody>
      </p:sp>
      <p:sp>
        <p:nvSpPr>
          <p:cNvPr id="5" name="TextBox 4">
            <a:extLst>
              <a:ext uri="{FF2B5EF4-FFF2-40B4-BE49-F238E27FC236}">
                <a16:creationId xmlns:a16="http://schemas.microsoft.com/office/drawing/2014/main" id="{055C154B-C616-EC57-A17E-0011621B4088}"/>
              </a:ext>
            </a:extLst>
          </p:cNvPr>
          <p:cNvSpPr txBox="1"/>
          <p:nvPr/>
        </p:nvSpPr>
        <p:spPr>
          <a:xfrm>
            <a:off x="639462" y="1708220"/>
            <a:ext cx="10086203" cy="5479449"/>
          </a:xfrm>
          <a:prstGeom prst="rect">
            <a:avLst/>
          </a:prstGeom>
          <a:noFill/>
        </p:spPr>
        <p:txBody>
          <a:bodyPr wrap="square" rtlCol="0">
            <a:spAutoFit/>
          </a:bodyPr>
          <a:lstStyle/>
          <a:p>
            <a:pPr marL="914400" lvl="1" indent="-457200">
              <a:spcAft>
                <a:spcPts val="1200"/>
              </a:spcAft>
              <a:buFont typeface="Arial" panose="020B0604020202020204" pitchFamily="34" charset="0"/>
              <a:buChar char="•"/>
            </a:pPr>
            <a:r>
              <a:rPr lang="en-US" sz="28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Review the influenza and pneumococcal adult immunization schedules</a:t>
            </a:r>
          </a:p>
          <a:p>
            <a:pPr marL="914400" lvl="1" indent="-457200">
              <a:spcAft>
                <a:spcPts val="1200"/>
              </a:spcAft>
              <a:buFont typeface="Arial" panose="020B0604020202020204" pitchFamily="34" charset="0"/>
              <a:buChar char="•"/>
            </a:pPr>
            <a:r>
              <a:rPr lang="en-US" sz="28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Discuss how we support vaccinations in our practice </a:t>
            </a:r>
          </a:p>
          <a:p>
            <a:pPr marL="914400" lvl="1" indent="-457200">
              <a:spcAft>
                <a:spcPts val="1200"/>
              </a:spcAft>
              <a:buFont typeface="Arial" panose="020B0604020202020204" pitchFamily="34" charset="0"/>
              <a:buChar char="•"/>
            </a:pPr>
            <a:r>
              <a:rPr lang="en-US" sz="28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Explore how we can improve efforts for the coming respiratory season</a:t>
            </a:r>
          </a:p>
          <a:p>
            <a:pPr marL="914400" lvl="1" indent="-457200">
              <a:spcAft>
                <a:spcPts val="1200"/>
              </a:spcAft>
              <a:buFont typeface="Arial" panose="020B0604020202020204" pitchFamily="34" charset="0"/>
              <a:buChar char="•"/>
            </a:pPr>
            <a:r>
              <a:rPr lang="en-US" sz="28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Learn about additional resources</a:t>
            </a:r>
          </a:p>
          <a:p>
            <a:pPr marL="914400" lvl="1" indent="-457200">
              <a:spcAft>
                <a:spcPts val="1200"/>
              </a:spcAft>
              <a:buFont typeface="Arial" panose="020B0604020202020204" pitchFamily="34" charset="0"/>
              <a:buChar char="•"/>
            </a:pPr>
            <a:r>
              <a:rPr lang="en-US" sz="28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Take our team picture! </a:t>
            </a:r>
            <a:endParaRPr lang="en-US" sz="28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R="0" lvl="0">
              <a:lnSpc>
                <a:spcPct val="107000"/>
              </a:lnSpc>
              <a:spcBef>
                <a:spcPts val="0"/>
              </a:spcBef>
              <a:spcAft>
                <a:spcPts val="800"/>
              </a:spcAft>
              <a:buSzPts val="1000"/>
              <a:tabLst>
                <a:tab pos="400050" algn="l"/>
              </a:tabLst>
            </a:pPr>
            <a:endParaRPr lang="en-US" sz="2000" kern="100" dirty="0">
              <a:effectLst/>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8180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327AB6C-1A12-A347-DBFF-71189D26C14B}"/>
              </a:ext>
            </a:extLst>
          </p:cNvPr>
          <p:cNvGraphicFramePr>
            <a:graphicFrameLocks noGrp="1"/>
          </p:cNvGraphicFramePr>
          <p:nvPr/>
        </p:nvGraphicFramePr>
        <p:xfrm>
          <a:off x="420888" y="1195556"/>
          <a:ext cx="11702048" cy="4804191"/>
        </p:xfrm>
        <a:graphic>
          <a:graphicData uri="http://schemas.openxmlformats.org/drawingml/2006/table">
            <a:tbl>
              <a:tblPr firstRow="1" bandRow="1">
                <a:tableStyleId>{5C22544A-7EE6-4342-B048-85BDC9FD1C3A}</a:tableStyleId>
              </a:tblPr>
              <a:tblGrid>
                <a:gridCol w="2570625">
                  <a:extLst>
                    <a:ext uri="{9D8B030D-6E8A-4147-A177-3AD203B41FA5}">
                      <a16:colId xmlns:a16="http://schemas.microsoft.com/office/drawing/2014/main" val="1920542531"/>
                    </a:ext>
                  </a:extLst>
                </a:gridCol>
                <a:gridCol w="2124184">
                  <a:extLst>
                    <a:ext uri="{9D8B030D-6E8A-4147-A177-3AD203B41FA5}">
                      <a16:colId xmlns:a16="http://schemas.microsoft.com/office/drawing/2014/main" val="1782650207"/>
                    </a:ext>
                  </a:extLst>
                </a:gridCol>
                <a:gridCol w="2546189">
                  <a:extLst>
                    <a:ext uri="{9D8B030D-6E8A-4147-A177-3AD203B41FA5}">
                      <a16:colId xmlns:a16="http://schemas.microsoft.com/office/drawing/2014/main" val="2893848941"/>
                    </a:ext>
                  </a:extLst>
                </a:gridCol>
                <a:gridCol w="2539657">
                  <a:extLst>
                    <a:ext uri="{9D8B030D-6E8A-4147-A177-3AD203B41FA5}">
                      <a16:colId xmlns:a16="http://schemas.microsoft.com/office/drawing/2014/main" val="3186021454"/>
                    </a:ext>
                  </a:extLst>
                </a:gridCol>
                <a:gridCol w="1921393">
                  <a:extLst>
                    <a:ext uri="{9D8B030D-6E8A-4147-A177-3AD203B41FA5}">
                      <a16:colId xmlns:a16="http://schemas.microsoft.com/office/drawing/2014/main" val="624417684"/>
                    </a:ext>
                  </a:extLst>
                </a:gridCol>
              </a:tblGrid>
              <a:tr h="666342">
                <a:tc>
                  <a:txBody>
                    <a:bodyPr/>
                    <a:lstStyle/>
                    <a:p>
                      <a:r>
                        <a:rPr lang="en-US" dirty="0"/>
                        <a:t>Vaccine</a:t>
                      </a:r>
                    </a:p>
                  </a:txBody>
                  <a:tcPr>
                    <a:solidFill>
                      <a:srgbClr val="015C80"/>
                    </a:solidFill>
                  </a:tcPr>
                </a:tc>
                <a:tc>
                  <a:txBody>
                    <a:bodyPr/>
                    <a:lstStyle/>
                    <a:p>
                      <a:r>
                        <a:rPr lang="en-US" dirty="0"/>
                        <a:t>19–26 years</a:t>
                      </a:r>
                    </a:p>
                  </a:txBody>
                  <a:tcPr>
                    <a:solidFill>
                      <a:srgbClr val="015C80"/>
                    </a:solidFill>
                  </a:tcPr>
                </a:tc>
                <a:tc>
                  <a:txBody>
                    <a:bodyPr/>
                    <a:lstStyle/>
                    <a:p>
                      <a:r>
                        <a:rPr lang="en-US" dirty="0"/>
                        <a:t>27–49 years</a:t>
                      </a:r>
                    </a:p>
                  </a:txBody>
                  <a:tcPr>
                    <a:solidFill>
                      <a:srgbClr val="015C80"/>
                    </a:solidFill>
                  </a:tcPr>
                </a:tc>
                <a:tc>
                  <a:txBody>
                    <a:bodyPr/>
                    <a:lstStyle/>
                    <a:p>
                      <a:r>
                        <a:rPr lang="en-US" dirty="0"/>
                        <a:t>50–64 years</a:t>
                      </a:r>
                    </a:p>
                  </a:txBody>
                  <a:tcPr>
                    <a:solidFill>
                      <a:srgbClr val="015C8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a:t>
                      </a:r>
                      <a:r>
                        <a:rPr lang="en-US" dirty="0"/>
                        <a:t>65 years</a:t>
                      </a:r>
                    </a:p>
                    <a:p>
                      <a:endParaRPr lang="en-US" dirty="0"/>
                    </a:p>
                  </a:txBody>
                  <a:tcPr>
                    <a:solidFill>
                      <a:srgbClr val="015C80"/>
                    </a:solidFill>
                  </a:tcPr>
                </a:tc>
                <a:extLst>
                  <a:ext uri="{0D108BD9-81ED-4DB2-BD59-A6C34878D82A}">
                    <a16:rowId xmlns:a16="http://schemas.microsoft.com/office/drawing/2014/main" val="1797424242"/>
                  </a:ext>
                </a:extLst>
              </a:tr>
              <a:tr h="380767">
                <a:tc>
                  <a:txBody>
                    <a:bodyPr/>
                    <a:lstStyle/>
                    <a:p>
                      <a:r>
                        <a:rPr lang="en-US" sz="1600" dirty="0" err="1"/>
                        <a:t>FluMist</a:t>
                      </a:r>
                      <a:r>
                        <a:rPr lang="en-US" sz="1600" dirty="0"/>
                        <a:t> (LAIV4)</a:t>
                      </a:r>
                    </a:p>
                  </a:txBody>
                  <a:tcPr>
                    <a:solidFill>
                      <a:schemeClr val="bg1">
                        <a:lumMod val="95000"/>
                      </a:schemeClr>
                    </a:solidFill>
                  </a:tcPr>
                </a:tc>
                <a:tc gridSpan="2">
                  <a:txBody>
                    <a:bodyPr/>
                    <a:lstStyle/>
                    <a:p>
                      <a:pPr algn="ctr"/>
                      <a:r>
                        <a:rPr lang="en-US" sz="1600" dirty="0"/>
                        <a:t>1 dose annually</a:t>
                      </a:r>
                    </a:p>
                  </a:txBody>
                  <a:tcPr anchor="ctr">
                    <a:solidFill>
                      <a:srgbClr val="00AE9E"/>
                    </a:solidFill>
                  </a:tcPr>
                </a:tc>
                <a:tc hMerge="1">
                  <a:txBody>
                    <a:bodyPr/>
                    <a:lstStyle/>
                    <a:p>
                      <a:endParaRPr lang="en-US" dirty="0"/>
                    </a:p>
                  </a:txBody>
                  <a:tcPr/>
                </a:tc>
                <a:tc gridSpan="2">
                  <a:txBody>
                    <a:bodyPr/>
                    <a:lstStyle/>
                    <a:p>
                      <a:endParaRPr lang="en-US" dirty="0"/>
                    </a:p>
                  </a:txBody>
                  <a:tcPr anchor="ctr">
                    <a:solidFill>
                      <a:schemeClr val="bg2">
                        <a:lumMod val="90000"/>
                      </a:schemeClr>
                    </a:solidFill>
                  </a:tcPr>
                </a:tc>
                <a:tc hMerge="1">
                  <a:txBody>
                    <a:bodyPr/>
                    <a:lstStyle/>
                    <a:p>
                      <a:pPr algn="ctr"/>
                      <a:endParaRPr lang="en-US" dirty="0"/>
                    </a:p>
                  </a:txBody>
                  <a:tcPr anchor="ctr">
                    <a:solidFill>
                      <a:srgbClr val="00AE9E"/>
                    </a:solidFill>
                  </a:tcPr>
                </a:tc>
                <a:extLst>
                  <a:ext uri="{0D108BD9-81ED-4DB2-BD59-A6C34878D82A}">
                    <a16:rowId xmlns:a16="http://schemas.microsoft.com/office/drawing/2014/main" val="4009154010"/>
                  </a:ext>
                </a:extLst>
              </a:tr>
              <a:tr h="349036">
                <a:tc>
                  <a:txBody>
                    <a:bodyPr/>
                    <a:lstStyle/>
                    <a:p>
                      <a:r>
                        <a:rPr lang="en-US" sz="1600" dirty="0"/>
                        <a:t>Flucelvax (ccIIV4)</a:t>
                      </a:r>
                    </a:p>
                  </a:txBody>
                  <a:tcPr>
                    <a:solidFill>
                      <a:schemeClr val="bg1">
                        <a:lumMod val="95000"/>
                      </a:schemeClr>
                    </a:solidFill>
                  </a:tcPr>
                </a:tc>
                <a:tc gridSpan="4">
                  <a:txBody>
                    <a:bodyPr/>
                    <a:lstStyle/>
                    <a:p>
                      <a:pPr algn="ctr"/>
                      <a:r>
                        <a:rPr lang="en-US" sz="1600" dirty="0"/>
                        <a:t>1 dose annually</a:t>
                      </a:r>
                    </a:p>
                  </a:txBody>
                  <a:tcPr anchor="ctr">
                    <a:solidFill>
                      <a:srgbClr val="00AE9E"/>
                    </a:solidFill>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solidFill>
                      <a:srgbClr val="00AE9E"/>
                    </a:solidFill>
                  </a:tcPr>
                </a:tc>
                <a:extLst>
                  <a:ext uri="{0D108BD9-81ED-4DB2-BD59-A6C34878D82A}">
                    <a16:rowId xmlns:a16="http://schemas.microsoft.com/office/drawing/2014/main" val="2093022084"/>
                  </a:ext>
                </a:extLst>
              </a:tr>
              <a:tr h="349036">
                <a:tc>
                  <a:txBody>
                    <a:bodyPr/>
                    <a:lstStyle/>
                    <a:p>
                      <a:r>
                        <a:rPr lang="en-US" sz="1600" dirty="0"/>
                        <a:t>AFLURIA (IIV4)</a:t>
                      </a:r>
                    </a:p>
                  </a:txBody>
                  <a:tcPr anchor="ctr">
                    <a:solidFill>
                      <a:schemeClr val="bg1">
                        <a:lumMod val="95000"/>
                      </a:schemeClr>
                    </a:solidFill>
                  </a:tcPr>
                </a:tc>
                <a:tc gridSpan="4">
                  <a:txBody>
                    <a:bodyPr/>
                    <a:lstStyle/>
                    <a:p>
                      <a:pPr algn="ctr"/>
                      <a:r>
                        <a:rPr lang="en-US" sz="1600" dirty="0"/>
                        <a:t>1 dose annually</a:t>
                      </a:r>
                    </a:p>
                  </a:txBody>
                  <a:tcPr anchor="ctr">
                    <a:solidFill>
                      <a:srgbClr val="00AE9E"/>
                    </a:solidFill>
                  </a:tcPr>
                </a:tc>
                <a:tc hMerge="1">
                  <a:txBody>
                    <a:bodyPr/>
                    <a:lstStyle/>
                    <a:p>
                      <a:endParaRPr lang="en-US" dirty="0"/>
                    </a:p>
                  </a:txBody>
                  <a:tcPr/>
                </a:tc>
                <a:tc hMerge="1">
                  <a:txBody>
                    <a:bodyPr/>
                    <a:lstStyle/>
                    <a:p>
                      <a:endParaRPr lang="en-US" dirty="0"/>
                    </a:p>
                  </a:txBody>
                  <a:tcPr>
                    <a:solidFill>
                      <a:schemeClr val="bg1">
                        <a:lumMod val="75000"/>
                      </a:schemeClr>
                    </a:solidFill>
                  </a:tcPr>
                </a:tc>
                <a:tc hMerge="1">
                  <a:txBody>
                    <a:bodyPr/>
                    <a:lstStyle/>
                    <a:p>
                      <a:endParaRPr lang="en-US" dirty="0"/>
                    </a:p>
                  </a:txBody>
                  <a:tcPr/>
                </a:tc>
                <a:extLst>
                  <a:ext uri="{0D108BD9-81ED-4DB2-BD59-A6C34878D82A}">
                    <a16:rowId xmlns:a16="http://schemas.microsoft.com/office/drawing/2014/main" val="3941863239"/>
                  </a:ext>
                </a:extLst>
              </a:tr>
              <a:tr h="349036">
                <a:tc>
                  <a:txBody>
                    <a:bodyPr/>
                    <a:lstStyle/>
                    <a:p>
                      <a:r>
                        <a:rPr lang="en-US" sz="1600" b="0" dirty="0"/>
                        <a:t>Fluarix (IIV4)</a:t>
                      </a:r>
                    </a:p>
                  </a:txBody>
                  <a:tcPr anchor="ctr">
                    <a:solidFill>
                      <a:schemeClr val="bg1">
                        <a:lumMod val="95000"/>
                      </a:schemeClr>
                    </a:solidFill>
                  </a:tcPr>
                </a:tc>
                <a:tc gridSpan="4">
                  <a:txBody>
                    <a:bodyPr/>
                    <a:lstStyle/>
                    <a:p>
                      <a:pPr algn="ctr"/>
                      <a:r>
                        <a:rPr lang="en-US" sz="1600" dirty="0"/>
                        <a:t>1 dose annually</a:t>
                      </a:r>
                    </a:p>
                  </a:txBody>
                  <a:tcPr anchor="b">
                    <a:solidFill>
                      <a:srgbClr val="00AE9E"/>
                    </a:solidFill>
                  </a:tcPr>
                </a:tc>
                <a:tc hMerge="1">
                  <a:txBody>
                    <a:bodyPr/>
                    <a:lstStyle/>
                    <a:p>
                      <a:endParaRPr lang="en-US"/>
                    </a:p>
                  </a:txBody>
                  <a:tcPr/>
                </a:tc>
                <a:tc hMerge="1">
                  <a:txBody>
                    <a:bodyPr/>
                    <a:lstStyle/>
                    <a:p>
                      <a:endParaRPr lang="en-US" dirty="0"/>
                    </a:p>
                  </a:txBody>
                  <a:tcPr>
                    <a:solidFill>
                      <a:schemeClr val="bg1">
                        <a:lumMod val="75000"/>
                      </a:schemeClr>
                    </a:solidFill>
                  </a:tcPr>
                </a:tc>
                <a:tc hMerge="1">
                  <a:txBody>
                    <a:bodyPr/>
                    <a:lstStyle/>
                    <a:p>
                      <a:pPr algn="ctr"/>
                      <a:endParaRPr lang="en-US" dirty="0"/>
                    </a:p>
                  </a:txBody>
                  <a:tcPr anchor="ctr">
                    <a:solidFill>
                      <a:srgbClr val="00AE9E"/>
                    </a:solidFill>
                  </a:tcPr>
                </a:tc>
                <a:extLst>
                  <a:ext uri="{0D108BD9-81ED-4DB2-BD59-A6C34878D82A}">
                    <a16:rowId xmlns:a16="http://schemas.microsoft.com/office/drawing/2014/main" val="848750620"/>
                  </a:ext>
                </a:extLst>
              </a:tr>
              <a:tr h="349036">
                <a:tc>
                  <a:txBody>
                    <a:bodyPr/>
                    <a:lstStyle/>
                    <a:p>
                      <a:r>
                        <a:rPr lang="en-US" sz="1600" b="0" dirty="0"/>
                        <a:t>FluLaval (IIV4)</a:t>
                      </a:r>
                    </a:p>
                  </a:txBody>
                  <a:tcPr anchor="ctr">
                    <a:solidFill>
                      <a:schemeClr val="bg1">
                        <a:lumMod val="95000"/>
                      </a:schemeClr>
                    </a:solidFill>
                  </a:tcPr>
                </a:tc>
                <a:tc gridSpan="4">
                  <a:txBody>
                    <a:bodyPr/>
                    <a:lstStyle/>
                    <a:p>
                      <a:pPr algn="ctr"/>
                      <a:r>
                        <a:rPr lang="en-US" sz="1600" dirty="0"/>
                        <a:t>1 dose annually</a:t>
                      </a:r>
                    </a:p>
                  </a:txBody>
                  <a:tcPr anchor="b">
                    <a:solidFill>
                      <a:srgbClr val="00AE9E"/>
                    </a:solidFill>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solidFill>
                      <a:srgbClr val="00AE9E"/>
                    </a:solidFill>
                  </a:tcPr>
                </a:tc>
                <a:extLst>
                  <a:ext uri="{0D108BD9-81ED-4DB2-BD59-A6C34878D82A}">
                    <a16:rowId xmlns:a16="http://schemas.microsoft.com/office/drawing/2014/main" val="3512519942"/>
                  </a:ext>
                </a:extLst>
              </a:tr>
              <a:tr h="349036">
                <a:tc>
                  <a:txBody>
                    <a:bodyPr/>
                    <a:lstStyle/>
                    <a:p>
                      <a:r>
                        <a:rPr lang="en-US" sz="1600" b="0" dirty="0" err="1"/>
                        <a:t>Fluzone</a:t>
                      </a:r>
                      <a:r>
                        <a:rPr lang="en-US" sz="1600" b="0" dirty="0"/>
                        <a:t> (IIV4)</a:t>
                      </a:r>
                    </a:p>
                  </a:txBody>
                  <a:tcPr anchor="ctr">
                    <a:solidFill>
                      <a:schemeClr val="bg1">
                        <a:lumMod val="95000"/>
                      </a:schemeClr>
                    </a:solidFill>
                  </a:tcPr>
                </a:tc>
                <a:tc gridSpan="4">
                  <a:txBody>
                    <a:bodyPr/>
                    <a:lstStyle/>
                    <a:p>
                      <a:pPr algn="ctr"/>
                      <a:r>
                        <a:rPr lang="en-US" sz="1600" dirty="0"/>
                        <a:t>1 dose annually</a:t>
                      </a:r>
                    </a:p>
                  </a:txBody>
                  <a:tcPr anchor="b">
                    <a:solidFill>
                      <a:srgbClr val="00AE9E"/>
                    </a:solidFill>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solidFill>
                      <a:srgbClr val="00AE9E"/>
                    </a:solidFill>
                  </a:tcPr>
                </a:tc>
                <a:extLst>
                  <a:ext uri="{0D108BD9-81ED-4DB2-BD59-A6C34878D82A}">
                    <a16:rowId xmlns:a16="http://schemas.microsoft.com/office/drawing/2014/main" val="331588510"/>
                  </a:ext>
                </a:extLst>
              </a:tr>
              <a:tr h="622483">
                <a:tc>
                  <a:txBody>
                    <a:bodyPr/>
                    <a:lstStyle/>
                    <a:p>
                      <a:r>
                        <a:rPr lang="en-US" sz="1600" b="0" dirty="0" err="1"/>
                        <a:t>Fluzone</a:t>
                      </a:r>
                      <a:r>
                        <a:rPr lang="en-US" sz="1600" b="0" dirty="0"/>
                        <a:t> High-Dose (IIV4-HD)</a:t>
                      </a:r>
                    </a:p>
                  </a:txBody>
                  <a:tcPr anchor="ctr">
                    <a:solidFill>
                      <a:schemeClr val="bg1">
                        <a:lumMod val="95000"/>
                      </a:schemeClr>
                    </a:solidFill>
                  </a:tcPr>
                </a:tc>
                <a:tc gridSpan="3">
                  <a:txBody>
                    <a:bodyPr/>
                    <a:lstStyle/>
                    <a:p>
                      <a:pPr algn="ctr"/>
                      <a:endParaRPr lang="en-US" dirty="0"/>
                    </a:p>
                  </a:txBody>
                  <a:tcPr anchor="b">
                    <a:solidFill>
                      <a:schemeClr val="bg2">
                        <a:lumMod val="90000"/>
                      </a:schemeClr>
                    </a:solidFill>
                  </a:tcPr>
                </a:tc>
                <a:tc hMerge="1">
                  <a:txBody>
                    <a:bodyPr/>
                    <a:lstStyle/>
                    <a:p>
                      <a:endParaRPr lang="en-US"/>
                    </a:p>
                  </a:txBody>
                  <a:tcPr/>
                </a:tc>
                <a:tc hMerge="1">
                  <a:txBody>
                    <a:bodyPr/>
                    <a:lstStyle/>
                    <a:p>
                      <a:endParaRPr lang="en-US"/>
                    </a:p>
                  </a:txBody>
                  <a:tcPr/>
                </a:tc>
                <a:tc>
                  <a:txBody>
                    <a:bodyPr/>
                    <a:lstStyle/>
                    <a:p>
                      <a:pPr algn="ctr"/>
                      <a:r>
                        <a:rPr lang="en-US" sz="1600" dirty="0"/>
                        <a:t>1 dose annually </a:t>
                      </a:r>
                      <a:r>
                        <a:rPr lang="en-US" sz="1400" dirty="0"/>
                        <a:t>(preferred)</a:t>
                      </a:r>
                      <a:endParaRPr lang="en-US" sz="1600" dirty="0"/>
                    </a:p>
                  </a:txBody>
                  <a:tcPr anchor="b">
                    <a:solidFill>
                      <a:srgbClr val="00AE9E"/>
                    </a:solidFill>
                  </a:tcPr>
                </a:tc>
                <a:extLst>
                  <a:ext uri="{0D108BD9-81ED-4DB2-BD59-A6C34878D82A}">
                    <a16:rowId xmlns:a16="http://schemas.microsoft.com/office/drawing/2014/main" val="666377937"/>
                  </a:ext>
                </a:extLst>
              </a:tr>
              <a:tr h="673892">
                <a:tc>
                  <a:txBody>
                    <a:bodyPr/>
                    <a:lstStyle/>
                    <a:p>
                      <a:r>
                        <a:rPr lang="en-US" sz="1600" b="0" dirty="0" err="1"/>
                        <a:t>Fluad</a:t>
                      </a:r>
                      <a:r>
                        <a:rPr lang="en-US" sz="1600" b="0" dirty="0"/>
                        <a:t> (allV4)</a:t>
                      </a:r>
                    </a:p>
                  </a:txBody>
                  <a:tcPr anchor="ctr">
                    <a:solidFill>
                      <a:schemeClr val="bg1">
                        <a:lumMod val="95000"/>
                      </a:schemeClr>
                    </a:solidFill>
                  </a:tcPr>
                </a:tc>
                <a:tc gridSpan="3">
                  <a:txBody>
                    <a:bodyPr/>
                    <a:lstStyle/>
                    <a:p>
                      <a:pPr algn="ctr"/>
                      <a:endParaRPr lang="en-US" dirty="0"/>
                    </a:p>
                  </a:txBody>
                  <a:tcPr anchor="b">
                    <a:solidFill>
                      <a:schemeClr val="bg2">
                        <a:lumMod val="90000"/>
                      </a:schemeClr>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 dose annually </a:t>
                      </a:r>
                      <a:r>
                        <a:rPr lang="en-US" sz="1400" dirty="0"/>
                        <a:t>(preferred)</a:t>
                      </a:r>
                      <a:endParaRPr lang="en-US" sz="1600" dirty="0"/>
                    </a:p>
                  </a:txBody>
                  <a:tcPr anchor="b">
                    <a:solidFill>
                      <a:srgbClr val="00AE9E"/>
                    </a:solidFill>
                  </a:tcPr>
                </a:tc>
                <a:extLst>
                  <a:ext uri="{0D108BD9-81ED-4DB2-BD59-A6C34878D82A}">
                    <a16:rowId xmlns:a16="http://schemas.microsoft.com/office/drawing/2014/main" val="3563593354"/>
                  </a:ext>
                </a:extLst>
              </a:tr>
              <a:tr h="715527">
                <a:tc>
                  <a:txBody>
                    <a:bodyPr/>
                    <a:lstStyle/>
                    <a:p>
                      <a:r>
                        <a:rPr lang="en-US" sz="1600" b="0" dirty="0" err="1"/>
                        <a:t>Flublok</a:t>
                      </a:r>
                      <a:r>
                        <a:rPr lang="en-US" sz="1600" b="0" dirty="0"/>
                        <a:t> (RIV4)</a:t>
                      </a:r>
                    </a:p>
                  </a:txBody>
                  <a:tcPr anchor="ctr">
                    <a:solidFill>
                      <a:schemeClr val="bg1">
                        <a:lumMod val="95000"/>
                      </a:schemeClr>
                    </a:solidFill>
                  </a:tcPr>
                </a:tc>
                <a:tc gridSpan="3">
                  <a:txBody>
                    <a:bodyPr/>
                    <a:lstStyle/>
                    <a:p>
                      <a:pPr algn="ctr"/>
                      <a:r>
                        <a:rPr lang="en-US" sz="1600" dirty="0"/>
                        <a:t>1 dose annually</a:t>
                      </a:r>
                    </a:p>
                  </a:txBody>
                  <a:tcPr anchor="ctr">
                    <a:solidFill>
                      <a:srgbClr val="00AE9E"/>
                    </a:solidFill>
                  </a:tcPr>
                </a:tc>
                <a:tc hMerge="1">
                  <a:txBody>
                    <a:bodyPr/>
                    <a:lstStyle/>
                    <a:p>
                      <a:endParaRPr lang="en-US"/>
                    </a:p>
                  </a:txBody>
                  <a:tcPr/>
                </a:tc>
                <a:tc hMerge="1">
                  <a:txBody>
                    <a:bodyPr/>
                    <a:lstStyle/>
                    <a:p>
                      <a:endParaRPr lang="en-US"/>
                    </a:p>
                  </a:txBody>
                  <a:tcPr/>
                </a:tc>
                <a:tc>
                  <a:txBody>
                    <a:bodyPr/>
                    <a:lstStyle/>
                    <a:p>
                      <a:pPr algn="ctr"/>
                      <a:r>
                        <a:rPr lang="en-US" sz="1600" dirty="0"/>
                        <a:t>1 dose annually </a:t>
                      </a:r>
                      <a:r>
                        <a:rPr lang="en-US" sz="1400" dirty="0"/>
                        <a:t>(preferred)</a:t>
                      </a:r>
                      <a:endParaRPr lang="en-US" sz="1600" dirty="0"/>
                    </a:p>
                  </a:txBody>
                  <a:tcPr anchor="b">
                    <a:solidFill>
                      <a:srgbClr val="00AE9E"/>
                    </a:solidFill>
                  </a:tcPr>
                </a:tc>
                <a:extLst>
                  <a:ext uri="{0D108BD9-81ED-4DB2-BD59-A6C34878D82A}">
                    <a16:rowId xmlns:a16="http://schemas.microsoft.com/office/drawing/2014/main" val="544606771"/>
                  </a:ext>
                </a:extLst>
              </a:tr>
            </a:tbl>
          </a:graphicData>
        </a:graphic>
      </p:graphicFrame>
      <p:sp>
        <p:nvSpPr>
          <p:cNvPr id="6" name="Rectangle 5">
            <a:extLst>
              <a:ext uri="{FF2B5EF4-FFF2-40B4-BE49-F238E27FC236}">
                <a16:creationId xmlns:a16="http://schemas.microsoft.com/office/drawing/2014/main" id="{56E0D43B-49E0-771C-69F2-CF8C6CEE79E0}"/>
              </a:ext>
            </a:extLst>
          </p:cNvPr>
          <p:cNvSpPr/>
          <p:nvPr/>
        </p:nvSpPr>
        <p:spPr>
          <a:xfrm rot="16200000">
            <a:off x="76250" y="6339324"/>
            <a:ext cx="830998" cy="141720"/>
          </a:xfrm>
          <a:prstGeom prst="rect">
            <a:avLst/>
          </a:prstGeom>
          <a:solidFill>
            <a:srgbClr val="00AE9E"/>
          </a:solidFill>
          <a:ln>
            <a:solidFill>
              <a:srgbClr val="00A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51379C0-DB2B-C31F-4B4E-3065F274286C}"/>
              </a:ext>
            </a:extLst>
          </p:cNvPr>
          <p:cNvSpPr txBox="1"/>
          <p:nvPr/>
        </p:nvSpPr>
        <p:spPr>
          <a:xfrm>
            <a:off x="562608" y="5960932"/>
            <a:ext cx="2631231" cy="830997"/>
          </a:xfrm>
          <a:prstGeom prst="rect">
            <a:avLst/>
          </a:prstGeom>
          <a:noFill/>
        </p:spPr>
        <p:txBody>
          <a:bodyPr wrap="square" rtlCol="0">
            <a:spAutoFit/>
          </a:bodyPr>
          <a:lstStyle/>
          <a:p>
            <a:r>
              <a:rPr lang="en-US" sz="1200" dirty="0"/>
              <a:t>Recommended vaccination for adults who meet age requirement, lack documentation of vaccination, or lack evidence of past infection. </a:t>
            </a:r>
          </a:p>
        </p:txBody>
      </p:sp>
      <p:sp>
        <p:nvSpPr>
          <p:cNvPr id="11" name="Rectangle 10">
            <a:extLst>
              <a:ext uri="{FF2B5EF4-FFF2-40B4-BE49-F238E27FC236}">
                <a16:creationId xmlns:a16="http://schemas.microsoft.com/office/drawing/2014/main" id="{E29FB7FE-9537-AAA2-18FC-C2AE4EFF7280}"/>
              </a:ext>
            </a:extLst>
          </p:cNvPr>
          <p:cNvSpPr/>
          <p:nvPr/>
        </p:nvSpPr>
        <p:spPr>
          <a:xfrm rot="16200000">
            <a:off x="2667805" y="6358343"/>
            <a:ext cx="830999" cy="103681"/>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CD40F3-7238-2C41-E451-84447DE0C5FD}"/>
              </a:ext>
            </a:extLst>
          </p:cNvPr>
          <p:cNvSpPr txBox="1"/>
          <p:nvPr/>
        </p:nvSpPr>
        <p:spPr>
          <a:xfrm>
            <a:off x="3135143" y="6087020"/>
            <a:ext cx="1555148" cy="646331"/>
          </a:xfrm>
          <a:prstGeom prst="rect">
            <a:avLst/>
          </a:prstGeom>
          <a:noFill/>
        </p:spPr>
        <p:txBody>
          <a:bodyPr wrap="square" rtlCol="0">
            <a:spAutoFit/>
          </a:bodyPr>
          <a:lstStyle/>
          <a:p>
            <a:r>
              <a:rPr lang="en-US" sz="1200" dirty="0"/>
              <a:t>No recommendation/Not applicable. </a:t>
            </a:r>
          </a:p>
        </p:txBody>
      </p:sp>
      <p:sp>
        <p:nvSpPr>
          <p:cNvPr id="20" name="Title 1">
            <a:extLst>
              <a:ext uri="{FF2B5EF4-FFF2-40B4-BE49-F238E27FC236}">
                <a16:creationId xmlns:a16="http://schemas.microsoft.com/office/drawing/2014/main" id="{C5107AB8-0D01-2E7A-997D-0AE7F0F7E10F}"/>
              </a:ext>
            </a:extLst>
          </p:cNvPr>
          <p:cNvSpPr>
            <a:spLocks noGrp="1"/>
          </p:cNvSpPr>
          <p:nvPr>
            <p:ph type="title"/>
          </p:nvPr>
        </p:nvSpPr>
        <p:spPr>
          <a:xfrm>
            <a:off x="410633" y="279790"/>
            <a:ext cx="9521158" cy="787791"/>
          </a:xfrm>
        </p:spPr>
        <p:txBody>
          <a:bodyPr/>
          <a:lstStyle/>
          <a:p>
            <a:r>
              <a:rPr lang="en-US" sz="2400" b="1" dirty="0">
                <a:solidFill>
                  <a:srgbClr val="015C80"/>
                </a:solidFill>
                <a:latin typeface="Open Sans" panose="020B0606030504020204" pitchFamily="34" charset="0"/>
                <a:ea typeface="Open Sans" panose="020B0606030504020204" pitchFamily="34" charset="0"/>
                <a:cs typeface="Open Sans" panose="020B0606030504020204" pitchFamily="34" charset="0"/>
              </a:rPr>
              <a:t>Adult Immunization Schedule: Influenza, by Age</a:t>
            </a:r>
          </a:p>
        </p:txBody>
      </p:sp>
      <p:grpSp>
        <p:nvGrpSpPr>
          <p:cNvPr id="7" name="Group 6">
            <a:extLst>
              <a:ext uri="{FF2B5EF4-FFF2-40B4-BE49-F238E27FC236}">
                <a16:creationId xmlns:a16="http://schemas.microsoft.com/office/drawing/2014/main" id="{D9E1C61B-5BD8-1D7C-80AA-8D90EF7596E6}"/>
              </a:ext>
            </a:extLst>
          </p:cNvPr>
          <p:cNvGrpSpPr/>
          <p:nvPr/>
        </p:nvGrpSpPr>
        <p:grpSpPr>
          <a:xfrm>
            <a:off x="2531270" y="2013632"/>
            <a:ext cx="372351" cy="296431"/>
            <a:chOff x="7873291" y="5924654"/>
            <a:chExt cx="421710" cy="332297"/>
          </a:xfrm>
        </p:grpSpPr>
        <p:sp>
          <p:nvSpPr>
            <p:cNvPr id="4" name="Flowchart: Connector 3">
              <a:extLst>
                <a:ext uri="{FF2B5EF4-FFF2-40B4-BE49-F238E27FC236}">
                  <a16:creationId xmlns:a16="http://schemas.microsoft.com/office/drawing/2014/main" id="{22B465CD-817C-386A-7F43-04398F932E9D}"/>
                </a:ext>
              </a:extLst>
            </p:cNvPr>
            <p:cNvSpPr/>
            <p:nvPr/>
          </p:nvSpPr>
          <p:spPr>
            <a:xfrm>
              <a:off x="7913015" y="5935084"/>
              <a:ext cx="381986" cy="321867"/>
            </a:xfrm>
            <a:prstGeom prst="flowChartConnector">
              <a:avLst/>
            </a:prstGeom>
            <a:solidFill>
              <a:srgbClr val="015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bg1"/>
                </a:solidFill>
              </a:endParaRPr>
            </a:p>
          </p:txBody>
        </p:sp>
        <p:sp>
          <p:nvSpPr>
            <p:cNvPr id="24" name="TextBox 23">
              <a:extLst>
                <a:ext uri="{FF2B5EF4-FFF2-40B4-BE49-F238E27FC236}">
                  <a16:creationId xmlns:a16="http://schemas.microsoft.com/office/drawing/2014/main" id="{DA2E03D5-1130-C8F4-BC1C-C623FEA2BF2B}"/>
                </a:ext>
              </a:extLst>
            </p:cNvPr>
            <p:cNvSpPr txBox="1"/>
            <p:nvPr/>
          </p:nvSpPr>
          <p:spPr>
            <a:xfrm>
              <a:off x="7873291" y="5924654"/>
              <a:ext cx="401072" cy="307777"/>
            </a:xfrm>
            <a:prstGeom prst="rect">
              <a:avLst/>
            </a:prstGeom>
            <a:noFill/>
          </p:spPr>
          <p:txBody>
            <a:bodyPr wrap="none" rtlCol="0">
              <a:spAutoFit/>
            </a:bodyPr>
            <a:lstStyle/>
            <a:p>
              <a:r>
                <a:rPr lang="en-US" sz="1400" dirty="0">
                  <a:solidFill>
                    <a:schemeClr val="bg1"/>
                  </a:solidFill>
                </a:rPr>
                <a:t>OR</a:t>
              </a:r>
            </a:p>
          </p:txBody>
        </p:sp>
      </p:grpSp>
      <p:grpSp>
        <p:nvGrpSpPr>
          <p:cNvPr id="8" name="Group 7">
            <a:extLst>
              <a:ext uri="{FF2B5EF4-FFF2-40B4-BE49-F238E27FC236}">
                <a16:creationId xmlns:a16="http://schemas.microsoft.com/office/drawing/2014/main" id="{67E9C065-7599-45CE-A810-723DFF2DDA88}"/>
              </a:ext>
            </a:extLst>
          </p:cNvPr>
          <p:cNvGrpSpPr/>
          <p:nvPr/>
        </p:nvGrpSpPr>
        <p:grpSpPr>
          <a:xfrm>
            <a:off x="2522158" y="2373941"/>
            <a:ext cx="372351" cy="296431"/>
            <a:chOff x="7873291" y="5924654"/>
            <a:chExt cx="421710" cy="332297"/>
          </a:xfrm>
        </p:grpSpPr>
        <p:sp>
          <p:nvSpPr>
            <p:cNvPr id="10" name="Flowchart: Connector 9">
              <a:extLst>
                <a:ext uri="{FF2B5EF4-FFF2-40B4-BE49-F238E27FC236}">
                  <a16:creationId xmlns:a16="http://schemas.microsoft.com/office/drawing/2014/main" id="{939A8564-B837-1D48-6524-5C668FE86DFD}"/>
                </a:ext>
              </a:extLst>
            </p:cNvPr>
            <p:cNvSpPr/>
            <p:nvPr/>
          </p:nvSpPr>
          <p:spPr>
            <a:xfrm>
              <a:off x="7913015" y="5935084"/>
              <a:ext cx="381986" cy="321867"/>
            </a:xfrm>
            <a:prstGeom prst="flowChartConnector">
              <a:avLst/>
            </a:prstGeom>
            <a:solidFill>
              <a:srgbClr val="015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bg1"/>
                </a:solidFill>
              </a:endParaRPr>
            </a:p>
          </p:txBody>
        </p:sp>
        <p:sp>
          <p:nvSpPr>
            <p:cNvPr id="16" name="TextBox 15">
              <a:extLst>
                <a:ext uri="{FF2B5EF4-FFF2-40B4-BE49-F238E27FC236}">
                  <a16:creationId xmlns:a16="http://schemas.microsoft.com/office/drawing/2014/main" id="{C45A773D-0CEB-7CCE-A728-8D296ABE24EB}"/>
                </a:ext>
              </a:extLst>
            </p:cNvPr>
            <p:cNvSpPr txBox="1"/>
            <p:nvPr/>
          </p:nvSpPr>
          <p:spPr>
            <a:xfrm>
              <a:off x="7873291" y="5924654"/>
              <a:ext cx="401072" cy="307778"/>
            </a:xfrm>
            <a:prstGeom prst="rect">
              <a:avLst/>
            </a:prstGeom>
            <a:noFill/>
          </p:spPr>
          <p:txBody>
            <a:bodyPr wrap="none" rtlCol="0">
              <a:spAutoFit/>
            </a:bodyPr>
            <a:lstStyle/>
            <a:p>
              <a:r>
                <a:rPr lang="en-US" sz="1400" dirty="0">
                  <a:solidFill>
                    <a:schemeClr val="bg1"/>
                  </a:solidFill>
                </a:rPr>
                <a:t>OR</a:t>
              </a:r>
            </a:p>
          </p:txBody>
        </p:sp>
      </p:grpSp>
      <p:grpSp>
        <p:nvGrpSpPr>
          <p:cNvPr id="18" name="Group 17">
            <a:extLst>
              <a:ext uri="{FF2B5EF4-FFF2-40B4-BE49-F238E27FC236}">
                <a16:creationId xmlns:a16="http://schemas.microsoft.com/office/drawing/2014/main" id="{B9E21CAD-1514-CEF1-2DFC-C970FE933DEA}"/>
              </a:ext>
            </a:extLst>
          </p:cNvPr>
          <p:cNvGrpSpPr/>
          <p:nvPr/>
        </p:nvGrpSpPr>
        <p:grpSpPr>
          <a:xfrm>
            <a:off x="2522158" y="2708621"/>
            <a:ext cx="372351" cy="296431"/>
            <a:chOff x="7873291" y="5924654"/>
            <a:chExt cx="421710" cy="332297"/>
          </a:xfrm>
        </p:grpSpPr>
        <p:sp>
          <p:nvSpPr>
            <p:cNvPr id="21" name="Flowchart: Connector 20">
              <a:extLst>
                <a:ext uri="{FF2B5EF4-FFF2-40B4-BE49-F238E27FC236}">
                  <a16:creationId xmlns:a16="http://schemas.microsoft.com/office/drawing/2014/main" id="{F3269BC6-6963-D51E-1C6E-C687432CC188}"/>
                </a:ext>
              </a:extLst>
            </p:cNvPr>
            <p:cNvSpPr/>
            <p:nvPr/>
          </p:nvSpPr>
          <p:spPr>
            <a:xfrm>
              <a:off x="7913015" y="5935084"/>
              <a:ext cx="381986" cy="321867"/>
            </a:xfrm>
            <a:prstGeom prst="flowChartConnector">
              <a:avLst/>
            </a:prstGeom>
            <a:solidFill>
              <a:srgbClr val="015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bg1"/>
                </a:solidFill>
              </a:endParaRPr>
            </a:p>
          </p:txBody>
        </p:sp>
        <p:sp>
          <p:nvSpPr>
            <p:cNvPr id="26" name="TextBox 25">
              <a:extLst>
                <a:ext uri="{FF2B5EF4-FFF2-40B4-BE49-F238E27FC236}">
                  <a16:creationId xmlns:a16="http://schemas.microsoft.com/office/drawing/2014/main" id="{EDC8F70B-C306-B31D-2EA0-268CB92A2FC9}"/>
                </a:ext>
              </a:extLst>
            </p:cNvPr>
            <p:cNvSpPr txBox="1"/>
            <p:nvPr/>
          </p:nvSpPr>
          <p:spPr>
            <a:xfrm>
              <a:off x="7873291" y="5924654"/>
              <a:ext cx="401072" cy="307777"/>
            </a:xfrm>
            <a:prstGeom prst="rect">
              <a:avLst/>
            </a:prstGeom>
            <a:noFill/>
          </p:spPr>
          <p:txBody>
            <a:bodyPr wrap="none" rtlCol="0">
              <a:spAutoFit/>
            </a:bodyPr>
            <a:lstStyle/>
            <a:p>
              <a:r>
                <a:rPr lang="en-US" sz="1400" dirty="0">
                  <a:solidFill>
                    <a:schemeClr val="bg1"/>
                  </a:solidFill>
                </a:rPr>
                <a:t>OR</a:t>
              </a:r>
            </a:p>
          </p:txBody>
        </p:sp>
      </p:grpSp>
      <p:grpSp>
        <p:nvGrpSpPr>
          <p:cNvPr id="28" name="Group 27">
            <a:extLst>
              <a:ext uri="{FF2B5EF4-FFF2-40B4-BE49-F238E27FC236}">
                <a16:creationId xmlns:a16="http://schemas.microsoft.com/office/drawing/2014/main" id="{AD8D853D-C132-0813-91B0-86A07E86736D}"/>
              </a:ext>
            </a:extLst>
          </p:cNvPr>
          <p:cNvGrpSpPr/>
          <p:nvPr/>
        </p:nvGrpSpPr>
        <p:grpSpPr>
          <a:xfrm>
            <a:off x="2507611" y="3034884"/>
            <a:ext cx="372351" cy="296431"/>
            <a:chOff x="7873291" y="5924654"/>
            <a:chExt cx="421710" cy="332297"/>
          </a:xfrm>
        </p:grpSpPr>
        <p:sp>
          <p:nvSpPr>
            <p:cNvPr id="29" name="Flowchart: Connector 28">
              <a:extLst>
                <a:ext uri="{FF2B5EF4-FFF2-40B4-BE49-F238E27FC236}">
                  <a16:creationId xmlns:a16="http://schemas.microsoft.com/office/drawing/2014/main" id="{9D14D0A0-CEDE-FFC3-B0CF-91E3618728DA}"/>
                </a:ext>
              </a:extLst>
            </p:cNvPr>
            <p:cNvSpPr/>
            <p:nvPr/>
          </p:nvSpPr>
          <p:spPr>
            <a:xfrm>
              <a:off x="7913015" y="5935084"/>
              <a:ext cx="381986" cy="321867"/>
            </a:xfrm>
            <a:prstGeom prst="flowChartConnector">
              <a:avLst/>
            </a:prstGeom>
            <a:solidFill>
              <a:srgbClr val="015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bg1"/>
                </a:solidFill>
              </a:endParaRPr>
            </a:p>
          </p:txBody>
        </p:sp>
        <p:sp>
          <p:nvSpPr>
            <p:cNvPr id="30" name="TextBox 29">
              <a:extLst>
                <a:ext uri="{FF2B5EF4-FFF2-40B4-BE49-F238E27FC236}">
                  <a16:creationId xmlns:a16="http://schemas.microsoft.com/office/drawing/2014/main" id="{DF12B08B-9352-9733-5D42-1F5F8101241F}"/>
                </a:ext>
              </a:extLst>
            </p:cNvPr>
            <p:cNvSpPr txBox="1"/>
            <p:nvPr/>
          </p:nvSpPr>
          <p:spPr>
            <a:xfrm>
              <a:off x="7873291" y="5924654"/>
              <a:ext cx="401072" cy="307777"/>
            </a:xfrm>
            <a:prstGeom prst="rect">
              <a:avLst/>
            </a:prstGeom>
            <a:noFill/>
          </p:spPr>
          <p:txBody>
            <a:bodyPr wrap="none" rtlCol="0">
              <a:spAutoFit/>
            </a:bodyPr>
            <a:lstStyle/>
            <a:p>
              <a:r>
                <a:rPr lang="en-US" sz="1400" dirty="0">
                  <a:solidFill>
                    <a:schemeClr val="bg1"/>
                  </a:solidFill>
                </a:rPr>
                <a:t>OR</a:t>
              </a:r>
            </a:p>
          </p:txBody>
        </p:sp>
      </p:grpSp>
      <p:grpSp>
        <p:nvGrpSpPr>
          <p:cNvPr id="31" name="Group 30">
            <a:extLst>
              <a:ext uri="{FF2B5EF4-FFF2-40B4-BE49-F238E27FC236}">
                <a16:creationId xmlns:a16="http://schemas.microsoft.com/office/drawing/2014/main" id="{E9207C33-FBA9-3567-7F60-4C88F1B5E928}"/>
              </a:ext>
            </a:extLst>
          </p:cNvPr>
          <p:cNvGrpSpPr/>
          <p:nvPr/>
        </p:nvGrpSpPr>
        <p:grpSpPr>
          <a:xfrm>
            <a:off x="2507611" y="3381673"/>
            <a:ext cx="372351" cy="296431"/>
            <a:chOff x="7873291" y="5924654"/>
            <a:chExt cx="421710" cy="332297"/>
          </a:xfrm>
        </p:grpSpPr>
        <p:sp>
          <p:nvSpPr>
            <p:cNvPr id="32" name="Flowchart: Connector 31">
              <a:extLst>
                <a:ext uri="{FF2B5EF4-FFF2-40B4-BE49-F238E27FC236}">
                  <a16:creationId xmlns:a16="http://schemas.microsoft.com/office/drawing/2014/main" id="{E1C6DE74-E116-E4AF-B347-5700C0B854D7}"/>
                </a:ext>
              </a:extLst>
            </p:cNvPr>
            <p:cNvSpPr/>
            <p:nvPr/>
          </p:nvSpPr>
          <p:spPr>
            <a:xfrm>
              <a:off x="7913015" y="5935084"/>
              <a:ext cx="381986" cy="321867"/>
            </a:xfrm>
            <a:prstGeom prst="flowChartConnector">
              <a:avLst/>
            </a:prstGeom>
            <a:solidFill>
              <a:srgbClr val="015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bg1"/>
                </a:solidFill>
              </a:endParaRPr>
            </a:p>
          </p:txBody>
        </p:sp>
        <p:sp>
          <p:nvSpPr>
            <p:cNvPr id="33" name="TextBox 32">
              <a:extLst>
                <a:ext uri="{FF2B5EF4-FFF2-40B4-BE49-F238E27FC236}">
                  <a16:creationId xmlns:a16="http://schemas.microsoft.com/office/drawing/2014/main" id="{F1CAD33A-AC0B-6F01-E10F-C45E4592D5FC}"/>
                </a:ext>
              </a:extLst>
            </p:cNvPr>
            <p:cNvSpPr txBox="1"/>
            <p:nvPr/>
          </p:nvSpPr>
          <p:spPr>
            <a:xfrm>
              <a:off x="7873291" y="5924654"/>
              <a:ext cx="401072" cy="307777"/>
            </a:xfrm>
            <a:prstGeom prst="rect">
              <a:avLst/>
            </a:prstGeom>
            <a:noFill/>
          </p:spPr>
          <p:txBody>
            <a:bodyPr wrap="none" rtlCol="0">
              <a:spAutoFit/>
            </a:bodyPr>
            <a:lstStyle/>
            <a:p>
              <a:r>
                <a:rPr lang="en-US" sz="1400" dirty="0">
                  <a:solidFill>
                    <a:schemeClr val="bg1"/>
                  </a:solidFill>
                </a:rPr>
                <a:t>OR</a:t>
              </a:r>
            </a:p>
          </p:txBody>
        </p:sp>
      </p:grpSp>
      <p:grpSp>
        <p:nvGrpSpPr>
          <p:cNvPr id="34" name="Group 33">
            <a:extLst>
              <a:ext uri="{FF2B5EF4-FFF2-40B4-BE49-F238E27FC236}">
                <a16:creationId xmlns:a16="http://schemas.microsoft.com/office/drawing/2014/main" id="{AB8C1F2A-E5A6-B29F-BBD4-D8B8E30A015C}"/>
              </a:ext>
            </a:extLst>
          </p:cNvPr>
          <p:cNvGrpSpPr/>
          <p:nvPr/>
        </p:nvGrpSpPr>
        <p:grpSpPr>
          <a:xfrm>
            <a:off x="10905653" y="3822831"/>
            <a:ext cx="372351" cy="296431"/>
            <a:chOff x="7873291" y="5924654"/>
            <a:chExt cx="421710" cy="332297"/>
          </a:xfrm>
        </p:grpSpPr>
        <p:sp>
          <p:nvSpPr>
            <p:cNvPr id="35" name="Flowchart: Connector 34">
              <a:extLst>
                <a:ext uri="{FF2B5EF4-FFF2-40B4-BE49-F238E27FC236}">
                  <a16:creationId xmlns:a16="http://schemas.microsoft.com/office/drawing/2014/main" id="{D6421C3B-C173-0790-9BF9-17F4D3F4ECF8}"/>
                </a:ext>
              </a:extLst>
            </p:cNvPr>
            <p:cNvSpPr/>
            <p:nvPr/>
          </p:nvSpPr>
          <p:spPr>
            <a:xfrm>
              <a:off x="7913015" y="5935084"/>
              <a:ext cx="381986" cy="321867"/>
            </a:xfrm>
            <a:prstGeom prst="flowChartConnector">
              <a:avLst/>
            </a:prstGeom>
            <a:solidFill>
              <a:srgbClr val="015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bg1"/>
                </a:solidFill>
              </a:endParaRPr>
            </a:p>
          </p:txBody>
        </p:sp>
        <p:sp>
          <p:nvSpPr>
            <p:cNvPr id="36" name="TextBox 35">
              <a:extLst>
                <a:ext uri="{FF2B5EF4-FFF2-40B4-BE49-F238E27FC236}">
                  <a16:creationId xmlns:a16="http://schemas.microsoft.com/office/drawing/2014/main" id="{F036CDDD-EA6D-1667-1CF6-EA025EC25ED6}"/>
                </a:ext>
              </a:extLst>
            </p:cNvPr>
            <p:cNvSpPr txBox="1"/>
            <p:nvPr/>
          </p:nvSpPr>
          <p:spPr>
            <a:xfrm>
              <a:off x="7873291" y="5924654"/>
              <a:ext cx="401072" cy="307777"/>
            </a:xfrm>
            <a:prstGeom prst="rect">
              <a:avLst/>
            </a:prstGeom>
            <a:noFill/>
          </p:spPr>
          <p:txBody>
            <a:bodyPr wrap="none" rtlCol="0">
              <a:spAutoFit/>
            </a:bodyPr>
            <a:lstStyle/>
            <a:p>
              <a:r>
                <a:rPr lang="en-US" sz="1400" dirty="0">
                  <a:solidFill>
                    <a:schemeClr val="bg1"/>
                  </a:solidFill>
                </a:rPr>
                <a:t>OR</a:t>
              </a:r>
            </a:p>
          </p:txBody>
        </p:sp>
      </p:grpSp>
      <p:grpSp>
        <p:nvGrpSpPr>
          <p:cNvPr id="37" name="Group 36">
            <a:extLst>
              <a:ext uri="{FF2B5EF4-FFF2-40B4-BE49-F238E27FC236}">
                <a16:creationId xmlns:a16="http://schemas.microsoft.com/office/drawing/2014/main" id="{F0AEF14D-7BD8-5B29-4354-FCF8AD51C8DE}"/>
              </a:ext>
            </a:extLst>
          </p:cNvPr>
          <p:cNvGrpSpPr/>
          <p:nvPr/>
        </p:nvGrpSpPr>
        <p:grpSpPr>
          <a:xfrm>
            <a:off x="10921838" y="4544725"/>
            <a:ext cx="372351" cy="296431"/>
            <a:chOff x="7873291" y="5924654"/>
            <a:chExt cx="421710" cy="332297"/>
          </a:xfrm>
        </p:grpSpPr>
        <p:sp>
          <p:nvSpPr>
            <p:cNvPr id="38" name="Flowchart: Connector 37">
              <a:extLst>
                <a:ext uri="{FF2B5EF4-FFF2-40B4-BE49-F238E27FC236}">
                  <a16:creationId xmlns:a16="http://schemas.microsoft.com/office/drawing/2014/main" id="{FFD75A40-B37B-9594-0471-0FE3AEBD024F}"/>
                </a:ext>
              </a:extLst>
            </p:cNvPr>
            <p:cNvSpPr/>
            <p:nvPr/>
          </p:nvSpPr>
          <p:spPr>
            <a:xfrm>
              <a:off x="7913015" y="5935084"/>
              <a:ext cx="381986" cy="321867"/>
            </a:xfrm>
            <a:prstGeom prst="flowChartConnector">
              <a:avLst/>
            </a:prstGeom>
            <a:solidFill>
              <a:srgbClr val="015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bg1"/>
                </a:solidFill>
              </a:endParaRPr>
            </a:p>
          </p:txBody>
        </p:sp>
        <p:sp>
          <p:nvSpPr>
            <p:cNvPr id="39" name="TextBox 38">
              <a:extLst>
                <a:ext uri="{FF2B5EF4-FFF2-40B4-BE49-F238E27FC236}">
                  <a16:creationId xmlns:a16="http://schemas.microsoft.com/office/drawing/2014/main" id="{B57066C4-2E8B-5201-B5F7-6025CB88D258}"/>
                </a:ext>
              </a:extLst>
            </p:cNvPr>
            <p:cNvSpPr txBox="1"/>
            <p:nvPr/>
          </p:nvSpPr>
          <p:spPr>
            <a:xfrm>
              <a:off x="7873291" y="5924654"/>
              <a:ext cx="401072" cy="307777"/>
            </a:xfrm>
            <a:prstGeom prst="rect">
              <a:avLst/>
            </a:prstGeom>
            <a:noFill/>
          </p:spPr>
          <p:txBody>
            <a:bodyPr wrap="none" rtlCol="0">
              <a:spAutoFit/>
            </a:bodyPr>
            <a:lstStyle/>
            <a:p>
              <a:r>
                <a:rPr lang="en-US" sz="1400" dirty="0">
                  <a:solidFill>
                    <a:schemeClr val="bg1"/>
                  </a:solidFill>
                </a:rPr>
                <a:t>OR</a:t>
              </a:r>
            </a:p>
          </p:txBody>
        </p:sp>
      </p:grpSp>
      <p:grpSp>
        <p:nvGrpSpPr>
          <p:cNvPr id="40" name="Group 39">
            <a:extLst>
              <a:ext uri="{FF2B5EF4-FFF2-40B4-BE49-F238E27FC236}">
                <a16:creationId xmlns:a16="http://schemas.microsoft.com/office/drawing/2014/main" id="{7B23E73F-65AF-B470-160D-8E1C013B303E}"/>
              </a:ext>
            </a:extLst>
          </p:cNvPr>
          <p:cNvGrpSpPr/>
          <p:nvPr/>
        </p:nvGrpSpPr>
        <p:grpSpPr>
          <a:xfrm>
            <a:off x="10921838" y="5218451"/>
            <a:ext cx="372351" cy="296431"/>
            <a:chOff x="7873291" y="5924654"/>
            <a:chExt cx="421710" cy="332297"/>
          </a:xfrm>
        </p:grpSpPr>
        <p:sp>
          <p:nvSpPr>
            <p:cNvPr id="41" name="Flowchart: Connector 40">
              <a:extLst>
                <a:ext uri="{FF2B5EF4-FFF2-40B4-BE49-F238E27FC236}">
                  <a16:creationId xmlns:a16="http://schemas.microsoft.com/office/drawing/2014/main" id="{4AEA5805-75F3-24BD-F39B-4A92FAFD0910}"/>
                </a:ext>
              </a:extLst>
            </p:cNvPr>
            <p:cNvSpPr/>
            <p:nvPr/>
          </p:nvSpPr>
          <p:spPr>
            <a:xfrm>
              <a:off x="7913015" y="5935084"/>
              <a:ext cx="381986" cy="321867"/>
            </a:xfrm>
            <a:prstGeom prst="flowChartConnector">
              <a:avLst/>
            </a:prstGeom>
            <a:solidFill>
              <a:srgbClr val="015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bg1"/>
                </a:solidFill>
              </a:endParaRPr>
            </a:p>
          </p:txBody>
        </p:sp>
        <p:sp>
          <p:nvSpPr>
            <p:cNvPr id="42" name="TextBox 41">
              <a:extLst>
                <a:ext uri="{FF2B5EF4-FFF2-40B4-BE49-F238E27FC236}">
                  <a16:creationId xmlns:a16="http://schemas.microsoft.com/office/drawing/2014/main" id="{9B96E703-D1B4-30DB-F46A-4D5B52D95533}"/>
                </a:ext>
              </a:extLst>
            </p:cNvPr>
            <p:cNvSpPr txBox="1"/>
            <p:nvPr/>
          </p:nvSpPr>
          <p:spPr>
            <a:xfrm>
              <a:off x="7873291" y="5924654"/>
              <a:ext cx="401072" cy="307777"/>
            </a:xfrm>
            <a:prstGeom prst="rect">
              <a:avLst/>
            </a:prstGeom>
            <a:noFill/>
          </p:spPr>
          <p:txBody>
            <a:bodyPr wrap="none" rtlCol="0">
              <a:spAutoFit/>
            </a:bodyPr>
            <a:lstStyle/>
            <a:p>
              <a:r>
                <a:rPr lang="en-US" sz="1400" dirty="0">
                  <a:solidFill>
                    <a:schemeClr val="bg1"/>
                  </a:solidFill>
                </a:rPr>
                <a:t>OR</a:t>
              </a:r>
            </a:p>
          </p:txBody>
        </p:sp>
      </p:grpSp>
      <p:grpSp>
        <p:nvGrpSpPr>
          <p:cNvPr id="43" name="Group 42">
            <a:extLst>
              <a:ext uri="{FF2B5EF4-FFF2-40B4-BE49-F238E27FC236}">
                <a16:creationId xmlns:a16="http://schemas.microsoft.com/office/drawing/2014/main" id="{26B372F4-51F8-46FD-FA6A-F7202E0E1704}"/>
              </a:ext>
            </a:extLst>
          </p:cNvPr>
          <p:cNvGrpSpPr/>
          <p:nvPr/>
        </p:nvGrpSpPr>
        <p:grpSpPr>
          <a:xfrm>
            <a:off x="6429906" y="5160992"/>
            <a:ext cx="372351" cy="296431"/>
            <a:chOff x="7873291" y="5924654"/>
            <a:chExt cx="421710" cy="332297"/>
          </a:xfrm>
        </p:grpSpPr>
        <p:sp>
          <p:nvSpPr>
            <p:cNvPr id="44" name="Flowchart: Connector 43">
              <a:extLst>
                <a:ext uri="{FF2B5EF4-FFF2-40B4-BE49-F238E27FC236}">
                  <a16:creationId xmlns:a16="http://schemas.microsoft.com/office/drawing/2014/main" id="{D3A8CC55-E7DA-550E-4019-581B970116C4}"/>
                </a:ext>
              </a:extLst>
            </p:cNvPr>
            <p:cNvSpPr/>
            <p:nvPr/>
          </p:nvSpPr>
          <p:spPr>
            <a:xfrm>
              <a:off x="7913015" y="5935084"/>
              <a:ext cx="381986" cy="321867"/>
            </a:xfrm>
            <a:prstGeom prst="flowChartConnector">
              <a:avLst/>
            </a:prstGeom>
            <a:solidFill>
              <a:srgbClr val="015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bg1"/>
                </a:solidFill>
              </a:endParaRPr>
            </a:p>
          </p:txBody>
        </p:sp>
        <p:sp>
          <p:nvSpPr>
            <p:cNvPr id="45" name="TextBox 44">
              <a:extLst>
                <a:ext uri="{FF2B5EF4-FFF2-40B4-BE49-F238E27FC236}">
                  <a16:creationId xmlns:a16="http://schemas.microsoft.com/office/drawing/2014/main" id="{0A5F50F8-A711-0163-8343-0CFA0F1BF367}"/>
                </a:ext>
              </a:extLst>
            </p:cNvPr>
            <p:cNvSpPr txBox="1"/>
            <p:nvPr/>
          </p:nvSpPr>
          <p:spPr>
            <a:xfrm>
              <a:off x="7873291" y="5924654"/>
              <a:ext cx="401072" cy="307777"/>
            </a:xfrm>
            <a:prstGeom prst="rect">
              <a:avLst/>
            </a:prstGeom>
            <a:noFill/>
          </p:spPr>
          <p:txBody>
            <a:bodyPr wrap="none" rtlCol="0">
              <a:spAutoFit/>
            </a:bodyPr>
            <a:lstStyle/>
            <a:p>
              <a:r>
                <a:rPr lang="en-US" sz="1400" dirty="0">
                  <a:solidFill>
                    <a:schemeClr val="bg1"/>
                  </a:solidFill>
                </a:rPr>
                <a:t>OR</a:t>
              </a:r>
            </a:p>
          </p:txBody>
        </p:sp>
      </p:grpSp>
      <p:sp>
        <p:nvSpPr>
          <p:cNvPr id="2" name="TextBox 1">
            <a:extLst>
              <a:ext uri="{FF2B5EF4-FFF2-40B4-BE49-F238E27FC236}">
                <a16:creationId xmlns:a16="http://schemas.microsoft.com/office/drawing/2014/main" id="{9DD9E963-F427-EFBD-D7B5-6B22CDA524B9}"/>
              </a:ext>
            </a:extLst>
          </p:cNvPr>
          <p:cNvSpPr txBox="1"/>
          <p:nvPr/>
        </p:nvSpPr>
        <p:spPr>
          <a:xfrm>
            <a:off x="4627968" y="5968186"/>
            <a:ext cx="3920646" cy="769441"/>
          </a:xfrm>
          <a:prstGeom prst="rect">
            <a:avLst/>
          </a:prstGeom>
          <a:noFill/>
        </p:spPr>
        <p:txBody>
          <a:bodyPr wrap="square" rtlCol="0">
            <a:spAutoFit/>
          </a:bodyPr>
          <a:lstStyle/>
          <a:p>
            <a:pPr marL="171450" indent="-1714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LAIV4 = live attenuated influenza vaccine, quadrivalent</a:t>
            </a:r>
          </a:p>
          <a:p>
            <a:pPr marL="171450" indent="-171450">
              <a:buFont typeface="Arial" panose="020B0604020202020204" pitchFamily="34" charset="0"/>
              <a:buChar char="•"/>
            </a:pPr>
            <a:r>
              <a:rPr lang="it-IT" sz="1100" dirty="0">
                <a:latin typeface="Open Sans" panose="020B0606030504020204" pitchFamily="34" charset="0"/>
                <a:ea typeface="Open Sans" panose="020B0606030504020204" pitchFamily="34" charset="0"/>
                <a:cs typeface="Open Sans" panose="020B0606030504020204" pitchFamily="34" charset="0"/>
              </a:rPr>
              <a:t>IIV4 = inactivated influenza vaccine, quadrivalent </a:t>
            </a:r>
          </a:p>
          <a:p>
            <a:pPr marL="171450" indent="-1714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IIV4-HD = inactivated influenza vaccine, quadrivalent, high-dose </a:t>
            </a:r>
          </a:p>
        </p:txBody>
      </p:sp>
      <p:sp>
        <p:nvSpPr>
          <p:cNvPr id="3" name="TextBox 2">
            <a:extLst>
              <a:ext uri="{FF2B5EF4-FFF2-40B4-BE49-F238E27FC236}">
                <a16:creationId xmlns:a16="http://schemas.microsoft.com/office/drawing/2014/main" id="{6E6985D9-EEE9-F593-E53B-121DC5322B48}"/>
              </a:ext>
            </a:extLst>
          </p:cNvPr>
          <p:cNvSpPr txBox="1"/>
          <p:nvPr/>
        </p:nvSpPr>
        <p:spPr>
          <a:xfrm>
            <a:off x="8372942" y="5970314"/>
            <a:ext cx="3920646"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RIV4 = recombinant influenza vaccine, quadrivalent</a:t>
            </a:r>
          </a:p>
          <a:p>
            <a:pPr marL="171450" indent="-1714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aIIV4 = adjuvanted inactivated influenza vaccine, quadrivalent</a:t>
            </a:r>
          </a:p>
          <a:p>
            <a:pPr marL="171450" indent="-1714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ccIIV4 = cell-based culture-based inactivated influenza vaccine, quadrivalent</a:t>
            </a:r>
          </a:p>
        </p:txBody>
      </p:sp>
    </p:spTree>
    <p:extLst>
      <p:ext uri="{BB962C8B-B14F-4D97-AF65-F5344CB8AC3E}">
        <p14:creationId xmlns:p14="http://schemas.microsoft.com/office/powerpoint/2010/main" val="260584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327AB6C-1A12-A347-DBFF-71189D26C14B}"/>
              </a:ext>
            </a:extLst>
          </p:cNvPr>
          <p:cNvGraphicFramePr>
            <a:graphicFrameLocks noGrp="1"/>
          </p:cNvGraphicFramePr>
          <p:nvPr>
            <p:extLst>
              <p:ext uri="{D42A27DB-BD31-4B8C-83A1-F6EECF244321}">
                <p14:modId xmlns:p14="http://schemas.microsoft.com/office/powerpoint/2010/main" val="1136961550"/>
              </p:ext>
            </p:extLst>
          </p:nvPr>
        </p:nvGraphicFramePr>
        <p:xfrm>
          <a:off x="434373" y="1658768"/>
          <a:ext cx="11528359" cy="2723994"/>
        </p:xfrm>
        <a:graphic>
          <a:graphicData uri="http://schemas.openxmlformats.org/drawingml/2006/table">
            <a:tbl>
              <a:tblPr firstRow="1" bandRow="1">
                <a:tableStyleId>{5C22544A-7EE6-4342-B048-85BDC9FD1C3A}</a:tableStyleId>
              </a:tblPr>
              <a:tblGrid>
                <a:gridCol w="867496">
                  <a:extLst>
                    <a:ext uri="{9D8B030D-6E8A-4147-A177-3AD203B41FA5}">
                      <a16:colId xmlns:a16="http://schemas.microsoft.com/office/drawing/2014/main" val="1920542531"/>
                    </a:ext>
                  </a:extLst>
                </a:gridCol>
                <a:gridCol w="902043">
                  <a:extLst>
                    <a:ext uri="{9D8B030D-6E8A-4147-A177-3AD203B41FA5}">
                      <a16:colId xmlns:a16="http://schemas.microsoft.com/office/drawing/2014/main" val="1782650207"/>
                    </a:ext>
                  </a:extLst>
                </a:gridCol>
                <a:gridCol w="1492294">
                  <a:extLst>
                    <a:ext uri="{9D8B030D-6E8A-4147-A177-3AD203B41FA5}">
                      <a16:colId xmlns:a16="http://schemas.microsoft.com/office/drawing/2014/main" val="2893848941"/>
                    </a:ext>
                  </a:extLst>
                </a:gridCol>
                <a:gridCol w="892561">
                  <a:extLst>
                    <a:ext uri="{9D8B030D-6E8A-4147-A177-3AD203B41FA5}">
                      <a16:colId xmlns:a16="http://schemas.microsoft.com/office/drawing/2014/main" val="3186021454"/>
                    </a:ext>
                  </a:extLst>
                </a:gridCol>
                <a:gridCol w="815545">
                  <a:extLst>
                    <a:ext uri="{9D8B030D-6E8A-4147-A177-3AD203B41FA5}">
                      <a16:colId xmlns:a16="http://schemas.microsoft.com/office/drawing/2014/main" val="4174397435"/>
                    </a:ext>
                  </a:extLst>
                </a:gridCol>
                <a:gridCol w="976184">
                  <a:extLst>
                    <a:ext uri="{9D8B030D-6E8A-4147-A177-3AD203B41FA5}">
                      <a16:colId xmlns:a16="http://schemas.microsoft.com/office/drawing/2014/main" val="4025297082"/>
                    </a:ext>
                  </a:extLst>
                </a:gridCol>
                <a:gridCol w="1161535">
                  <a:extLst>
                    <a:ext uri="{9D8B030D-6E8A-4147-A177-3AD203B41FA5}">
                      <a16:colId xmlns:a16="http://schemas.microsoft.com/office/drawing/2014/main" val="3685024091"/>
                    </a:ext>
                  </a:extLst>
                </a:gridCol>
                <a:gridCol w="1037968">
                  <a:extLst>
                    <a:ext uri="{9D8B030D-6E8A-4147-A177-3AD203B41FA5}">
                      <a16:colId xmlns:a16="http://schemas.microsoft.com/office/drawing/2014/main" val="1366230840"/>
                    </a:ext>
                  </a:extLst>
                </a:gridCol>
                <a:gridCol w="840259">
                  <a:extLst>
                    <a:ext uri="{9D8B030D-6E8A-4147-A177-3AD203B41FA5}">
                      <a16:colId xmlns:a16="http://schemas.microsoft.com/office/drawing/2014/main" val="3018521461"/>
                    </a:ext>
                  </a:extLst>
                </a:gridCol>
                <a:gridCol w="753763">
                  <a:extLst>
                    <a:ext uri="{9D8B030D-6E8A-4147-A177-3AD203B41FA5}">
                      <a16:colId xmlns:a16="http://schemas.microsoft.com/office/drawing/2014/main" val="375540848"/>
                    </a:ext>
                  </a:extLst>
                </a:gridCol>
                <a:gridCol w="889686">
                  <a:extLst>
                    <a:ext uri="{9D8B030D-6E8A-4147-A177-3AD203B41FA5}">
                      <a16:colId xmlns:a16="http://schemas.microsoft.com/office/drawing/2014/main" val="66516159"/>
                    </a:ext>
                  </a:extLst>
                </a:gridCol>
                <a:gridCol w="899025">
                  <a:extLst>
                    <a:ext uri="{9D8B030D-6E8A-4147-A177-3AD203B41FA5}">
                      <a16:colId xmlns:a16="http://schemas.microsoft.com/office/drawing/2014/main" val="2999351768"/>
                    </a:ext>
                  </a:extLst>
                </a:gridCol>
              </a:tblGrid>
              <a:tr h="592028">
                <a:tc rowSpan="2">
                  <a:txBody>
                    <a:bodyPr/>
                    <a:lstStyle/>
                    <a:p>
                      <a:pPr algn="l"/>
                      <a:r>
                        <a:rPr lang="en-US" sz="1600" dirty="0">
                          <a:solidFill>
                            <a:schemeClr val="bg1"/>
                          </a:solidFill>
                        </a:rPr>
                        <a:t>Vaccine</a:t>
                      </a:r>
                    </a:p>
                  </a:txBody>
                  <a:tcPr anchor="b">
                    <a:solidFill>
                      <a:srgbClr val="015C80"/>
                    </a:solidFill>
                  </a:tcPr>
                </a:tc>
                <a:tc rowSpan="2">
                  <a:txBody>
                    <a:bodyPr/>
                    <a:lstStyle/>
                    <a:p>
                      <a:r>
                        <a:rPr lang="en-US" sz="1100" dirty="0">
                          <a:solidFill>
                            <a:schemeClr val="bg1"/>
                          </a:solidFill>
                        </a:rPr>
                        <a:t>Pregnancy</a:t>
                      </a:r>
                    </a:p>
                  </a:txBody>
                  <a:tcPr anchor="b">
                    <a:solidFill>
                      <a:srgbClr val="015C80"/>
                    </a:solidFill>
                  </a:tcPr>
                </a:tc>
                <a:tc rowSpan="2">
                  <a:txBody>
                    <a:bodyPr/>
                    <a:lstStyle/>
                    <a:p>
                      <a:r>
                        <a:rPr lang="en-US" sz="1100" dirty="0">
                          <a:solidFill>
                            <a:schemeClr val="bg1"/>
                          </a:solidFill>
                        </a:rPr>
                        <a:t>Immunocompromised (excluding HIV infection)</a:t>
                      </a:r>
                    </a:p>
                  </a:txBody>
                  <a:tcPr anchor="b">
                    <a:solidFill>
                      <a:srgbClr val="015C80"/>
                    </a:solidFill>
                  </a:tcPr>
                </a:tc>
                <a:tc gridSpan="2">
                  <a:txBody>
                    <a:bodyPr/>
                    <a:lstStyle/>
                    <a:p>
                      <a:r>
                        <a:rPr lang="en-US" sz="1100" dirty="0"/>
                        <a:t>HIV infection CD4 count</a:t>
                      </a:r>
                    </a:p>
                  </a:txBody>
                  <a:tcPr>
                    <a:solidFill>
                      <a:srgbClr val="015C80"/>
                    </a:solidFill>
                  </a:tcPr>
                </a:tc>
                <a:tc h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Asplenia, complement deficiencies</a:t>
                      </a:r>
                    </a:p>
                  </a:txBody>
                  <a:tcPr anchor="b">
                    <a:solidFill>
                      <a:srgbClr val="015C8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End-stage renal disease, or on hemodialysis </a:t>
                      </a:r>
                    </a:p>
                  </a:txBody>
                  <a:tcPr anchor="b">
                    <a:solidFill>
                      <a:srgbClr val="015C8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Heart or lung disease; alcoholism </a:t>
                      </a:r>
                      <a:r>
                        <a:rPr lang="en-US" sz="1100" baseline="30000" dirty="0">
                          <a:solidFill>
                            <a:schemeClr val="bg1"/>
                          </a:solidFill>
                          <a:hlinkClick r:id="rId3">
                            <a:extLst>
                              <a:ext uri="{A12FA001-AC4F-418D-AE19-62706E023703}">
                                <ahyp:hlinkClr xmlns:ahyp="http://schemas.microsoft.com/office/drawing/2018/hyperlinkcolor" val="tx"/>
                              </a:ext>
                            </a:extLst>
                          </a:hlinkClick>
                        </a:rPr>
                        <a:t>a</a:t>
                      </a:r>
                      <a:r>
                        <a:rPr lang="en-US" sz="1200" dirty="0">
                          <a:solidFill>
                            <a:schemeClr val="bg1"/>
                          </a:solidFill>
                        </a:rPr>
                        <a:t> </a:t>
                      </a:r>
                      <a:endParaRPr lang="en-US" sz="1100" dirty="0">
                        <a:solidFill>
                          <a:schemeClr val="bg1"/>
                        </a:solidFill>
                      </a:endParaRPr>
                    </a:p>
                  </a:txBody>
                  <a:tcPr anchor="b">
                    <a:solidFill>
                      <a:srgbClr val="015C8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Chronic liver disease</a:t>
                      </a:r>
                    </a:p>
                  </a:txBody>
                  <a:tcPr anchor="b">
                    <a:solidFill>
                      <a:srgbClr val="015C8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Diabetes</a:t>
                      </a:r>
                    </a:p>
                  </a:txBody>
                  <a:tcPr anchor="b">
                    <a:solidFill>
                      <a:srgbClr val="015C8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Healthcare personnel </a:t>
                      </a:r>
                      <a:r>
                        <a:rPr lang="en-US" sz="1100" baseline="30000" dirty="0">
                          <a:solidFill>
                            <a:schemeClr val="bg1"/>
                          </a:solidFill>
                          <a:hlinkClick r:id="rId4">
                            <a:extLst>
                              <a:ext uri="{A12FA001-AC4F-418D-AE19-62706E023703}">
                                <ahyp:hlinkClr xmlns:ahyp="http://schemas.microsoft.com/office/drawing/2018/hyperlinkcolor" val="tx"/>
                              </a:ext>
                            </a:extLst>
                          </a:hlinkClick>
                        </a:rPr>
                        <a:t>b</a:t>
                      </a:r>
                      <a:endParaRPr lang="en-US" sz="1100" baseline="30000" dirty="0">
                        <a:solidFill>
                          <a:schemeClr val="bg1"/>
                        </a:solidFill>
                      </a:endParaRPr>
                    </a:p>
                  </a:txBody>
                  <a:tcPr anchor="b">
                    <a:solidFill>
                      <a:srgbClr val="015C8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Men who have sex with men </a:t>
                      </a:r>
                    </a:p>
                  </a:txBody>
                  <a:tcPr anchor="b">
                    <a:solidFill>
                      <a:srgbClr val="015C80"/>
                    </a:solidFill>
                  </a:tcPr>
                </a:tc>
                <a:extLst>
                  <a:ext uri="{0D108BD9-81ED-4DB2-BD59-A6C34878D82A}">
                    <a16:rowId xmlns:a16="http://schemas.microsoft.com/office/drawing/2014/main" val="3647079572"/>
                  </a:ext>
                </a:extLst>
              </a:tr>
              <a:tr h="486749">
                <a:tc vMerge="1">
                  <a:txBody>
                    <a:bodyPr/>
                    <a:lstStyle/>
                    <a:p>
                      <a:r>
                        <a:rPr lang="en-US" sz="1100" dirty="0">
                          <a:solidFill>
                            <a:schemeClr val="bg1"/>
                          </a:solidFill>
                        </a:rPr>
                        <a:t>Vaccine</a:t>
                      </a:r>
                    </a:p>
                  </a:txBody>
                  <a:tcPr>
                    <a:solidFill>
                      <a:srgbClr val="015C80"/>
                    </a:solidFill>
                  </a:tcPr>
                </a:tc>
                <a:tc vMerge="1">
                  <a:txBody>
                    <a:bodyPr/>
                    <a:lstStyle/>
                    <a:p>
                      <a:r>
                        <a:rPr lang="en-US" sz="1100" dirty="0">
                          <a:solidFill>
                            <a:schemeClr val="bg1"/>
                          </a:solidFill>
                        </a:rPr>
                        <a:t>Pregnancy</a:t>
                      </a:r>
                    </a:p>
                  </a:txBody>
                  <a:tcPr>
                    <a:solidFill>
                      <a:srgbClr val="015C80"/>
                    </a:solidFill>
                  </a:tcPr>
                </a:tc>
                <a:tc vMerge="1">
                  <a:txBody>
                    <a:bodyPr/>
                    <a:lstStyle/>
                    <a:p>
                      <a:r>
                        <a:rPr lang="en-US" sz="1100" dirty="0">
                          <a:solidFill>
                            <a:schemeClr val="bg1"/>
                          </a:solidFill>
                        </a:rPr>
                        <a:t>Immunocompromised (excluding HIV infection)</a:t>
                      </a:r>
                    </a:p>
                  </a:txBody>
                  <a:tcPr>
                    <a:solidFill>
                      <a:srgbClr val="015C80"/>
                    </a:solidFill>
                  </a:tcPr>
                </a:tc>
                <a:tc>
                  <a:txBody>
                    <a:bodyPr/>
                    <a:lstStyle/>
                    <a:p>
                      <a:r>
                        <a:rPr lang="en-US" sz="1100" dirty="0">
                          <a:solidFill>
                            <a:schemeClr val="bg1"/>
                          </a:solidFill>
                        </a:rPr>
                        <a:t>&lt;15% or &lt;200mm</a:t>
                      </a:r>
                      <a:r>
                        <a:rPr lang="en-US" sz="1100" baseline="30000" dirty="0">
                          <a:solidFill>
                            <a:schemeClr val="bg1"/>
                          </a:solidFill>
                        </a:rPr>
                        <a:t>3</a:t>
                      </a:r>
                      <a:endParaRPr lang="en-US" baseline="30000" dirty="0">
                        <a:solidFill>
                          <a:schemeClr val="bg1"/>
                        </a:solidFill>
                      </a:endParaRPr>
                    </a:p>
                  </a:txBody>
                  <a:tcPr>
                    <a:solidFill>
                      <a:srgbClr val="015C80"/>
                    </a:solidFill>
                  </a:tcPr>
                </a:tc>
                <a:tc>
                  <a:txBody>
                    <a:bodyPr/>
                    <a:lstStyle/>
                    <a:p>
                      <a:r>
                        <a:rPr lang="en-US" sz="1100" dirty="0">
                          <a:solidFill>
                            <a:schemeClr val="bg1"/>
                          </a:solidFill>
                        </a:rPr>
                        <a:t>≥ 15% and ≥ 200mm</a:t>
                      </a:r>
                      <a:r>
                        <a:rPr lang="en-US" sz="1100" baseline="30000" dirty="0">
                          <a:solidFill>
                            <a:schemeClr val="bg1"/>
                          </a:solidFill>
                        </a:rPr>
                        <a:t>3</a:t>
                      </a:r>
                      <a:endParaRPr lang="en-US" baseline="30000" dirty="0"/>
                    </a:p>
                  </a:txBody>
                  <a:tcPr>
                    <a:solidFill>
                      <a:srgbClr val="015C80"/>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Asplenia, complement deficiencies</a:t>
                      </a:r>
                    </a:p>
                  </a:txBody>
                  <a:tcPr>
                    <a:solidFill>
                      <a:srgbClr val="015C80"/>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End-stage renal disease, or on hemodialysis </a:t>
                      </a:r>
                    </a:p>
                  </a:txBody>
                  <a:tcPr>
                    <a:solidFill>
                      <a:srgbClr val="015C80"/>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Heart or lung disease; alcoholism </a:t>
                      </a:r>
                    </a:p>
                  </a:txBody>
                  <a:tcPr>
                    <a:solidFill>
                      <a:srgbClr val="015C80"/>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Chronic liver disease</a:t>
                      </a:r>
                    </a:p>
                  </a:txBody>
                  <a:tcPr>
                    <a:solidFill>
                      <a:srgbClr val="015C80"/>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Diabetes</a:t>
                      </a:r>
                    </a:p>
                  </a:txBody>
                  <a:tcPr>
                    <a:solidFill>
                      <a:srgbClr val="015C80"/>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Healthcare personnel</a:t>
                      </a:r>
                    </a:p>
                  </a:txBody>
                  <a:tcPr>
                    <a:solidFill>
                      <a:srgbClr val="015C80"/>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Men who have sex with men </a:t>
                      </a:r>
                    </a:p>
                  </a:txBody>
                  <a:tcPr>
                    <a:solidFill>
                      <a:srgbClr val="015C80"/>
                    </a:solidFill>
                  </a:tcPr>
                </a:tc>
                <a:extLst>
                  <a:ext uri="{0D108BD9-81ED-4DB2-BD59-A6C34878D82A}">
                    <a16:rowId xmlns:a16="http://schemas.microsoft.com/office/drawing/2014/main" val="1797424242"/>
                  </a:ext>
                </a:extLst>
              </a:tr>
              <a:tr h="591052">
                <a:tc>
                  <a:txBody>
                    <a:bodyPr/>
                    <a:lstStyle/>
                    <a:p>
                      <a:r>
                        <a:rPr lang="en-US" sz="1400" dirty="0"/>
                        <a:t>IIV4 or ccIIV4 or RIV4</a:t>
                      </a:r>
                    </a:p>
                  </a:txBody>
                  <a:tcPr anchor="ctr">
                    <a:solidFill>
                      <a:schemeClr val="bg1">
                        <a:lumMod val="95000"/>
                      </a:schemeClr>
                    </a:solidFill>
                  </a:tcPr>
                </a:tc>
                <a:tc gridSpan="11">
                  <a:txBody>
                    <a:bodyPr/>
                    <a:lstStyle/>
                    <a:p>
                      <a:pPr algn="ctr"/>
                      <a:r>
                        <a:rPr lang="en-US" dirty="0"/>
                        <a:t>1 dose annually </a:t>
                      </a:r>
                    </a:p>
                  </a:txBody>
                  <a:tcPr anchor="ctr">
                    <a:solidFill>
                      <a:srgbClr val="00AE9E"/>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solidFill>
                      <a:srgbClr val="00AE9E"/>
                    </a:solidFill>
                  </a:tcPr>
                </a:tc>
                <a:tc hMerge="1">
                  <a:txBody>
                    <a:bodyPr/>
                    <a:lstStyle/>
                    <a:p>
                      <a:pPr algn="ctr"/>
                      <a:endParaRPr lang="en-US" dirty="0"/>
                    </a:p>
                  </a:txBody>
                  <a:tcPr anchor="ctr">
                    <a:solidFill>
                      <a:srgbClr val="00AE9E"/>
                    </a:solidFill>
                  </a:tcPr>
                </a:tc>
                <a:tc hMerge="1">
                  <a:txBody>
                    <a:bodyPr/>
                    <a:lstStyle/>
                    <a:p>
                      <a:pPr algn="ctr"/>
                      <a:endParaRPr lang="en-US" dirty="0"/>
                    </a:p>
                  </a:txBody>
                  <a:tcPr anchor="ctr">
                    <a:solidFill>
                      <a:srgbClr val="00AE9E"/>
                    </a:solidFill>
                  </a:tcPr>
                </a:tc>
                <a:tc hMerge="1">
                  <a:txBody>
                    <a:bodyPr/>
                    <a:lstStyle/>
                    <a:p>
                      <a:pPr algn="ctr"/>
                      <a:endParaRPr lang="en-US" dirty="0"/>
                    </a:p>
                  </a:txBody>
                  <a:tcPr anchor="ctr">
                    <a:solidFill>
                      <a:srgbClr val="00AE9E"/>
                    </a:solidFill>
                  </a:tcPr>
                </a:tc>
                <a:tc hMerge="1">
                  <a:txBody>
                    <a:bodyPr/>
                    <a:lstStyle/>
                    <a:p>
                      <a:pPr algn="ctr"/>
                      <a:endParaRPr lang="en-US" dirty="0"/>
                    </a:p>
                  </a:txBody>
                  <a:tcPr anchor="ctr">
                    <a:solidFill>
                      <a:srgbClr val="00AE9E"/>
                    </a:solidFill>
                  </a:tcPr>
                </a:tc>
                <a:tc hMerge="1">
                  <a:txBody>
                    <a:bodyPr/>
                    <a:lstStyle/>
                    <a:p>
                      <a:pPr algn="ctr"/>
                      <a:endParaRPr lang="en-US" dirty="0"/>
                    </a:p>
                  </a:txBody>
                  <a:tcPr anchor="ctr">
                    <a:solidFill>
                      <a:srgbClr val="00AE9E"/>
                    </a:solidFill>
                  </a:tcPr>
                </a:tc>
                <a:tc hMerge="1">
                  <a:txBody>
                    <a:bodyPr/>
                    <a:lstStyle/>
                    <a:p>
                      <a:pPr algn="ctr"/>
                      <a:endParaRPr lang="en-US" dirty="0"/>
                    </a:p>
                  </a:txBody>
                  <a:tcPr anchor="ctr">
                    <a:solidFill>
                      <a:srgbClr val="00AE9E"/>
                    </a:solidFill>
                  </a:tcPr>
                </a:tc>
                <a:extLst>
                  <a:ext uri="{0D108BD9-81ED-4DB2-BD59-A6C34878D82A}">
                    <a16:rowId xmlns:a16="http://schemas.microsoft.com/office/drawing/2014/main" val="4009154010"/>
                  </a:ext>
                </a:extLst>
              </a:tr>
              <a:tr h="913697">
                <a:tc>
                  <a:txBody>
                    <a:bodyPr/>
                    <a:lstStyle/>
                    <a:p>
                      <a:r>
                        <a:rPr lang="en-US" sz="1400" dirty="0"/>
                        <a:t>LAIV4</a:t>
                      </a:r>
                    </a:p>
                  </a:txBody>
                  <a:tcPr anchor="ctr">
                    <a:solidFill>
                      <a:schemeClr val="bg1">
                        <a:lumMod val="95000"/>
                      </a:schemeClr>
                    </a:solidFill>
                  </a:tcPr>
                </a:tc>
                <a:tc gridSpan="5">
                  <a:txBody>
                    <a:bodyPr/>
                    <a:lstStyle/>
                    <a:p>
                      <a:pPr algn="ctr"/>
                      <a:r>
                        <a:rPr lang="en-US" dirty="0">
                          <a:solidFill>
                            <a:schemeClr val="bg1"/>
                          </a:solidFill>
                        </a:rPr>
                        <a:t>Contraindicated</a:t>
                      </a:r>
                    </a:p>
                  </a:txBody>
                  <a:tcPr anchor="ctr">
                    <a:solidFill>
                      <a:srgbClr val="C00000"/>
                    </a:solidFill>
                  </a:tcPr>
                </a:tc>
                <a:tc hMerge="1">
                  <a:txBody>
                    <a:bodyPr/>
                    <a:lstStyle/>
                    <a:p>
                      <a:endParaRPr lang="en-US" dirty="0"/>
                    </a:p>
                  </a:txBody>
                  <a:tcPr/>
                </a:tc>
                <a:tc hMerge="1">
                  <a:txBody>
                    <a:bodyPr/>
                    <a:lstStyle/>
                    <a:p>
                      <a:endParaRPr lang="en-US" dirty="0"/>
                    </a:p>
                  </a:txBody>
                  <a:tcPr>
                    <a:solidFill>
                      <a:schemeClr val="bg1">
                        <a:lumMod val="75000"/>
                      </a:schemeClr>
                    </a:solidFill>
                  </a:tcPr>
                </a:tc>
                <a:tc hMerge="1">
                  <a:txBody>
                    <a:bodyPr/>
                    <a:lstStyle/>
                    <a:p>
                      <a:endParaRPr lang="en-US"/>
                    </a:p>
                  </a:txBody>
                  <a:tcPr/>
                </a:tc>
                <a:tc hMerge="1">
                  <a:txBody>
                    <a:bodyPr/>
                    <a:lstStyle/>
                    <a:p>
                      <a:endParaRPr lang="en-US" dirty="0"/>
                    </a:p>
                  </a:txBody>
                  <a:tcPr>
                    <a:solidFill>
                      <a:schemeClr val="bg1">
                        <a:lumMod val="75000"/>
                      </a:schemeClr>
                    </a:solidFill>
                  </a:tcPr>
                </a:tc>
                <a:tc gridSpan="4">
                  <a:txBody>
                    <a:bodyPr/>
                    <a:lstStyle/>
                    <a:p>
                      <a:pPr algn="ctr"/>
                      <a:r>
                        <a:rPr lang="en-US" dirty="0"/>
                        <a:t>Precaution </a:t>
                      </a:r>
                    </a:p>
                  </a:txBody>
                  <a:tcPr anchor="ctr">
                    <a:solidFill>
                      <a:schemeClr val="accent4"/>
                    </a:solidFill>
                  </a:tcPr>
                </a:tc>
                <a:tc hMerge="1">
                  <a:txBody>
                    <a:bodyPr/>
                    <a:lstStyle/>
                    <a:p>
                      <a:endParaRPr lang="en-US" dirty="0"/>
                    </a:p>
                  </a:txBody>
                  <a:tcPr>
                    <a:solidFill>
                      <a:schemeClr val="bg1">
                        <a:lumMod val="75000"/>
                      </a:schemeClr>
                    </a:solidFill>
                  </a:tcPr>
                </a:tc>
                <a:tc hMerge="1">
                  <a:txBody>
                    <a:bodyPr/>
                    <a:lstStyle/>
                    <a:p>
                      <a:endParaRPr lang="en-US" dirty="0"/>
                    </a:p>
                  </a:txBody>
                  <a:tcPr>
                    <a:solidFill>
                      <a:schemeClr val="bg1">
                        <a:lumMod val="75000"/>
                      </a:schemeClr>
                    </a:solidFill>
                  </a:tcPr>
                </a:tc>
                <a:tc hMerge="1">
                  <a:txBody>
                    <a:bodyPr/>
                    <a:lstStyle/>
                    <a:p>
                      <a:endParaRPr lang="en-US" dirty="0"/>
                    </a:p>
                  </a:txBody>
                  <a:tcPr>
                    <a:solidFill>
                      <a:schemeClr val="bg1">
                        <a:lumMod val="75000"/>
                      </a:schemeClr>
                    </a:solidFill>
                  </a:tcPr>
                </a:tc>
                <a:tc gridSpan="2">
                  <a:txBody>
                    <a:bodyPr/>
                    <a:lstStyle/>
                    <a:p>
                      <a:pPr algn="ctr"/>
                      <a:r>
                        <a:rPr lang="en-US" dirty="0"/>
                        <a:t>1 dose annually </a:t>
                      </a:r>
                    </a:p>
                  </a:txBody>
                  <a:tcPr anchor="ctr">
                    <a:solidFill>
                      <a:srgbClr val="00AE9E"/>
                    </a:solidFill>
                  </a:tcPr>
                </a:tc>
                <a:tc hMerge="1">
                  <a:txBody>
                    <a:bodyPr/>
                    <a:lstStyle/>
                    <a:p>
                      <a:endParaRPr lang="en-US" dirty="0"/>
                    </a:p>
                  </a:txBody>
                  <a:tcPr>
                    <a:solidFill>
                      <a:schemeClr val="bg1">
                        <a:lumMod val="75000"/>
                      </a:schemeClr>
                    </a:solidFill>
                  </a:tcPr>
                </a:tc>
                <a:extLst>
                  <a:ext uri="{0D108BD9-81ED-4DB2-BD59-A6C34878D82A}">
                    <a16:rowId xmlns:a16="http://schemas.microsoft.com/office/drawing/2014/main" val="3941863239"/>
                  </a:ext>
                </a:extLst>
              </a:tr>
            </a:tbl>
          </a:graphicData>
        </a:graphic>
      </p:graphicFrame>
      <p:sp>
        <p:nvSpPr>
          <p:cNvPr id="6" name="Rectangle 5">
            <a:extLst>
              <a:ext uri="{FF2B5EF4-FFF2-40B4-BE49-F238E27FC236}">
                <a16:creationId xmlns:a16="http://schemas.microsoft.com/office/drawing/2014/main" id="{56E0D43B-49E0-771C-69F2-CF8C6CEE79E0}"/>
              </a:ext>
            </a:extLst>
          </p:cNvPr>
          <p:cNvSpPr/>
          <p:nvPr/>
        </p:nvSpPr>
        <p:spPr>
          <a:xfrm rot="16200000">
            <a:off x="245919" y="5376410"/>
            <a:ext cx="1169551" cy="141720"/>
          </a:xfrm>
          <a:prstGeom prst="rect">
            <a:avLst/>
          </a:prstGeom>
          <a:solidFill>
            <a:srgbClr val="00AE9E"/>
          </a:solidFill>
          <a:ln>
            <a:solidFill>
              <a:srgbClr val="00A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51379C0-DB2B-C31F-4B4E-3065F274286C}"/>
              </a:ext>
            </a:extLst>
          </p:cNvPr>
          <p:cNvSpPr txBox="1"/>
          <p:nvPr/>
        </p:nvSpPr>
        <p:spPr>
          <a:xfrm>
            <a:off x="911809" y="4793132"/>
            <a:ext cx="2118808" cy="1384995"/>
          </a:xfrm>
          <a:prstGeom prst="rect">
            <a:avLst/>
          </a:prstGeom>
          <a:noFill/>
        </p:spPr>
        <p:txBody>
          <a:bodyPr wrap="square" rtlCol="0">
            <a:spAutoFit/>
          </a:bodyPr>
          <a:lstStyle/>
          <a:p>
            <a:r>
              <a:rPr lang="en-US" sz="1400" dirty="0"/>
              <a:t>Recommended vaccination for adults who meet age requirement, lack documentation of vaccination, or lack evidence of past infection. </a:t>
            </a:r>
          </a:p>
        </p:txBody>
      </p:sp>
      <p:sp>
        <p:nvSpPr>
          <p:cNvPr id="11" name="Rectangle 10">
            <a:extLst>
              <a:ext uri="{FF2B5EF4-FFF2-40B4-BE49-F238E27FC236}">
                <a16:creationId xmlns:a16="http://schemas.microsoft.com/office/drawing/2014/main" id="{E29FB7FE-9537-AAA2-18FC-C2AE4EFF7280}"/>
              </a:ext>
            </a:extLst>
          </p:cNvPr>
          <p:cNvSpPr/>
          <p:nvPr/>
        </p:nvSpPr>
        <p:spPr>
          <a:xfrm rot="16200000">
            <a:off x="8147387" y="5382258"/>
            <a:ext cx="1169551" cy="14172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CD40F3-7238-2C41-E451-84447DE0C5FD}"/>
              </a:ext>
            </a:extLst>
          </p:cNvPr>
          <p:cNvSpPr txBox="1"/>
          <p:nvPr/>
        </p:nvSpPr>
        <p:spPr>
          <a:xfrm>
            <a:off x="8828174" y="4815099"/>
            <a:ext cx="1555148" cy="738664"/>
          </a:xfrm>
          <a:prstGeom prst="rect">
            <a:avLst/>
          </a:prstGeom>
          <a:noFill/>
        </p:spPr>
        <p:txBody>
          <a:bodyPr wrap="square" rtlCol="0">
            <a:spAutoFit/>
          </a:bodyPr>
          <a:lstStyle/>
          <a:p>
            <a:r>
              <a:rPr lang="en-US" sz="1400" dirty="0"/>
              <a:t>No recommendation/Not applicable. </a:t>
            </a:r>
          </a:p>
        </p:txBody>
      </p:sp>
      <p:sp>
        <p:nvSpPr>
          <p:cNvPr id="19" name="TextBox 18">
            <a:extLst>
              <a:ext uri="{FF2B5EF4-FFF2-40B4-BE49-F238E27FC236}">
                <a16:creationId xmlns:a16="http://schemas.microsoft.com/office/drawing/2014/main" id="{9234CB5A-3FDD-19D9-1C98-4D2FE00367A2}"/>
              </a:ext>
            </a:extLst>
          </p:cNvPr>
          <p:cNvSpPr txBox="1"/>
          <p:nvPr/>
        </p:nvSpPr>
        <p:spPr>
          <a:xfrm>
            <a:off x="410633" y="6500962"/>
            <a:ext cx="10638410" cy="261610"/>
          </a:xfrm>
          <a:prstGeom prst="rect">
            <a:avLst/>
          </a:prstGeom>
          <a:noFill/>
        </p:spPr>
        <p:txBody>
          <a:bodyPr wrap="square">
            <a:spAutoFit/>
          </a:bodyPr>
          <a:lstStyle/>
          <a:p>
            <a:r>
              <a:rPr lang="en-US" sz="1100" baseline="30000" dirty="0"/>
              <a:t>*</a:t>
            </a:r>
            <a:r>
              <a:rPr lang="en-US" sz="1100" dirty="0"/>
              <a:t>Source: https://www.cdc.gov/vaccines/schedules/hcp/imz/adult-conditions.html </a:t>
            </a:r>
          </a:p>
        </p:txBody>
      </p:sp>
      <p:sp>
        <p:nvSpPr>
          <p:cNvPr id="20" name="Title 1">
            <a:extLst>
              <a:ext uri="{FF2B5EF4-FFF2-40B4-BE49-F238E27FC236}">
                <a16:creationId xmlns:a16="http://schemas.microsoft.com/office/drawing/2014/main" id="{C5107AB8-0D01-2E7A-997D-0AE7F0F7E10F}"/>
              </a:ext>
            </a:extLst>
          </p:cNvPr>
          <p:cNvSpPr>
            <a:spLocks noGrp="1"/>
          </p:cNvSpPr>
          <p:nvPr>
            <p:ph type="title"/>
          </p:nvPr>
        </p:nvSpPr>
        <p:spPr>
          <a:xfrm>
            <a:off x="410633" y="446048"/>
            <a:ext cx="9521158" cy="787791"/>
          </a:xfrm>
        </p:spPr>
        <p:txBody>
          <a:bodyPr/>
          <a:lstStyle/>
          <a:p>
            <a:r>
              <a:rPr lang="en-US" sz="2400" b="1" dirty="0">
                <a:solidFill>
                  <a:srgbClr val="015C80"/>
                </a:solidFill>
                <a:latin typeface="Open Sans" panose="020B0606030504020204" pitchFamily="34" charset="0"/>
                <a:ea typeface="Open Sans" panose="020B0606030504020204" pitchFamily="34" charset="0"/>
                <a:cs typeface="Open Sans" panose="020B0606030504020204" pitchFamily="34" charset="0"/>
              </a:rPr>
              <a:t>Adult Immunization Schedule: Influenza, by Medical Condition and Other Indication</a:t>
            </a:r>
          </a:p>
        </p:txBody>
      </p:sp>
      <p:sp>
        <p:nvSpPr>
          <p:cNvPr id="2" name="Rectangle 1">
            <a:extLst>
              <a:ext uri="{FF2B5EF4-FFF2-40B4-BE49-F238E27FC236}">
                <a16:creationId xmlns:a16="http://schemas.microsoft.com/office/drawing/2014/main" id="{710A7B79-9918-8C63-8B4D-9C056AB4B0EF}"/>
              </a:ext>
            </a:extLst>
          </p:cNvPr>
          <p:cNvSpPr/>
          <p:nvPr/>
        </p:nvSpPr>
        <p:spPr>
          <a:xfrm rot="16200000">
            <a:off x="2976532" y="5382257"/>
            <a:ext cx="1169551" cy="14172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F9CCA91-3B98-A0E1-4DBB-C74CABE2709E}"/>
              </a:ext>
            </a:extLst>
          </p:cNvPr>
          <p:cNvSpPr txBox="1"/>
          <p:nvPr/>
        </p:nvSpPr>
        <p:spPr>
          <a:xfrm>
            <a:off x="3648616" y="4787282"/>
            <a:ext cx="1819893" cy="1384995"/>
          </a:xfrm>
          <a:prstGeom prst="rect">
            <a:avLst/>
          </a:prstGeom>
          <a:noFill/>
        </p:spPr>
        <p:txBody>
          <a:bodyPr wrap="square" rtlCol="0">
            <a:spAutoFit/>
          </a:bodyPr>
          <a:lstStyle/>
          <a:p>
            <a:r>
              <a:rPr lang="en-US" sz="1400" dirty="0"/>
              <a:t>Precaution – vaccination might be indicated if benefit of protection outweighs risk of adverse reaction. </a:t>
            </a:r>
          </a:p>
        </p:txBody>
      </p:sp>
      <p:sp>
        <p:nvSpPr>
          <p:cNvPr id="4" name="Rectangle 3">
            <a:extLst>
              <a:ext uri="{FF2B5EF4-FFF2-40B4-BE49-F238E27FC236}">
                <a16:creationId xmlns:a16="http://schemas.microsoft.com/office/drawing/2014/main" id="{E3023678-F38E-88B3-06DF-CC4DA347B390}"/>
              </a:ext>
            </a:extLst>
          </p:cNvPr>
          <p:cNvSpPr/>
          <p:nvPr/>
        </p:nvSpPr>
        <p:spPr>
          <a:xfrm rot="16200000">
            <a:off x="5508704" y="5382258"/>
            <a:ext cx="1169551" cy="1417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AA09606-6CF6-5FAA-7AB7-7882BFA8C637}"/>
              </a:ext>
            </a:extLst>
          </p:cNvPr>
          <p:cNvSpPr txBox="1"/>
          <p:nvPr/>
        </p:nvSpPr>
        <p:spPr>
          <a:xfrm>
            <a:off x="6195904" y="4787282"/>
            <a:ext cx="2116269" cy="1384995"/>
          </a:xfrm>
          <a:prstGeom prst="rect">
            <a:avLst/>
          </a:prstGeom>
          <a:noFill/>
        </p:spPr>
        <p:txBody>
          <a:bodyPr wrap="square" rtlCol="0">
            <a:spAutoFit/>
          </a:bodyPr>
          <a:lstStyle/>
          <a:p>
            <a:r>
              <a:rPr lang="en-US" sz="1400" dirty="0"/>
              <a:t>Contraindicated or not recommended – vaccine should not be administered. </a:t>
            </a:r>
            <a:br>
              <a:rPr lang="en-US" sz="1400" dirty="0"/>
            </a:br>
            <a:r>
              <a:rPr lang="en-US" sz="1400" dirty="0"/>
              <a:t>N.B. Vaccinate after pregnancy. </a:t>
            </a:r>
          </a:p>
        </p:txBody>
      </p:sp>
      <p:cxnSp>
        <p:nvCxnSpPr>
          <p:cNvPr id="8" name="Straight Connector 7">
            <a:extLst>
              <a:ext uri="{FF2B5EF4-FFF2-40B4-BE49-F238E27FC236}">
                <a16:creationId xmlns:a16="http://schemas.microsoft.com/office/drawing/2014/main" id="{D9584A81-C673-A790-6452-0F733B6640D3}"/>
              </a:ext>
            </a:extLst>
          </p:cNvPr>
          <p:cNvCxnSpPr>
            <a:cxnSpLocks/>
          </p:cNvCxnSpPr>
          <p:nvPr/>
        </p:nvCxnSpPr>
        <p:spPr>
          <a:xfrm>
            <a:off x="10194777" y="3464971"/>
            <a:ext cx="1708532"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 name="Flowchart: Connector 24">
            <a:extLst>
              <a:ext uri="{FF2B5EF4-FFF2-40B4-BE49-F238E27FC236}">
                <a16:creationId xmlns:a16="http://schemas.microsoft.com/office/drawing/2014/main" id="{144FDB55-F597-1D1D-930E-16E48F01F696}"/>
              </a:ext>
            </a:extLst>
          </p:cNvPr>
          <p:cNvSpPr/>
          <p:nvPr/>
        </p:nvSpPr>
        <p:spPr>
          <a:xfrm>
            <a:off x="10858050" y="3315188"/>
            <a:ext cx="381986" cy="321867"/>
          </a:xfrm>
          <a:prstGeom prst="flowChartConnector">
            <a:avLst/>
          </a:prstGeom>
          <a:solidFill>
            <a:srgbClr val="015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bg1"/>
              </a:solidFill>
            </a:endParaRPr>
          </a:p>
        </p:txBody>
      </p:sp>
      <p:sp>
        <p:nvSpPr>
          <p:cNvPr id="24" name="TextBox 23">
            <a:extLst>
              <a:ext uri="{FF2B5EF4-FFF2-40B4-BE49-F238E27FC236}">
                <a16:creationId xmlns:a16="http://schemas.microsoft.com/office/drawing/2014/main" id="{DA2E03D5-1130-C8F4-BC1C-C623FEA2BF2B}"/>
              </a:ext>
            </a:extLst>
          </p:cNvPr>
          <p:cNvSpPr txBox="1"/>
          <p:nvPr/>
        </p:nvSpPr>
        <p:spPr>
          <a:xfrm>
            <a:off x="10814732" y="3291455"/>
            <a:ext cx="461986" cy="369332"/>
          </a:xfrm>
          <a:prstGeom prst="rect">
            <a:avLst/>
          </a:prstGeom>
          <a:noFill/>
        </p:spPr>
        <p:txBody>
          <a:bodyPr wrap="none" rtlCol="0">
            <a:spAutoFit/>
          </a:bodyPr>
          <a:lstStyle/>
          <a:p>
            <a:r>
              <a:rPr lang="en-US" dirty="0">
                <a:solidFill>
                  <a:schemeClr val="bg1"/>
                </a:solidFill>
              </a:rPr>
              <a:t>OR</a:t>
            </a:r>
          </a:p>
        </p:txBody>
      </p:sp>
      <p:cxnSp>
        <p:nvCxnSpPr>
          <p:cNvPr id="16" name="Straight Connector 15">
            <a:extLst>
              <a:ext uri="{FF2B5EF4-FFF2-40B4-BE49-F238E27FC236}">
                <a16:creationId xmlns:a16="http://schemas.microsoft.com/office/drawing/2014/main" id="{DC54C8E2-6A23-7C97-E473-6055B07BD6AF}"/>
              </a:ext>
            </a:extLst>
          </p:cNvPr>
          <p:cNvCxnSpPr>
            <a:cxnSpLocks/>
          </p:cNvCxnSpPr>
          <p:nvPr/>
        </p:nvCxnSpPr>
        <p:spPr>
          <a:xfrm>
            <a:off x="427258" y="3462250"/>
            <a:ext cx="867496"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68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327AB6C-1A12-A347-DBFF-71189D26C14B}"/>
              </a:ext>
            </a:extLst>
          </p:cNvPr>
          <p:cNvGraphicFramePr>
            <a:graphicFrameLocks noGrp="1"/>
          </p:cNvGraphicFramePr>
          <p:nvPr>
            <p:extLst>
              <p:ext uri="{D42A27DB-BD31-4B8C-83A1-F6EECF244321}">
                <p14:modId xmlns:p14="http://schemas.microsoft.com/office/powerpoint/2010/main" val="1161039388"/>
              </p:ext>
            </p:extLst>
          </p:nvPr>
        </p:nvGraphicFramePr>
        <p:xfrm>
          <a:off x="383905" y="2252748"/>
          <a:ext cx="11677689" cy="1554480"/>
        </p:xfrm>
        <a:graphic>
          <a:graphicData uri="http://schemas.openxmlformats.org/drawingml/2006/table">
            <a:tbl>
              <a:tblPr firstRow="1" bandRow="1">
                <a:tableStyleId>{5C22544A-7EE6-4342-B048-85BDC9FD1C3A}</a:tableStyleId>
              </a:tblPr>
              <a:tblGrid>
                <a:gridCol w="2570625">
                  <a:extLst>
                    <a:ext uri="{9D8B030D-6E8A-4147-A177-3AD203B41FA5}">
                      <a16:colId xmlns:a16="http://schemas.microsoft.com/office/drawing/2014/main" val="1920542531"/>
                    </a:ext>
                  </a:extLst>
                </a:gridCol>
                <a:gridCol w="2124184">
                  <a:extLst>
                    <a:ext uri="{9D8B030D-6E8A-4147-A177-3AD203B41FA5}">
                      <a16:colId xmlns:a16="http://schemas.microsoft.com/office/drawing/2014/main" val="1782650207"/>
                    </a:ext>
                  </a:extLst>
                </a:gridCol>
                <a:gridCol w="2521830">
                  <a:extLst>
                    <a:ext uri="{9D8B030D-6E8A-4147-A177-3AD203B41FA5}">
                      <a16:colId xmlns:a16="http://schemas.microsoft.com/office/drawing/2014/main" val="2893848941"/>
                    </a:ext>
                  </a:extLst>
                </a:gridCol>
                <a:gridCol w="2539657">
                  <a:extLst>
                    <a:ext uri="{9D8B030D-6E8A-4147-A177-3AD203B41FA5}">
                      <a16:colId xmlns:a16="http://schemas.microsoft.com/office/drawing/2014/main" val="3186021454"/>
                    </a:ext>
                  </a:extLst>
                </a:gridCol>
                <a:gridCol w="1921393">
                  <a:extLst>
                    <a:ext uri="{9D8B030D-6E8A-4147-A177-3AD203B41FA5}">
                      <a16:colId xmlns:a16="http://schemas.microsoft.com/office/drawing/2014/main" val="624417684"/>
                    </a:ext>
                  </a:extLst>
                </a:gridCol>
              </a:tblGrid>
              <a:tr h="515193">
                <a:tc>
                  <a:txBody>
                    <a:bodyPr/>
                    <a:lstStyle/>
                    <a:p>
                      <a:r>
                        <a:rPr lang="en-US" dirty="0"/>
                        <a:t>Vaccine</a:t>
                      </a:r>
                    </a:p>
                  </a:txBody>
                  <a:tcPr>
                    <a:solidFill>
                      <a:srgbClr val="015C80"/>
                    </a:solidFill>
                  </a:tcPr>
                </a:tc>
                <a:tc>
                  <a:txBody>
                    <a:bodyPr/>
                    <a:lstStyle/>
                    <a:p>
                      <a:r>
                        <a:rPr lang="en-US" dirty="0"/>
                        <a:t>19–26 years</a:t>
                      </a:r>
                    </a:p>
                  </a:txBody>
                  <a:tcPr>
                    <a:solidFill>
                      <a:srgbClr val="015C80"/>
                    </a:solidFill>
                  </a:tcPr>
                </a:tc>
                <a:tc>
                  <a:txBody>
                    <a:bodyPr/>
                    <a:lstStyle/>
                    <a:p>
                      <a:r>
                        <a:rPr lang="en-US" dirty="0"/>
                        <a:t>27–49 years</a:t>
                      </a:r>
                    </a:p>
                  </a:txBody>
                  <a:tcPr>
                    <a:solidFill>
                      <a:srgbClr val="015C80"/>
                    </a:solidFill>
                  </a:tcPr>
                </a:tc>
                <a:tc>
                  <a:txBody>
                    <a:bodyPr/>
                    <a:lstStyle/>
                    <a:p>
                      <a:r>
                        <a:rPr lang="en-US" dirty="0"/>
                        <a:t>50–64 years</a:t>
                      </a:r>
                    </a:p>
                  </a:txBody>
                  <a:tcPr>
                    <a:solidFill>
                      <a:srgbClr val="015C8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a:t>
                      </a:r>
                      <a:r>
                        <a:rPr lang="en-US" dirty="0"/>
                        <a:t>65 years</a:t>
                      </a:r>
                    </a:p>
                    <a:p>
                      <a:endParaRPr lang="en-US" dirty="0"/>
                    </a:p>
                  </a:txBody>
                  <a:tcPr>
                    <a:solidFill>
                      <a:srgbClr val="015C80"/>
                    </a:solidFill>
                  </a:tcPr>
                </a:tc>
                <a:extLst>
                  <a:ext uri="{0D108BD9-81ED-4DB2-BD59-A6C34878D82A}">
                    <a16:rowId xmlns:a16="http://schemas.microsoft.com/office/drawing/2014/main" val="1797424242"/>
                  </a:ext>
                </a:extLst>
              </a:tr>
              <a:tr h="432525">
                <a:tc rowSpan="2">
                  <a:txBody>
                    <a:bodyPr/>
                    <a:lstStyle/>
                    <a:p>
                      <a:pPr algn="l"/>
                      <a:r>
                        <a:rPr lang="en-US" sz="1600" dirty="0"/>
                        <a:t>Pneumococcal (PCV15, PCV20, PPSV23)</a:t>
                      </a:r>
                    </a:p>
                  </a:txBody>
                  <a:tcPr anchor="ctr">
                    <a:solidFill>
                      <a:schemeClr val="bg1">
                        <a:lumMod val="95000"/>
                      </a:schemeClr>
                    </a:solidFill>
                  </a:tcPr>
                </a:tc>
                <a:tc rowSpan="2" gridSpan="3">
                  <a:txBody>
                    <a:bodyPr/>
                    <a:lstStyle/>
                    <a:p>
                      <a:pPr algn="ctr"/>
                      <a:r>
                        <a:rPr lang="en-US" dirty="0"/>
                        <a:t>1 dose PCV15 followed by PPSV23</a:t>
                      </a:r>
                    </a:p>
                    <a:p>
                      <a:pPr algn="ctr"/>
                      <a:r>
                        <a:rPr lang="en-US" dirty="0"/>
                        <a:t>OR</a:t>
                      </a:r>
                    </a:p>
                    <a:p>
                      <a:pPr algn="ctr"/>
                      <a:r>
                        <a:rPr lang="en-US" dirty="0"/>
                        <a:t>1 dose PCV20</a:t>
                      </a:r>
                    </a:p>
                  </a:txBody>
                  <a:tcPr anchor="ctr">
                    <a:solidFill>
                      <a:srgbClr val="64B5CC"/>
                    </a:solidFill>
                  </a:tcPr>
                </a:tc>
                <a:tc rowSpan="2" hMerge="1">
                  <a:txBody>
                    <a:bodyPr/>
                    <a:lstStyle/>
                    <a:p>
                      <a:endParaRPr lang="en-US" dirty="0"/>
                    </a:p>
                  </a:txBody>
                  <a:tcPr/>
                </a:tc>
                <a:tc rowSpan="2" hMerge="1">
                  <a:txBody>
                    <a:bodyPr/>
                    <a:lstStyle/>
                    <a:p>
                      <a:endParaRPr lang="en-US"/>
                    </a:p>
                  </a:txBody>
                  <a:tcPr/>
                </a:tc>
                <a:tc>
                  <a:txBody>
                    <a:bodyPr/>
                    <a:lstStyle/>
                    <a:p>
                      <a:pPr algn="ctr"/>
                      <a:endParaRPr lang="en-US" dirty="0"/>
                    </a:p>
                  </a:txBody>
                  <a:tcPr anchor="ctr">
                    <a:solidFill>
                      <a:srgbClr val="00AE9E"/>
                    </a:solidFill>
                  </a:tcPr>
                </a:tc>
                <a:extLst>
                  <a:ext uri="{0D108BD9-81ED-4DB2-BD59-A6C34878D82A}">
                    <a16:rowId xmlns:a16="http://schemas.microsoft.com/office/drawing/2014/main" val="3384813569"/>
                  </a:ext>
                </a:extLst>
              </a:tr>
              <a:tr h="220800">
                <a:tc vMerge="1">
                  <a:txBody>
                    <a:bodyPr/>
                    <a:lstStyle/>
                    <a:p>
                      <a:endParaRPr lang="en-US" dirty="0"/>
                    </a:p>
                  </a:txBody>
                  <a:tcPr/>
                </a:tc>
                <a:tc gridSpan="3" vMerge="1">
                  <a:txBody>
                    <a:bodyPr/>
                    <a:lstStyle/>
                    <a:p>
                      <a:endParaRPr lang="en-US" dirty="0"/>
                    </a:p>
                  </a:txBody>
                  <a:tcPr/>
                </a:tc>
                <a:tc hMerge="1" vMerge="1">
                  <a:txBody>
                    <a:bodyPr/>
                    <a:lstStyle/>
                    <a:p>
                      <a:endParaRPr lang="en-US" dirty="0"/>
                    </a:p>
                  </a:txBody>
                  <a:tcPr/>
                </a:tc>
                <a:tc hMerge="1" vMerge="1">
                  <a:txBody>
                    <a:bodyPr/>
                    <a:lstStyle/>
                    <a:p>
                      <a:endParaRPr lang="en-US"/>
                    </a:p>
                  </a:txBody>
                  <a:tcPr/>
                </a:tc>
                <a:tc>
                  <a:txBody>
                    <a:bodyPr/>
                    <a:lstStyle/>
                    <a:p>
                      <a:pPr algn="ctr"/>
                      <a:endParaRPr lang="en-US" dirty="0"/>
                    </a:p>
                  </a:txBody>
                  <a:tcPr anchor="ctr">
                    <a:solidFill>
                      <a:srgbClr val="92D050"/>
                    </a:solidFill>
                  </a:tcPr>
                </a:tc>
                <a:extLst>
                  <a:ext uri="{0D108BD9-81ED-4DB2-BD59-A6C34878D82A}">
                    <a16:rowId xmlns:a16="http://schemas.microsoft.com/office/drawing/2014/main" val="338329464"/>
                  </a:ext>
                </a:extLst>
              </a:tr>
            </a:tbl>
          </a:graphicData>
        </a:graphic>
      </p:graphicFrame>
      <p:sp>
        <p:nvSpPr>
          <p:cNvPr id="6" name="Rectangle 5">
            <a:extLst>
              <a:ext uri="{FF2B5EF4-FFF2-40B4-BE49-F238E27FC236}">
                <a16:creationId xmlns:a16="http://schemas.microsoft.com/office/drawing/2014/main" id="{56E0D43B-49E0-771C-69F2-CF8C6CEE79E0}"/>
              </a:ext>
            </a:extLst>
          </p:cNvPr>
          <p:cNvSpPr/>
          <p:nvPr/>
        </p:nvSpPr>
        <p:spPr>
          <a:xfrm rot="16200000">
            <a:off x="355855" y="5097570"/>
            <a:ext cx="1169551" cy="141720"/>
          </a:xfrm>
          <a:prstGeom prst="rect">
            <a:avLst/>
          </a:prstGeom>
          <a:solidFill>
            <a:srgbClr val="00AE9E"/>
          </a:solidFill>
          <a:ln>
            <a:solidFill>
              <a:srgbClr val="00A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51379C0-DB2B-C31F-4B4E-3065F274286C}"/>
              </a:ext>
            </a:extLst>
          </p:cNvPr>
          <p:cNvSpPr txBox="1"/>
          <p:nvPr/>
        </p:nvSpPr>
        <p:spPr>
          <a:xfrm>
            <a:off x="1011491" y="4583655"/>
            <a:ext cx="2631231" cy="1169551"/>
          </a:xfrm>
          <a:prstGeom prst="rect">
            <a:avLst/>
          </a:prstGeom>
          <a:noFill/>
        </p:spPr>
        <p:txBody>
          <a:bodyPr wrap="square" rtlCol="0">
            <a:spAutoFit/>
          </a:bodyPr>
          <a:lstStyle/>
          <a:p>
            <a:r>
              <a:rPr lang="en-US" sz="1400" dirty="0"/>
              <a:t>Recommended vaccination for adults who meet age requirement, lack documentation of vaccination, or lack evidence of past infection. </a:t>
            </a:r>
          </a:p>
        </p:txBody>
      </p:sp>
      <p:sp>
        <p:nvSpPr>
          <p:cNvPr id="12" name="Rectangle 11">
            <a:extLst>
              <a:ext uri="{FF2B5EF4-FFF2-40B4-BE49-F238E27FC236}">
                <a16:creationId xmlns:a16="http://schemas.microsoft.com/office/drawing/2014/main" id="{45A106CB-132E-9273-08E2-61A79C690C67}"/>
              </a:ext>
            </a:extLst>
          </p:cNvPr>
          <p:cNvSpPr/>
          <p:nvPr/>
        </p:nvSpPr>
        <p:spPr>
          <a:xfrm rot="16200000">
            <a:off x="6871009" y="5112673"/>
            <a:ext cx="1169551" cy="141720"/>
          </a:xfrm>
          <a:prstGeom prst="rect">
            <a:avLst/>
          </a:prstGeom>
          <a:solidFill>
            <a:srgbClr val="92D050"/>
          </a:solidFill>
          <a:ln>
            <a:solidFill>
              <a:srgbClr val="00A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CD7BAB-7A51-6C5E-A8D7-271E11D8FFC5}"/>
              </a:ext>
            </a:extLst>
          </p:cNvPr>
          <p:cNvSpPr/>
          <p:nvPr/>
        </p:nvSpPr>
        <p:spPr>
          <a:xfrm rot="16200000">
            <a:off x="3770858" y="5112673"/>
            <a:ext cx="1169551" cy="141720"/>
          </a:xfrm>
          <a:prstGeom prst="rect">
            <a:avLst/>
          </a:prstGeom>
          <a:solidFill>
            <a:srgbClr val="64B5CC"/>
          </a:solidFill>
          <a:ln>
            <a:solidFill>
              <a:srgbClr val="64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4EB16B6-5868-B3A7-AB69-8815843C9301}"/>
              </a:ext>
            </a:extLst>
          </p:cNvPr>
          <p:cNvSpPr txBox="1"/>
          <p:nvPr/>
        </p:nvSpPr>
        <p:spPr>
          <a:xfrm>
            <a:off x="4426494" y="4598758"/>
            <a:ext cx="2631231" cy="738664"/>
          </a:xfrm>
          <a:prstGeom prst="rect">
            <a:avLst/>
          </a:prstGeom>
          <a:noFill/>
        </p:spPr>
        <p:txBody>
          <a:bodyPr wrap="square" rtlCol="0">
            <a:spAutoFit/>
          </a:bodyPr>
          <a:lstStyle/>
          <a:p>
            <a:r>
              <a:rPr lang="en-US" sz="1400" dirty="0"/>
              <a:t>Recommended vaccination for adults with an additional risk factor or another indication. </a:t>
            </a:r>
          </a:p>
        </p:txBody>
      </p:sp>
      <p:sp>
        <p:nvSpPr>
          <p:cNvPr id="17" name="TextBox 16">
            <a:extLst>
              <a:ext uri="{FF2B5EF4-FFF2-40B4-BE49-F238E27FC236}">
                <a16:creationId xmlns:a16="http://schemas.microsoft.com/office/drawing/2014/main" id="{37743E38-2E81-8D21-7B9B-A3C870E31DB8}"/>
              </a:ext>
            </a:extLst>
          </p:cNvPr>
          <p:cNvSpPr txBox="1"/>
          <p:nvPr/>
        </p:nvSpPr>
        <p:spPr>
          <a:xfrm>
            <a:off x="7600370" y="4598758"/>
            <a:ext cx="2631231" cy="738664"/>
          </a:xfrm>
          <a:prstGeom prst="rect">
            <a:avLst/>
          </a:prstGeom>
          <a:noFill/>
        </p:spPr>
        <p:txBody>
          <a:bodyPr wrap="square" rtlCol="0">
            <a:spAutoFit/>
          </a:bodyPr>
          <a:lstStyle/>
          <a:p>
            <a:r>
              <a:rPr lang="en-US" sz="1400" dirty="0"/>
              <a:t>Recommended vaccination based on shared clinical decision making. </a:t>
            </a:r>
          </a:p>
        </p:txBody>
      </p:sp>
      <p:sp>
        <p:nvSpPr>
          <p:cNvPr id="19" name="TextBox 18">
            <a:extLst>
              <a:ext uri="{FF2B5EF4-FFF2-40B4-BE49-F238E27FC236}">
                <a16:creationId xmlns:a16="http://schemas.microsoft.com/office/drawing/2014/main" id="{9234CB5A-3FDD-19D9-1C98-4D2FE00367A2}"/>
              </a:ext>
            </a:extLst>
          </p:cNvPr>
          <p:cNvSpPr txBox="1"/>
          <p:nvPr/>
        </p:nvSpPr>
        <p:spPr>
          <a:xfrm>
            <a:off x="164136" y="6595795"/>
            <a:ext cx="10638410" cy="261610"/>
          </a:xfrm>
          <a:prstGeom prst="rect">
            <a:avLst/>
          </a:prstGeom>
          <a:noFill/>
        </p:spPr>
        <p:txBody>
          <a:bodyPr wrap="square">
            <a:spAutoFit/>
          </a:bodyPr>
          <a:lstStyle/>
          <a:p>
            <a:r>
              <a:rPr lang="en-US" sz="1100" dirty="0"/>
              <a:t>Source: https://www.cdc.gov/vaccines/schedules/hcp/imz/adult.html#table-age</a:t>
            </a:r>
          </a:p>
        </p:txBody>
      </p:sp>
      <p:sp>
        <p:nvSpPr>
          <p:cNvPr id="20" name="Title 1">
            <a:extLst>
              <a:ext uri="{FF2B5EF4-FFF2-40B4-BE49-F238E27FC236}">
                <a16:creationId xmlns:a16="http://schemas.microsoft.com/office/drawing/2014/main" id="{C5107AB8-0D01-2E7A-997D-0AE7F0F7E10F}"/>
              </a:ext>
            </a:extLst>
          </p:cNvPr>
          <p:cNvSpPr>
            <a:spLocks noGrp="1"/>
          </p:cNvSpPr>
          <p:nvPr>
            <p:ph type="title"/>
          </p:nvPr>
        </p:nvSpPr>
        <p:spPr>
          <a:xfrm>
            <a:off x="410633" y="279790"/>
            <a:ext cx="9521158" cy="787791"/>
          </a:xfrm>
        </p:spPr>
        <p:txBody>
          <a:bodyPr/>
          <a:lstStyle/>
          <a:p>
            <a:r>
              <a:rPr lang="en-US" sz="2400" b="1" dirty="0">
                <a:solidFill>
                  <a:srgbClr val="015C80"/>
                </a:solidFill>
                <a:latin typeface="Open Sans" panose="020B0606030504020204" pitchFamily="34" charset="0"/>
                <a:ea typeface="Open Sans" panose="020B0606030504020204" pitchFamily="34" charset="0"/>
                <a:cs typeface="Open Sans" panose="020B0606030504020204" pitchFamily="34" charset="0"/>
              </a:rPr>
              <a:t>Adult Immunization Schedule: Pneumococcal, by Age</a:t>
            </a:r>
          </a:p>
        </p:txBody>
      </p:sp>
    </p:spTree>
    <p:extLst>
      <p:ext uri="{BB962C8B-B14F-4D97-AF65-F5344CB8AC3E}">
        <p14:creationId xmlns:p14="http://schemas.microsoft.com/office/powerpoint/2010/main" val="3334723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327AB6C-1A12-A347-DBFF-71189D26C14B}"/>
              </a:ext>
            </a:extLst>
          </p:cNvPr>
          <p:cNvGraphicFramePr>
            <a:graphicFrameLocks noGrp="1"/>
          </p:cNvGraphicFramePr>
          <p:nvPr>
            <p:extLst>
              <p:ext uri="{D42A27DB-BD31-4B8C-83A1-F6EECF244321}">
                <p14:modId xmlns:p14="http://schemas.microsoft.com/office/powerpoint/2010/main" val="1875160496"/>
              </p:ext>
            </p:extLst>
          </p:nvPr>
        </p:nvGraphicFramePr>
        <p:xfrm>
          <a:off x="159923" y="1809027"/>
          <a:ext cx="11528359" cy="2262835"/>
        </p:xfrm>
        <a:graphic>
          <a:graphicData uri="http://schemas.openxmlformats.org/drawingml/2006/table">
            <a:tbl>
              <a:tblPr firstRow="1" bandRow="1">
                <a:tableStyleId>{5C22544A-7EE6-4342-B048-85BDC9FD1C3A}</a:tableStyleId>
              </a:tblPr>
              <a:tblGrid>
                <a:gridCol w="867496">
                  <a:extLst>
                    <a:ext uri="{9D8B030D-6E8A-4147-A177-3AD203B41FA5}">
                      <a16:colId xmlns:a16="http://schemas.microsoft.com/office/drawing/2014/main" val="1920542531"/>
                    </a:ext>
                  </a:extLst>
                </a:gridCol>
                <a:gridCol w="902043">
                  <a:extLst>
                    <a:ext uri="{9D8B030D-6E8A-4147-A177-3AD203B41FA5}">
                      <a16:colId xmlns:a16="http://schemas.microsoft.com/office/drawing/2014/main" val="1782650207"/>
                    </a:ext>
                  </a:extLst>
                </a:gridCol>
                <a:gridCol w="1492294">
                  <a:extLst>
                    <a:ext uri="{9D8B030D-6E8A-4147-A177-3AD203B41FA5}">
                      <a16:colId xmlns:a16="http://schemas.microsoft.com/office/drawing/2014/main" val="2893848941"/>
                    </a:ext>
                  </a:extLst>
                </a:gridCol>
                <a:gridCol w="892561">
                  <a:extLst>
                    <a:ext uri="{9D8B030D-6E8A-4147-A177-3AD203B41FA5}">
                      <a16:colId xmlns:a16="http://schemas.microsoft.com/office/drawing/2014/main" val="3186021454"/>
                    </a:ext>
                  </a:extLst>
                </a:gridCol>
                <a:gridCol w="815545">
                  <a:extLst>
                    <a:ext uri="{9D8B030D-6E8A-4147-A177-3AD203B41FA5}">
                      <a16:colId xmlns:a16="http://schemas.microsoft.com/office/drawing/2014/main" val="4174397435"/>
                    </a:ext>
                  </a:extLst>
                </a:gridCol>
                <a:gridCol w="976184">
                  <a:extLst>
                    <a:ext uri="{9D8B030D-6E8A-4147-A177-3AD203B41FA5}">
                      <a16:colId xmlns:a16="http://schemas.microsoft.com/office/drawing/2014/main" val="4025297082"/>
                    </a:ext>
                  </a:extLst>
                </a:gridCol>
                <a:gridCol w="1161535">
                  <a:extLst>
                    <a:ext uri="{9D8B030D-6E8A-4147-A177-3AD203B41FA5}">
                      <a16:colId xmlns:a16="http://schemas.microsoft.com/office/drawing/2014/main" val="3685024091"/>
                    </a:ext>
                  </a:extLst>
                </a:gridCol>
                <a:gridCol w="1037968">
                  <a:extLst>
                    <a:ext uri="{9D8B030D-6E8A-4147-A177-3AD203B41FA5}">
                      <a16:colId xmlns:a16="http://schemas.microsoft.com/office/drawing/2014/main" val="1366230840"/>
                    </a:ext>
                  </a:extLst>
                </a:gridCol>
                <a:gridCol w="840259">
                  <a:extLst>
                    <a:ext uri="{9D8B030D-6E8A-4147-A177-3AD203B41FA5}">
                      <a16:colId xmlns:a16="http://schemas.microsoft.com/office/drawing/2014/main" val="3018521461"/>
                    </a:ext>
                  </a:extLst>
                </a:gridCol>
                <a:gridCol w="753763">
                  <a:extLst>
                    <a:ext uri="{9D8B030D-6E8A-4147-A177-3AD203B41FA5}">
                      <a16:colId xmlns:a16="http://schemas.microsoft.com/office/drawing/2014/main" val="375540848"/>
                    </a:ext>
                  </a:extLst>
                </a:gridCol>
                <a:gridCol w="889686">
                  <a:extLst>
                    <a:ext uri="{9D8B030D-6E8A-4147-A177-3AD203B41FA5}">
                      <a16:colId xmlns:a16="http://schemas.microsoft.com/office/drawing/2014/main" val="66516159"/>
                    </a:ext>
                  </a:extLst>
                </a:gridCol>
                <a:gridCol w="899025">
                  <a:extLst>
                    <a:ext uri="{9D8B030D-6E8A-4147-A177-3AD203B41FA5}">
                      <a16:colId xmlns:a16="http://schemas.microsoft.com/office/drawing/2014/main" val="2999351768"/>
                    </a:ext>
                  </a:extLst>
                </a:gridCol>
              </a:tblGrid>
              <a:tr h="592028">
                <a:tc rowSpan="2">
                  <a:txBody>
                    <a:bodyPr/>
                    <a:lstStyle/>
                    <a:p>
                      <a:pPr algn="l"/>
                      <a:r>
                        <a:rPr lang="en-US" sz="1600" dirty="0">
                          <a:solidFill>
                            <a:schemeClr val="bg1"/>
                          </a:solidFill>
                        </a:rPr>
                        <a:t>Vaccine</a:t>
                      </a:r>
                    </a:p>
                  </a:txBody>
                  <a:tcPr anchor="b">
                    <a:solidFill>
                      <a:srgbClr val="015C80"/>
                    </a:solidFill>
                  </a:tcPr>
                </a:tc>
                <a:tc rowSpan="2">
                  <a:txBody>
                    <a:bodyPr/>
                    <a:lstStyle/>
                    <a:p>
                      <a:r>
                        <a:rPr lang="en-US" sz="1100" dirty="0">
                          <a:solidFill>
                            <a:schemeClr val="bg1"/>
                          </a:solidFill>
                        </a:rPr>
                        <a:t>Pregnancy</a:t>
                      </a:r>
                    </a:p>
                  </a:txBody>
                  <a:tcPr anchor="b">
                    <a:solidFill>
                      <a:srgbClr val="015C80"/>
                    </a:solidFill>
                  </a:tcPr>
                </a:tc>
                <a:tc rowSpan="2">
                  <a:txBody>
                    <a:bodyPr/>
                    <a:lstStyle/>
                    <a:p>
                      <a:r>
                        <a:rPr lang="en-US" sz="1100" dirty="0">
                          <a:solidFill>
                            <a:schemeClr val="bg1"/>
                          </a:solidFill>
                        </a:rPr>
                        <a:t>Immunocompromised (excluding HIV infection)</a:t>
                      </a:r>
                    </a:p>
                  </a:txBody>
                  <a:tcPr anchor="b">
                    <a:solidFill>
                      <a:srgbClr val="015C80"/>
                    </a:solidFill>
                  </a:tcPr>
                </a:tc>
                <a:tc gridSpan="2">
                  <a:txBody>
                    <a:bodyPr/>
                    <a:lstStyle/>
                    <a:p>
                      <a:r>
                        <a:rPr lang="en-US" sz="1100" dirty="0"/>
                        <a:t>HIV infection CD4 count</a:t>
                      </a:r>
                    </a:p>
                  </a:txBody>
                  <a:tcPr>
                    <a:solidFill>
                      <a:srgbClr val="015C80"/>
                    </a:solidFill>
                  </a:tcPr>
                </a:tc>
                <a:tc h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Asplenia, complement deficiencies</a:t>
                      </a:r>
                    </a:p>
                  </a:txBody>
                  <a:tcPr anchor="b">
                    <a:solidFill>
                      <a:srgbClr val="015C8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End-stage renal disease, or on hemodialysis </a:t>
                      </a:r>
                    </a:p>
                  </a:txBody>
                  <a:tcPr anchor="b">
                    <a:solidFill>
                      <a:srgbClr val="015C8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Heart or lung disease; alcoholism </a:t>
                      </a:r>
                      <a:r>
                        <a:rPr lang="en-US" sz="1100" baseline="30000" dirty="0">
                          <a:solidFill>
                            <a:schemeClr val="bg1"/>
                          </a:solidFill>
                          <a:hlinkClick r:id="rId3">
                            <a:extLst>
                              <a:ext uri="{A12FA001-AC4F-418D-AE19-62706E023703}">
                                <ahyp:hlinkClr xmlns:ahyp="http://schemas.microsoft.com/office/drawing/2018/hyperlinkcolor" val="tx"/>
                              </a:ext>
                            </a:extLst>
                          </a:hlinkClick>
                        </a:rPr>
                        <a:t>a</a:t>
                      </a:r>
                      <a:r>
                        <a:rPr lang="en-US" sz="1200" dirty="0">
                          <a:solidFill>
                            <a:schemeClr val="bg1"/>
                          </a:solidFill>
                        </a:rPr>
                        <a:t> </a:t>
                      </a:r>
                      <a:endParaRPr lang="en-US" sz="1100" dirty="0">
                        <a:solidFill>
                          <a:schemeClr val="bg1"/>
                        </a:solidFill>
                      </a:endParaRPr>
                    </a:p>
                  </a:txBody>
                  <a:tcPr anchor="b">
                    <a:solidFill>
                      <a:srgbClr val="015C8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Chronic liver disease</a:t>
                      </a:r>
                    </a:p>
                  </a:txBody>
                  <a:tcPr anchor="b">
                    <a:solidFill>
                      <a:srgbClr val="015C8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Diabetes</a:t>
                      </a:r>
                    </a:p>
                  </a:txBody>
                  <a:tcPr anchor="b">
                    <a:solidFill>
                      <a:srgbClr val="015C8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Healthcare personnel </a:t>
                      </a:r>
                      <a:r>
                        <a:rPr lang="en-US" sz="1100" baseline="30000" dirty="0">
                          <a:solidFill>
                            <a:schemeClr val="bg1"/>
                          </a:solidFill>
                          <a:hlinkClick r:id="rId4">
                            <a:extLst>
                              <a:ext uri="{A12FA001-AC4F-418D-AE19-62706E023703}">
                                <ahyp:hlinkClr xmlns:ahyp="http://schemas.microsoft.com/office/drawing/2018/hyperlinkcolor" val="tx"/>
                              </a:ext>
                            </a:extLst>
                          </a:hlinkClick>
                        </a:rPr>
                        <a:t>b</a:t>
                      </a:r>
                      <a:endParaRPr lang="en-US" sz="1100" baseline="30000" dirty="0">
                        <a:solidFill>
                          <a:schemeClr val="bg1"/>
                        </a:solidFill>
                      </a:endParaRPr>
                    </a:p>
                  </a:txBody>
                  <a:tcPr anchor="b">
                    <a:solidFill>
                      <a:srgbClr val="015C8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Men who have sex with men </a:t>
                      </a:r>
                    </a:p>
                  </a:txBody>
                  <a:tcPr anchor="b">
                    <a:solidFill>
                      <a:srgbClr val="015C80"/>
                    </a:solidFill>
                  </a:tcPr>
                </a:tc>
                <a:extLst>
                  <a:ext uri="{0D108BD9-81ED-4DB2-BD59-A6C34878D82A}">
                    <a16:rowId xmlns:a16="http://schemas.microsoft.com/office/drawing/2014/main" val="3647079572"/>
                  </a:ext>
                </a:extLst>
              </a:tr>
              <a:tr h="486749">
                <a:tc vMerge="1">
                  <a:txBody>
                    <a:bodyPr/>
                    <a:lstStyle/>
                    <a:p>
                      <a:r>
                        <a:rPr lang="en-US" sz="1100" dirty="0">
                          <a:solidFill>
                            <a:schemeClr val="bg1"/>
                          </a:solidFill>
                        </a:rPr>
                        <a:t>Vaccine</a:t>
                      </a:r>
                    </a:p>
                  </a:txBody>
                  <a:tcPr>
                    <a:solidFill>
                      <a:srgbClr val="015C80"/>
                    </a:solidFill>
                  </a:tcPr>
                </a:tc>
                <a:tc vMerge="1">
                  <a:txBody>
                    <a:bodyPr/>
                    <a:lstStyle/>
                    <a:p>
                      <a:r>
                        <a:rPr lang="en-US" sz="1100" dirty="0">
                          <a:solidFill>
                            <a:schemeClr val="bg1"/>
                          </a:solidFill>
                        </a:rPr>
                        <a:t>Pregnancy</a:t>
                      </a:r>
                    </a:p>
                  </a:txBody>
                  <a:tcPr>
                    <a:solidFill>
                      <a:srgbClr val="015C80"/>
                    </a:solidFill>
                  </a:tcPr>
                </a:tc>
                <a:tc vMerge="1">
                  <a:txBody>
                    <a:bodyPr/>
                    <a:lstStyle/>
                    <a:p>
                      <a:r>
                        <a:rPr lang="en-US" sz="1100" dirty="0">
                          <a:solidFill>
                            <a:schemeClr val="bg1"/>
                          </a:solidFill>
                        </a:rPr>
                        <a:t>Immunocompromised (excluding HIV infection)</a:t>
                      </a:r>
                    </a:p>
                  </a:txBody>
                  <a:tcPr>
                    <a:solidFill>
                      <a:srgbClr val="015C80"/>
                    </a:solidFill>
                  </a:tcPr>
                </a:tc>
                <a:tc>
                  <a:txBody>
                    <a:bodyPr/>
                    <a:lstStyle/>
                    <a:p>
                      <a:r>
                        <a:rPr lang="en-US" sz="1100" dirty="0">
                          <a:solidFill>
                            <a:schemeClr val="bg1"/>
                          </a:solidFill>
                        </a:rPr>
                        <a:t>&lt;15% or &lt;200mm</a:t>
                      </a:r>
                      <a:r>
                        <a:rPr lang="en-US" sz="1100" baseline="30000" dirty="0">
                          <a:solidFill>
                            <a:schemeClr val="bg1"/>
                          </a:solidFill>
                        </a:rPr>
                        <a:t>3</a:t>
                      </a:r>
                      <a:endParaRPr lang="en-US" baseline="30000" dirty="0">
                        <a:solidFill>
                          <a:schemeClr val="bg1"/>
                        </a:solidFill>
                      </a:endParaRPr>
                    </a:p>
                  </a:txBody>
                  <a:tcPr>
                    <a:solidFill>
                      <a:srgbClr val="015C80"/>
                    </a:solidFill>
                  </a:tcPr>
                </a:tc>
                <a:tc>
                  <a:txBody>
                    <a:bodyPr/>
                    <a:lstStyle/>
                    <a:p>
                      <a:r>
                        <a:rPr lang="en-US" sz="1100" dirty="0">
                          <a:solidFill>
                            <a:schemeClr val="bg1"/>
                          </a:solidFill>
                        </a:rPr>
                        <a:t>≥ 15% and ≥ 200mm</a:t>
                      </a:r>
                      <a:r>
                        <a:rPr lang="en-US" sz="1100" baseline="30000" dirty="0">
                          <a:solidFill>
                            <a:schemeClr val="bg1"/>
                          </a:solidFill>
                        </a:rPr>
                        <a:t>3</a:t>
                      </a:r>
                      <a:endParaRPr lang="en-US" baseline="30000" dirty="0"/>
                    </a:p>
                  </a:txBody>
                  <a:tcPr>
                    <a:solidFill>
                      <a:srgbClr val="015C80"/>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Asplenia, complement deficiencies</a:t>
                      </a:r>
                    </a:p>
                  </a:txBody>
                  <a:tcPr>
                    <a:solidFill>
                      <a:srgbClr val="015C80"/>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End-stage renal disease, or on hemodialysis </a:t>
                      </a:r>
                    </a:p>
                  </a:txBody>
                  <a:tcPr>
                    <a:solidFill>
                      <a:srgbClr val="015C80"/>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Heart or lung disease; alcoholism </a:t>
                      </a:r>
                    </a:p>
                  </a:txBody>
                  <a:tcPr>
                    <a:solidFill>
                      <a:srgbClr val="015C80"/>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Chronic liver disease</a:t>
                      </a:r>
                    </a:p>
                  </a:txBody>
                  <a:tcPr>
                    <a:solidFill>
                      <a:srgbClr val="015C80"/>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Diabetes</a:t>
                      </a:r>
                    </a:p>
                  </a:txBody>
                  <a:tcPr>
                    <a:solidFill>
                      <a:srgbClr val="015C80"/>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Healthcare personnel</a:t>
                      </a:r>
                    </a:p>
                  </a:txBody>
                  <a:tcPr>
                    <a:solidFill>
                      <a:srgbClr val="015C80"/>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Men who have sex with men </a:t>
                      </a:r>
                    </a:p>
                  </a:txBody>
                  <a:tcPr>
                    <a:solidFill>
                      <a:srgbClr val="015C80"/>
                    </a:solidFill>
                  </a:tcPr>
                </a:tc>
                <a:extLst>
                  <a:ext uri="{0D108BD9-81ED-4DB2-BD59-A6C34878D82A}">
                    <a16:rowId xmlns:a16="http://schemas.microsoft.com/office/drawing/2014/main" val="1797424242"/>
                  </a:ext>
                </a:extLst>
              </a:tr>
              <a:tr h="1184058">
                <a:tc>
                  <a:txBody>
                    <a:bodyPr/>
                    <a:lstStyle/>
                    <a:p>
                      <a:pPr algn="l"/>
                      <a:r>
                        <a:rPr lang="en-US" sz="1400" dirty="0"/>
                        <a:t>PCV15, PCV20, PPSV23</a:t>
                      </a:r>
                    </a:p>
                  </a:txBody>
                  <a:tcPr anchor="ctr">
                    <a:solidFill>
                      <a:schemeClr val="bg1">
                        <a:lumMod val="95000"/>
                      </a:schemeClr>
                    </a:solidFill>
                  </a:tcPr>
                </a:tc>
                <a:tc>
                  <a:txBody>
                    <a:bodyPr/>
                    <a:lstStyle/>
                    <a:p>
                      <a:pPr algn="ctr"/>
                      <a:endParaRPr lang="en-US" dirty="0"/>
                    </a:p>
                  </a:txBody>
                  <a:tcPr anchor="ctr">
                    <a:solidFill>
                      <a:schemeClr val="bg1">
                        <a:lumMod val="85000"/>
                      </a:schemeClr>
                    </a:solidFill>
                  </a:tcPr>
                </a:tc>
                <a:tc gridSpan="8">
                  <a:txBody>
                    <a:bodyPr/>
                    <a:lstStyle/>
                    <a:p>
                      <a:pPr algn="ctr"/>
                      <a:r>
                        <a:rPr lang="en-US" dirty="0"/>
                        <a:t>1 dose PCV15 followed by PPSV23 OR 1 dose PCV20 </a:t>
                      </a:r>
                    </a:p>
                  </a:txBody>
                  <a:tcPr anchor="ctr">
                    <a:solidFill>
                      <a:srgbClr val="00AE9E"/>
                    </a:solidFill>
                  </a:tcPr>
                </a:tc>
                <a:tc hMerge="1">
                  <a:txBody>
                    <a:bodyPr/>
                    <a:lstStyle/>
                    <a:p>
                      <a:endParaRPr lang="en-US"/>
                    </a:p>
                  </a:txBody>
                  <a:tcPr/>
                </a:tc>
                <a:tc hMerge="1">
                  <a:txBody>
                    <a:bodyPr/>
                    <a:lstStyle/>
                    <a:p>
                      <a:pPr algn="ctr"/>
                      <a:endParaRPr lang="en-US" dirty="0"/>
                    </a:p>
                  </a:txBody>
                  <a:tcPr anchor="ctr">
                    <a:solidFill>
                      <a:srgbClr val="64B5CC"/>
                    </a:solidFill>
                  </a:tcPr>
                </a:tc>
                <a:tc hMerge="1">
                  <a:txBody>
                    <a:bodyPr/>
                    <a:lstStyle/>
                    <a:p>
                      <a:pPr algn="ctr"/>
                      <a:endParaRPr lang="en-US" dirty="0"/>
                    </a:p>
                  </a:txBody>
                  <a:tcPr anchor="ctr">
                    <a:solidFill>
                      <a:srgbClr val="00AE9E"/>
                    </a:solidFill>
                  </a:tcPr>
                </a:tc>
                <a:tc hMerge="1">
                  <a:txBody>
                    <a:bodyPr/>
                    <a:lstStyle/>
                    <a:p>
                      <a:pPr algn="ctr"/>
                      <a:endParaRPr lang="en-US" dirty="0"/>
                    </a:p>
                  </a:txBody>
                  <a:tcPr anchor="ctr">
                    <a:solidFill>
                      <a:srgbClr val="00AE9E"/>
                    </a:solidFill>
                  </a:tcPr>
                </a:tc>
                <a:tc hMerge="1">
                  <a:txBody>
                    <a:bodyPr/>
                    <a:lstStyle/>
                    <a:p>
                      <a:pPr algn="ctr"/>
                      <a:endParaRPr lang="en-US" dirty="0"/>
                    </a:p>
                  </a:txBody>
                  <a:tcPr anchor="ctr">
                    <a:solidFill>
                      <a:srgbClr val="00AE9E"/>
                    </a:solidFill>
                  </a:tcPr>
                </a:tc>
                <a:tc hMerge="1">
                  <a:txBody>
                    <a:bodyPr/>
                    <a:lstStyle/>
                    <a:p>
                      <a:pPr algn="ctr"/>
                      <a:endParaRPr lang="en-US" dirty="0"/>
                    </a:p>
                  </a:txBody>
                  <a:tcPr anchor="ctr">
                    <a:solidFill>
                      <a:srgbClr val="00AE9E"/>
                    </a:solidFill>
                  </a:tcPr>
                </a:tc>
                <a:tc hMerge="1">
                  <a:txBody>
                    <a:bodyPr/>
                    <a:lstStyle/>
                    <a:p>
                      <a:pPr algn="ctr"/>
                      <a:endParaRPr lang="en-US" dirty="0"/>
                    </a:p>
                  </a:txBody>
                  <a:tcPr anchor="ctr">
                    <a:solidFill>
                      <a:srgbClr val="00AE9E"/>
                    </a:solidFill>
                  </a:tcPr>
                </a:tc>
                <a:tc gridSpan="2">
                  <a:txBody>
                    <a:bodyPr/>
                    <a:lstStyle/>
                    <a:p>
                      <a:pPr algn="ctr"/>
                      <a:endParaRPr lang="en-US" dirty="0"/>
                    </a:p>
                  </a:txBody>
                  <a:tcPr anchor="ctr">
                    <a:solidFill>
                      <a:srgbClr val="64B5CC"/>
                    </a:solidFill>
                  </a:tcPr>
                </a:tc>
                <a:tc hMerge="1">
                  <a:txBody>
                    <a:bodyPr/>
                    <a:lstStyle/>
                    <a:p>
                      <a:pPr algn="ctr"/>
                      <a:endParaRPr lang="en-US" dirty="0"/>
                    </a:p>
                  </a:txBody>
                  <a:tcPr anchor="ctr">
                    <a:solidFill>
                      <a:srgbClr val="00AE9E"/>
                    </a:solidFill>
                  </a:tcPr>
                </a:tc>
                <a:extLst>
                  <a:ext uri="{0D108BD9-81ED-4DB2-BD59-A6C34878D82A}">
                    <a16:rowId xmlns:a16="http://schemas.microsoft.com/office/drawing/2014/main" val="3384813569"/>
                  </a:ext>
                </a:extLst>
              </a:tr>
            </a:tbl>
          </a:graphicData>
        </a:graphic>
      </p:graphicFrame>
      <p:sp>
        <p:nvSpPr>
          <p:cNvPr id="6" name="Rectangle 5">
            <a:extLst>
              <a:ext uri="{FF2B5EF4-FFF2-40B4-BE49-F238E27FC236}">
                <a16:creationId xmlns:a16="http://schemas.microsoft.com/office/drawing/2014/main" id="{56E0D43B-49E0-771C-69F2-CF8C6CEE79E0}"/>
              </a:ext>
            </a:extLst>
          </p:cNvPr>
          <p:cNvSpPr/>
          <p:nvPr/>
        </p:nvSpPr>
        <p:spPr>
          <a:xfrm rot="16200000">
            <a:off x="205641" y="5087955"/>
            <a:ext cx="1169551" cy="141720"/>
          </a:xfrm>
          <a:prstGeom prst="rect">
            <a:avLst/>
          </a:prstGeom>
          <a:solidFill>
            <a:srgbClr val="00AE9E"/>
          </a:solidFill>
          <a:ln>
            <a:solidFill>
              <a:srgbClr val="00A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51379C0-DB2B-C31F-4B4E-3065F274286C}"/>
              </a:ext>
            </a:extLst>
          </p:cNvPr>
          <p:cNvSpPr txBox="1"/>
          <p:nvPr/>
        </p:nvSpPr>
        <p:spPr>
          <a:xfrm>
            <a:off x="871531" y="4504677"/>
            <a:ext cx="2118808" cy="1384995"/>
          </a:xfrm>
          <a:prstGeom prst="rect">
            <a:avLst/>
          </a:prstGeom>
          <a:noFill/>
        </p:spPr>
        <p:txBody>
          <a:bodyPr wrap="square" rtlCol="0">
            <a:spAutoFit/>
          </a:bodyPr>
          <a:lstStyle/>
          <a:p>
            <a:r>
              <a:rPr lang="en-US" sz="1400" dirty="0"/>
              <a:t>Recommended vaccination for adults who meet age requirement, lack documentation of vaccination, or lack evidence of past infection. </a:t>
            </a:r>
          </a:p>
        </p:txBody>
      </p:sp>
      <p:sp>
        <p:nvSpPr>
          <p:cNvPr id="11" name="Rectangle 10">
            <a:extLst>
              <a:ext uri="{FF2B5EF4-FFF2-40B4-BE49-F238E27FC236}">
                <a16:creationId xmlns:a16="http://schemas.microsoft.com/office/drawing/2014/main" id="{E29FB7FE-9537-AAA2-18FC-C2AE4EFF7280}"/>
              </a:ext>
            </a:extLst>
          </p:cNvPr>
          <p:cNvSpPr/>
          <p:nvPr/>
        </p:nvSpPr>
        <p:spPr>
          <a:xfrm rot="16200000">
            <a:off x="5151697" y="5087955"/>
            <a:ext cx="1169551" cy="14172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3CD7BAB-7A51-6C5E-A8D7-271E11D8FFC5}"/>
              </a:ext>
            </a:extLst>
          </p:cNvPr>
          <p:cNvSpPr/>
          <p:nvPr/>
        </p:nvSpPr>
        <p:spPr>
          <a:xfrm rot="16200000">
            <a:off x="2998477" y="5087955"/>
            <a:ext cx="1169551" cy="141720"/>
          </a:xfrm>
          <a:prstGeom prst="rect">
            <a:avLst/>
          </a:prstGeom>
          <a:solidFill>
            <a:srgbClr val="64B5CC"/>
          </a:solidFill>
          <a:ln>
            <a:solidFill>
              <a:srgbClr val="64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CD40F3-7238-2C41-E451-84447DE0C5FD}"/>
              </a:ext>
            </a:extLst>
          </p:cNvPr>
          <p:cNvSpPr txBox="1"/>
          <p:nvPr/>
        </p:nvSpPr>
        <p:spPr>
          <a:xfrm>
            <a:off x="5790706" y="4531164"/>
            <a:ext cx="1555148" cy="738664"/>
          </a:xfrm>
          <a:prstGeom prst="rect">
            <a:avLst/>
          </a:prstGeom>
          <a:noFill/>
        </p:spPr>
        <p:txBody>
          <a:bodyPr wrap="square" rtlCol="0">
            <a:spAutoFit/>
          </a:bodyPr>
          <a:lstStyle/>
          <a:p>
            <a:r>
              <a:rPr lang="en-US" sz="1400" dirty="0"/>
              <a:t>No recommendation/Not applicable. </a:t>
            </a:r>
          </a:p>
        </p:txBody>
      </p:sp>
      <p:sp>
        <p:nvSpPr>
          <p:cNvPr id="15" name="TextBox 14">
            <a:extLst>
              <a:ext uri="{FF2B5EF4-FFF2-40B4-BE49-F238E27FC236}">
                <a16:creationId xmlns:a16="http://schemas.microsoft.com/office/drawing/2014/main" id="{14EB16B6-5868-B3A7-AB69-8815843C9301}"/>
              </a:ext>
            </a:extLst>
          </p:cNvPr>
          <p:cNvSpPr txBox="1"/>
          <p:nvPr/>
        </p:nvSpPr>
        <p:spPr>
          <a:xfrm>
            <a:off x="3654113" y="4531164"/>
            <a:ext cx="1566753" cy="1384995"/>
          </a:xfrm>
          <a:prstGeom prst="rect">
            <a:avLst/>
          </a:prstGeom>
          <a:noFill/>
        </p:spPr>
        <p:txBody>
          <a:bodyPr wrap="square" rtlCol="0">
            <a:spAutoFit/>
          </a:bodyPr>
          <a:lstStyle/>
          <a:p>
            <a:r>
              <a:rPr lang="en-US" sz="1400" dirty="0"/>
              <a:t>Recommended vaccination for adults with an additional risk factor or another indication. </a:t>
            </a:r>
          </a:p>
        </p:txBody>
      </p:sp>
      <p:sp>
        <p:nvSpPr>
          <p:cNvPr id="19" name="TextBox 18">
            <a:extLst>
              <a:ext uri="{FF2B5EF4-FFF2-40B4-BE49-F238E27FC236}">
                <a16:creationId xmlns:a16="http://schemas.microsoft.com/office/drawing/2014/main" id="{9234CB5A-3FDD-19D9-1C98-4D2FE00367A2}"/>
              </a:ext>
            </a:extLst>
          </p:cNvPr>
          <p:cNvSpPr txBox="1"/>
          <p:nvPr/>
        </p:nvSpPr>
        <p:spPr>
          <a:xfrm>
            <a:off x="410633" y="6500962"/>
            <a:ext cx="10638410" cy="261610"/>
          </a:xfrm>
          <a:prstGeom prst="rect">
            <a:avLst/>
          </a:prstGeom>
          <a:noFill/>
        </p:spPr>
        <p:txBody>
          <a:bodyPr wrap="square">
            <a:spAutoFit/>
          </a:bodyPr>
          <a:lstStyle/>
          <a:p>
            <a:r>
              <a:rPr lang="en-US" sz="1100" baseline="30000" dirty="0"/>
              <a:t>*</a:t>
            </a:r>
            <a:r>
              <a:rPr lang="en-US" sz="1100" dirty="0"/>
              <a:t>Source: https://www.cdc.gov/vaccines/schedules/hcp/imz/adult-conditions.html </a:t>
            </a:r>
          </a:p>
        </p:txBody>
      </p:sp>
      <p:sp>
        <p:nvSpPr>
          <p:cNvPr id="20" name="Title 1">
            <a:extLst>
              <a:ext uri="{FF2B5EF4-FFF2-40B4-BE49-F238E27FC236}">
                <a16:creationId xmlns:a16="http://schemas.microsoft.com/office/drawing/2014/main" id="{C5107AB8-0D01-2E7A-997D-0AE7F0F7E10F}"/>
              </a:ext>
            </a:extLst>
          </p:cNvPr>
          <p:cNvSpPr>
            <a:spLocks noGrp="1"/>
          </p:cNvSpPr>
          <p:nvPr>
            <p:ph type="title"/>
          </p:nvPr>
        </p:nvSpPr>
        <p:spPr>
          <a:xfrm>
            <a:off x="410633" y="429415"/>
            <a:ext cx="9521158" cy="787791"/>
          </a:xfrm>
        </p:spPr>
        <p:txBody>
          <a:bodyPr/>
          <a:lstStyle/>
          <a:p>
            <a:r>
              <a:rPr lang="en-US" sz="2400" b="1" dirty="0">
                <a:solidFill>
                  <a:srgbClr val="015C80"/>
                </a:solidFill>
                <a:latin typeface="Open Sans" panose="020B0606030504020204" pitchFamily="34" charset="0"/>
                <a:ea typeface="Open Sans" panose="020B0606030504020204" pitchFamily="34" charset="0"/>
                <a:cs typeface="Open Sans" panose="020B0606030504020204" pitchFamily="34" charset="0"/>
              </a:rPr>
              <a:t>Adult Immunization Schedule: Pneumococcal, by Medical Condition and Other Indication</a:t>
            </a:r>
          </a:p>
        </p:txBody>
      </p:sp>
    </p:spTree>
    <p:extLst>
      <p:ext uri="{BB962C8B-B14F-4D97-AF65-F5344CB8AC3E}">
        <p14:creationId xmlns:p14="http://schemas.microsoft.com/office/powerpoint/2010/main" val="301851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09CC-B8FB-9BAE-14FD-13F8EC502E30}"/>
              </a:ext>
            </a:extLst>
          </p:cNvPr>
          <p:cNvSpPr>
            <a:spLocks noGrp="1"/>
          </p:cNvSpPr>
          <p:nvPr>
            <p:ph type="title"/>
          </p:nvPr>
        </p:nvSpPr>
        <p:spPr/>
        <p:txBody>
          <a:bodyPr/>
          <a:lstStyle/>
          <a:p>
            <a:r>
              <a:rPr lang="en-US" dirty="0"/>
              <a:t>It Takes a Team!</a:t>
            </a:r>
          </a:p>
        </p:txBody>
      </p:sp>
      <p:sp>
        <p:nvSpPr>
          <p:cNvPr id="3" name="TextBox 2">
            <a:extLst>
              <a:ext uri="{FF2B5EF4-FFF2-40B4-BE49-F238E27FC236}">
                <a16:creationId xmlns:a16="http://schemas.microsoft.com/office/drawing/2014/main" id="{344D68A8-652B-0C48-F343-C084A7F9EC5F}"/>
              </a:ext>
            </a:extLst>
          </p:cNvPr>
          <p:cNvSpPr txBox="1"/>
          <p:nvPr/>
        </p:nvSpPr>
        <p:spPr>
          <a:xfrm>
            <a:off x="642551" y="2604086"/>
            <a:ext cx="5264150" cy="2986459"/>
          </a:xfrm>
          <a:prstGeom prst="rect">
            <a:avLst/>
          </a:prstGeom>
          <a:noFill/>
        </p:spPr>
        <p:txBody>
          <a:bodyPr wrap="square" rtlCol="0">
            <a:spAutoFit/>
          </a:bodyPr>
          <a:lstStyle/>
          <a:p>
            <a:pPr lvl="1"/>
            <a:r>
              <a:rPr lang="en-US" sz="28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Each member of the care team plays a vital role in our immunization efforts.</a:t>
            </a:r>
          </a:p>
          <a:p>
            <a:pPr marL="800100" lvl="1" indent="-342900">
              <a:buFont typeface="Arial" panose="020B0604020202020204" pitchFamily="34" charset="0"/>
              <a:buChar char="•"/>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R="0" lvl="0">
              <a:lnSpc>
                <a:spcPct val="107000"/>
              </a:lnSpc>
              <a:spcBef>
                <a:spcPts val="0"/>
              </a:spcBef>
              <a:spcAft>
                <a:spcPts val="800"/>
              </a:spcAft>
              <a:buSzPts val="1000"/>
              <a:tabLst>
                <a:tab pos="400050" algn="l"/>
              </a:tabLst>
            </a:pPr>
            <a:endParaRPr lang="en-US" sz="2000" kern="100" dirty="0">
              <a:effectLst/>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group of people putting their hands together&#10;&#10;Description automatically generated with low confidence">
            <a:extLst>
              <a:ext uri="{FF2B5EF4-FFF2-40B4-BE49-F238E27FC236}">
                <a16:creationId xmlns:a16="http://schemas.microsoft.com/office/drawing/2014/main" id="{DF733F25-0BEF-ED2A-A8C1-752300B1AD0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96000" y="1776184"/>
            <a:ext cx="4444957" cy="3238707"/>
          </a:xfrm>
          <a:prstGeom prst="rect">
            <a:avLst/>
          </a:prstGeom>
        </p:spPr>
      </p:pic>
    </p:spTree>
    <p:extLst>
      <p:ext uri="{BB962C8B-B14F-4D97-AF65-F5344CB8AC3E}">
        <p14:creationId xmlns:p14="http://schemas.microsoft.com/office/powerpoint/2010/main" val="969722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MGA Master ">
  <a:themeElements>
    <a:clrScheme name="AMGA Rise to Immunize Color Palette">
      <a:dk1>
        <a:srgbClr val="000000"/>
      </a:dk1>
      <a:lt1>
        <a:srgbClr val="FFFFFF"/>
      </a:lt1>
      <a:dk2>
        <a:srgbClr val="00263A"/>
      </a:dk2>
      <a:lt2>
        <a:srgbClr val="FFFFFF"/>
      </a:lt2>
      <a:accent1>
        <a:srgbClr val="015C80"/>
      </a:accent1>
      <a:accent2>
        <a:srgbClr val="0085AB"/>
      </a:accent2>
      <a:accent3>
        <a:srgbClr val="57B570"/>
      </a:accent3>
      <a:accent4>
        <a:srgbClr val="00AE9E"/>
      </a:accent4>
      <a:accent5>
        <a:srgbClr val="9CC038"/>
      </a:accent5>
      <a:accent6>
        <a:srgbClr val="D6DE23"/>
      </a:accent6>
      <a:hlink>
        <a:srgbClr val="0085AB"/>
      </a:hlink>
      <a:folHlink>
        <a:srgbClr val="015C80"/>
      </a:folHlink>
    </a:clrScheme>
    <a:fontScheme name="AMGA">
      <a:majorFont>
        <a:latin typeface="Calibri"/>
        <a:ea typeface=""/>
        <a:cs typeface=""/>
      </a:majorFont>
      <a:minorFont>
        <a:latin typeface="Calibri"/>
        <a:ea typeface=""/>
        <a:cs typeface=""/>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000" b="1" i="0" dirty="0">
            <a:solidFill>
              <a:srgbClr val="000000"/>
            </a:solidFill>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2021 T2G Master - POTX version [Read-Only]" id="{A34294EE-46EA-4AB5-880B-588ACF0D8F95}" vid="{E1294ED8-18F0-4815-9651-1CD264D5CF11}"/>
    </a:ext>
  </a:extLst>
</a:theme>
</file>

<file path=ppt/theme/theme3.xml><?xml version="1.0" encoding="utf-8"?>
<a:theme xmlns:a="http://schemas.openxmlformats.org/drawingml/2006/main" name="Rize">
  <a:themeElements>
    <a:clrScheme name="AMGA Rise to Immunize Color Palette">
      <a:dk1>
        <a:srgbClr val="000000"/>
      </a:dk1>
      <a:lt1>
        <a:srgbClr val="FFFFFF"/>
      </a:lt1>
      <a:dk2>
        <a:srgbClr val="00263A"/>
      </a:dk2>
      <a:lt2>
        <a:srgbClr val="FFFFFF"/>
      </a:lt2>
      <a:accent1>
        <a:srgbClr val="015C80"/>
      </a:accent1>
      <a:accent2>
        <a:srgbClr val="0085AB"/>
      </a:accent2>
      <a:accent3>
        <a:srgbClr val="57B570"/>
      </a:accent3>
      <a:accent4>
        <a:srgbClr val="00AE9E"/>
      </a:accent4>
      <a:accent5>
        <a:srgbClr val="9CC038"/>
      </a:accent5>
      <a:accent6>
        <a:srgbClr val="D6DE23"/>
      </a:accent6>
      <a:hlink>
        <a:srgbClr val="0085AB"/>
      </a:hlink>
      <a:folHlink>
        <a:srgbClr val="015C80"/>
      </a:folHlink>
    </a:clrScheme>
    <a:fontScheme name="AMGA">
      <a:majorFont>
        <a:latin typeface="Calibri"/>
        <a:ea typeface=""/>
        <a:cs typeface=""/>
      </a:majorFont>
      <a:minorFont>
        <a:latin typeface="Calibri"/>
        <a:ea typeface=""/>
        <a:cs typeface=""/>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000" b="1" i="0" dirty="0">
            <a:solidFill>
              <a:srgbClr val="000000"/>
            </a:solidFill>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Rize" id="{C1633D2A-8F5D-4347-A0D6-D4EBE1D37C3C}" vid="{29F257EA-D4EB-4B1A-A9D3-795ED497812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69AF2F2781BF4997A12B8713A0D930" ma:contentTypeVersion="14" ma:contentTypeDescription="Create a new document." ma:contentTypeScope="" ma:versionID="b5417c6921d1b956b6179c0324225196">
  <xsd:schema xmlns:xsd="http://www.w3.org/2001/XMLSchema" xmlns:xs="http://www.w3.org/2001/XMLSchema" xmlns:p="http://schemas.microsoft.com/office/2006/metadata/properties" xmlns:ns3="ffc87da6-4fbb-4ad6-b2a6-632ca3498a07" xmlns:ns4="e05962af-d7de-41a0-bd82-ce5b912415ee" targetNamespace="http://schemas.microsoft.com/office/2006/metadata/properties" ma:root="true" ma:fieldsID="2d38f32a82d42d5464deb7de1b1613ee" ns3:_="" ns4:_="">
    <xsd:import namespace="ffc87da6-4fbb-4ad6-b2a6-632ca3498a07"/>
    <xsd:import namespace="e05962af-d7de-41a0-bd82-ce5b912415e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c87da6-4fbb-4ad6-b2a6-632ca3498a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5962af-d7de-41a0-bd82-ce5b912415e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fc87da6-4fbb-4ad6-b2a6-632ca3498a0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775869-3D8B-48A6-88B5-776F6AEAD0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c87da6-4fbb-4ad6-b2a6-632ca3498a07"/>
    <ds:schemaRef ds:uri="e05962af-d7de-41a0-bd82-ce5b912415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A0E277-9F6D-4F56-A4B0-FCFD722EBC63}">
  <ds:schemaRefs>
    <ds:schemaRef ds:uri="http://purl.org/dc/dcmitype/"/>
    <ds:schemaRef ds:uri="http://www.w3.org/XML/1998/namespace"/>
    <ds:schemaRef ds:uri="http://purl.org/dc/elements/1.1/"/>
    <ds:schemaRef ds:uri="ffc87da6-4fbb-4ad6-b2a6-632ca3498a07"/>
    <ds:schemaRef ds:uri="e05962af-d7de-41a0-bd82-ce5b912415e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5527D74-678F-4AEE-8676-0D900B9741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33381</TotalTime>
  <Words>3229</Words>
  <Application>Microsoft Office PowerPoint</Application>
  <PresentationFormat>Widescreen</PresentationFormat>
  <Paragraphs>342</Paragraphs>
  <Slides>27</Slides>
  <Notes>27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27</vt:i4>
      </vt:variant>
    </vt:vector>
  </HeadingPairs>
  <TitlesOfParts>
    <vt:vector size="40" baseType="lpstr">
      <vt:lpstr>Arial</vt:lpstr>
      <vt:lpstr>Calibri</vt:lpstr>
      <vt:lpstr>Calibri Light</vt:lpstr>
      <vt:lpstr>Open Sans</vt:lpstr>
      <vt:lpstr>Open Sans Extrabold</vt:lpstr>
      <vt:lpstr>Open Sans Light</vt:lpstr>
      <vt:lpstr>Open Sans Semibold</vt:lpstr>
      <vt:lpstr>Segoe UI</vt:lpstr>
      <vt:lpstr>Symbol</vt:lpstr>
      <vt:lpstr>Times New Roman</vt:lpstr>
      <vt:lpstr>1_Office Theme</vt:lpstr>
      <vt:lpstr>AMGA Master </vt:lpstr>
      <vt:lpstr>Rize</vt:lpstr>
      <vt:lpstr>August 2023</vt:lpstr>
      <vt:lpstr>PowerPoint Presentation</vt:lpstr>
      <vt:lpstr>PowerPoint Presentation</vt:lpstr>
      <vt:lpstr>Agenda</vt:lpstr>
      <vt:lpstr>Adult Immunization Schedule: Influenza, by Age</vt:lpstr>
      <vt:lpstr>Adult Immunization Schedule: Influenza, by Medical Condition and Other Indication</vt:lpstr>
      <vt:lpstr>Adult Immunization Schedule: Pneumococcal, by Age</vt:lpstr>
      <vt:lpstr>Adult Immunization Schedule: Pneumococcal, by Medical Condition and Other Indication</vt:lpstr>
      <vt:lpstr>It Takes a Team!</vt:lpstr>
      <vt:lpstr>PowerPoint Presentation</vt:lpstr>
      <vt:lpstr>Schedule Vaccination Appointments</vt:lpstr>
      <vt:lpstr>Schedule Vaccination Appointments</vt:lpstr>
      <vt:lpstr>Assess Vaccination Status</vt:lpstr>
      <vt:lpstr>Assess Vaccination Status</vt:lpstr>
      <vt:lpstr>Educate &amp; Motivate Patients </vt:lpstr>
      <vt:lpstr>Educate &amp; Motivate Patients </vt:lpstr>
      <vt:lpstr>Educate &amp; Motivate Patients </vt:lpstr>
      <vt:lpstr>Make Strong Vaccine Recommendations</vt:lpstr>
      <vt:lpstr>Make Strong Vaccine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RIZE Impact</dc:title>
  <dc:creator>Emily Nick</dc:creator>
  <cp:lastModifiedBy>Marilyn Mazac</cp:lastModifiedBy>
  <cp:revision>73</cp:revision>
  <dcterms:created xsi:type="dcterms:W3CDTF">2023-04-12T17:15:35Z</dcterms:created>
  <dcterms:modified xsi:type="dcterms:W3CDTF">2023-06-14T17:27:22Z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0x010100E869AF2F2781BF4997A12B8713A0D930</vt:lpwstr>
  </property>
</Properties>
</file>