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16" r:id="rId3"/>
  </p:sldMasterIdLst>
  <p:notesMasterIdLst>
    <p:notesMasterId r:id="rId41"/>
  </p:notesMasterIdLst>
  <p:handoutMasterIdLst>
    <p:handoutMasterId r:id="rId42"/>
  </p:handoutMasterIdLst>
  <p:sldIdLst>
    <p:sldId id="263" r:id="rId4"/>
    <p:sldId id="264" r:id="rId5"/>
    <p:sldId id="277" r:id="rId6"/>
    <p:sldId id="2147348055" r:id="rId7"/>
    <p:sldId id="279" r:id="rId8"/>
    <p:sldId id="2147348020" r:id="rId9"/>
    <p:sldId id="2147348019" r:id="rId10"/>
    <p:sldId id="2147348047" r:id="rId11"/>
    <p:sldId id="2147348021" r:id="rId12"/>
    <p:sldId id="12824" r:id="rId13"/>
    <p:sldId id="13080" r:id="rId14"/>
    <p:sldId id="1031" r:id="rId15"/>
    <p:sldId id="2147348042" r:id="rId16"/>
    <p:sldId id="2147348050" r:id="rId17"/>
    <p:sldId id="2147348051" r:id="rId18"/>
    <p:sldId id="2147348052" r:id="rId19"/>
    <p:sldId id="2147348043" r:id="rId20"/>
    <p:sldId id="2147348053" r:id="rId21"/>
    <p:sldId id="296" r:id="rId22"/>
    <p:sldId id="330" r:id="rId23"/>
    <p:sldId id="283" r:id="rId24"/>
    <p:sldId id="2147348039" r:id="rId25"/>
    <p:sldId id="285" r:id="rId26"/>
    <p:sldId id="2147348035" r:id="rId27"/>
    <p:sldId id="13124" r:id="rId28"/>
    <p:sldId id="2147348041" r:id="rId29"/>
    <p:sldId id="323" r:id="rId30"/>
    <p:sldId id="13134" r:id="rId31"/>
    <p:sldId id="2147348025" r:id="rId32"/>
    <p:sldId id="2147348036" r:id="rId33"/>
    <p:sldId id="2147348054" r:id="rId34"/>
    <p:sldId id="2147348033" r:id="rId35"/>
    <p:sldId id="2147348026" r:id="rId36"/>
    <p:sldId id="2147348028" r:id="rId37"/>
    <p:sldId id="2147348030" r:id="rId38"/>
    <p:sldId id="2147348022" r:id="rId39"/>
    <p:sldId id="276" r:id="rId40"/>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8">
          <p15:clr>
            <a:srgbClr val="A4A3A4"/>
          </p15:clr>
        </p15:guide>
        <p15:guide id="2" orient="horz" pos="1620">
          <p15:clr>
            <a:srgbClr val="A4A3A4"/>
          </p15:clr>
        </p15:guide>
        <p15:guide id="3" orient="horz" pos="2964">
          <p15:clr>
            <a:srgbClr val="A4A3A4"/>
          </p15:clr>
        </p15:guide>
        <p15:guide id="4" orient="horz" pos="468">
          <p15:clr>
            <a:srgbClr val="A4A3A4"/>
          </p15:clr>
        </p15:guide>
        <p15:guide id="5" pos="2880">
          <p15:clr>
            <a:srgbClr val="A4A3A4"/>
          </p15:clr>
        </p15:guide>
        <p15:guide id="6" pos="4944">
          <p15:clr>
            <a:srgbClr val="A4A3A4"/>
          </p15:clr>
        </p15:guide>
        <p15:guide id="7" pos="24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AAAD"/>
    <a:srgbClr val="D6DE23"/>
    <a:srgbClr val="09727D"/>
    <a:srgbClr val="0066CC"/>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5919F-C2B2-CE56-5A83-BA4B2E190F7D}" v="400" dt="2023-02-22T15:51:31.864"/>
    <p1510:client id="{286FF1DB-4211-2DEC-5901-481108F858B6}" v="1550" dt="2023-02-22T06:24:49.324"/>
    <p1510:client id="{8DBCC0F1-A1BA-C44A-A50F-3DB5C81671B0}" v="2511" dt="2023-02-22T15:55:54.080"/>
    <p1510:client id="{96994FD9-AB66-2765-4668-C602277AA96C}" v="21" dt="2023-02-21T21:56:21.258"/>
    <p1510:client id="{B326ED35-D77F-3D78-3931-5F57441310F4}" v="420" dt="2023-02-22T02:08:53.413"/>
    <p1510:client id="{C3EF07F3-331D-58E3-B842-93140EB22D40}" v="52" dt="2023-02-22T14:22:33.121"/>
    <p1510:client id="{D81D4BD2-4FD2-A11B-483B-28171E698A3F}" v="25" dt="2023-02-22T01:43:45.523"/>
    <p1510:client id="{EB24F64C-CD50-469C-C3A3-84A133DA22D9}" v="56" dt="2023-02-21T21:40:21.531"/>
    <p1510:client id="{EBEA8394-DDAB-9E73-8FC6-B3A01B3FCE01}" v="24" dt="2023-02-21T22:59:05.561"/>
    <p1510:client id="{F1C2F6A1-9D38-DEB9-D935-D39FD4736539}" v="3" dt="2023-02-22T01:17:09.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1"/>
  </p:normalViewPr>
  <p:slideViewPr>
    <p:cSldViewPr snapToGrid="0">
      <p:cViewPr varScale="1">
        <p:scale>
          <a:sx n="138" d="100"/>
          <a:sy n="138" d="100"/>
        </p:scale>
        <p:origin x="834" y="120"/>
      </p:cViewPr>
      <p:guideLst>
        <p:guide orient="horz" pos="708"/>
        <p:guide orient="horz" pos="1620"/>
        <p:guide orient="horz" pos="2964"/>
        <p:guide orient="horz" pos="468"/>
        <p:guide pos="2880"/>
        <p:guide pos="4944"/>
        <p:guide pos="240"/>
      </p:guideLst>
    </p:cSldViewPr>
  </p:slideViewPr>
  <p:notesTextViewPr>
    <p:cViewPr>
      <p:scale>
        <a:sx n="1" d="1"/>
        <a:sy n="1" d="1"/>
      </p:scale>
      <p:origin x="0" y="0"/>
    </p:cViewPr>
  </p:notesTextViewPr>
  <p:notesViewPr>
    <p:cSldViewPr snapToGrid="0">
      <p:cViewPr>
        <p:scale>
          <a:sx n="1" d="2"/>
          <a:sy n="1" d="2"/>
        </p:scale>
        <p:origin x="0" y="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son\Downloads\esse%20breakdow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solidFill>
                  <a:schemeClr val="tx1"/>
                </a:solidFill>
              </a:rPr>
              <a:t>Medicare Patient</a:t>
            </a:r>
            <a:r>
              <a:rPr lang="en-US" sz="1600" baseline="0">
                <a:solidFill>
                  <a:schemeClr val="tx1"/>
                </a:solidFill>
              </a:rPr>
              <a:t> Communication </a:t>
            </a:r>
          </a:p>
          <a:p>
            <a:pPr>
              <a:defRPr sz="1600"/>
            </a:pPr>
            <a:r>
              <a:rPr lang="en-US" sz="1600" baseline="0">
                <a:solidFill>
                  <a:schemeClr val="tx1"/>
                </a:solidFill>
              </a:rPr>
              <a:t>Preference by Age</a:t>
            </a:r>
            <a:endParaRPr lang="en-US" sz="1600">
              <a:solidFill>
                <a:schemeClr val="tx1"/>
              </a:solidFill>
            </a:endParaRPr>
          </a:p>
        </c:rich>
      </c:tx>
      <c:layout>
        <c:manualLayout>
          <c:xMode val="edge"/>
          <c:yMode val="edge"/>
          <c:x val="0.23005212376621936"/>
          <c:y val="4.888630121639468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Sheet1!$B$11</c:f>
              <c:strCache>
                <c:ptCount val="1"/>
                <c:pt idx="0">
                  <c:v>Phone Call</c:v>
                </c:pt>
              </c:strCache>
            </c:strRef>
          </c:tx>
          <c:spPr>
            <a:solidFill>
              <a:schemeClr val="accent1"/>
            </a:solidFill>
            <a:ln>
              <a:noFill/>
            </a:ln>
            <a:effectLst/>
          </c:spPr>
          <c:invertIfNegative val="0"/>
          <c:cat>
            <c:strRef>
              <c:f>Sheet1!$A$12:$A$13</c:f>
              <c:strCache>
                <c:ptCount val="2"/>
                <c:pt idx="0">
                  <c:v>Ages: 60-79</c:v>
                </c:pt>
                <c:pt idx="1">
                  <c:v>Ages: 80+</c:v>
                </c:pt>
              </c:strCache>
            </c:strRef>
          </c:cat>
          <c:val>
            <c:numRef>
              <c:f>Sheet1!$B$12:$B$13</c:f>
              <c:numCache>
                <c:formatCode>General</c:formatCode>
                <c:ptCount val="2"/>
                <c:pt idx="0">
                  <c:v>1153</c:v>
                </c:pt>
                <c:pt idx="1">
                  <c:v>1459</c:v>
                </c:pt>
              </c:numCache>
            </c:numRef>
          </c:val>
          <c:extLst>
            <c:ext xmlns:c16="http://schemas.microsoft.com/office/drawing/2014/chart" uri="{C3380CC4-5D6E-409C-BE32-E72D297353CC}">
              <c16:uniqueId val="{00000000-BFDC-B84D-BC69-93799C093301}"/>
            </c:ext>
          </c:extLst>
        </c:ser>
        <c:ser>
          <c:idx val="1"/>
          <c:order val="1"/>
          <c:tx>
            <c:strRef>
              <c:f>Sheet1!$C$11</c:f>
              <c:strCache>
                <c:ptCount val="1"/>
                <c:pt idx="0">
                  <c:v>Text Message</c:v>
                </c:pt>
              </c:strCache>
            </c:strRef>
          </c:tx>
          <c:spPr>
            <a:solidFill>
              <a:schemeClr val="accent2"/>
            </a:solidFill>
            <a:ln>
              <a:noFill/>
            </a:ln>
            <a:effectLst/>
          </c:spPr>
          <c:invertIfNegative val="0"/>
          <c:cat>
            <c:strRef>
              <c:f>Sheet1!$A$12:$A$13</c:f>
              <c:strCache>
                <c:ptCount val="2"/>
                <c:pt idx="0">
                  <c:v>Ages: 60-79</c:v>
                </c:pt>
                <c:pt idx="1">
                  <c:v>Ages: 80+</c:v>
                </c:pt>
              </c:strCache>
            </c:strRef>
          </c:cat>
          <c:val>
            <c:numRef>
              <c:f>Sheet1!$C$12:$C$13</c:f>
              <c:numCache>
                <c:formatCode>General</c:formatCode>
                <c:ptCount val="2"/>
                <c:pt idx="0">
                  <c:v>1326</c:v>
                </c:pt>
                <c:pt idx="1">
                  <c:v>422</c:v>
                </c:pt>
              </c:numCache>
            </c:numRef>
          </c:val>
          <c:extLst>
            <c:ext xmlns:c16="http://schemas.microsoft.com/office/drawing/2014/chart" uri="{C3380CC4-5D6E-409C-BE32-E72D297353CC}">
              <c16:uniqueId val="{00000001-BFDC-B84D-BC69-93799C093301}"/>
            </c:ext>
          </c:extLst>
        </c:ser>
        <c:dLbls>
          <c:showLegendKey val="0"/>
          <c:showVal val="0"/>
          <c:showCatName val="0"/>
          <c:showSerName val="0"/>
          <c:showPercent val="0"/>
          <c:showBubbleSize val="0"/>
        </c:dLbls>
        <c:gapWidth val="219"/>
        <c:overlap val="-27"/>
        <c:axId val="1230080704"/>
        <c:axId val="1229165152"/>
      </c:barChart>
      <c:catAx>
        <c:axId val="123008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29165152"/>
        <c:crosses val="autoZero"/>
        <c:auto val="1"/>
        <c:lblAlgn val="ctr"/>
        <c:lblOffset val="100"/>
        <c:noMultiLvlLbl val="0"/>
      </c:catAx>
      <c:valAx>
        <c:axId val="122916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23008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0" i="0" u="none" strike="noStrike" kern="1200" cap="none" spc="50" normalizeH="0" baseline="0">
                <a:solidFill>
                  <a:schemeClr val="tx1"/>
                </a:solidFill>
                <a:latin typeface="+mj-lt"/>
                <a:ea typeface="+mj-ea"/>
                <a:cs typeface="+mj-cs"/>
              </a:defRPr>
            </a:pPr>
            <a:r>
              <a:rPr lang="en-US"/>
              <a:t>Patients Enrolled in Programs</a:t>
            </a:r>
          </a:p>
        </c:rich>
      </c:tx>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Patients Enrolled in Programs</c:v>
                </c:pt>
              </c:strCache>
            </c:strRef>
          </c:tx>
          <c:spPr>
            <a:solidFill>
              <a:schemeClr val="tx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Hypertension</c:v>
                </c:pt>
                <c:pt idx="1">
                  <c:v>Heart Failure</c:v>
                </c:pt>
                <c:pt idx="2">
                  <c:v>COPD</c:v>
                </c:pt>
                <c:pt idx="3">
                  <c:v>General Medical</c:v>
                </c:pt>
              </c:strCache>
            </c:strRef>
          </c:cat>
          <c:val>
            <c:numRef>
              <c:f>Sheet1!$B$2:$B$5</c:f>
              <c:numCache>
                <c:formatCode>General</c:formatCode>
                <c:ptCount val="4"/>
                <c:pt idx="0">
                  <c:v>850</c:v>
                </c:pt>
                <c:pt idx="1">
                  <c:v>294</c:v>
                </c:pt>
                <c:pt idx="2">
                  <c:v>221</c:v>
                </c:pt>
                <c:pt idx="3">
                  <c:v>90</c:v>
                </c:pt>
              </c:numCache>
            </c:numRef>
          </c:val>
          <c:extLst>
            <c:ext xmlns:c16="http://schemas.microsoft.com/office/drawing/2014/chart" uri="{C3380CC4-5D6E-409C-BE32-E72D297353CC}">
              <c16:uniqueId val="{00000000-B047-7943-9873-027207557244}"/>
            </c:ext>
          </c:extLst>
        </c:ser>
        <c:dLbls>
          <c:dLblPos val="outEnd"/>
          <c:showLegendKey val="0"/>
          <c:showVal val="1"/>
          <c:showCatName val="0"/>
          <c:showSerName val="0"/>
          <c:showPercent val="0"/>
          <c:showBubbleSize val="0"/>
        </c:dLbls>
        <c:gapWidth val="80"/>
        <c:overlap val="25"/>
        <c:axId val="344797120"/>
        <c:axId val="136340672"/>
      </c:barChart>
      <c:catAx>
        <c:axId val="34479712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solidFill>
                <a:latin typeface="+mn-lt"/>
                <a:ea typeface="+mn-ea"/>
                <a:cs typeface="+mn-cs"/>
              </a:defRPr>
            </a:pPr>
            <a:endParaRPr lang="en-US"/>
          </a:p>
        </c:txPr>
        <c:crossAx val="136340672"/>
        <c:crosses val="autoZero"/>
        <c:auto val="1"/>
        <c:lblAlgn val="ctr"/>
        <c:lblOffset val="100"/>
        <c:noMultiLvlLbl val="0"/>
      </c:catAx>
      <c:valAx>
        <c:axId val="1363406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solidFill>
                <a:latin typeface="+mn-lt"/>
                <a:ea typeface="+mn-ea"/>
                <a:cs typeface="+mn-cs"/>
              </a:defRPr>
            </a:pPr>
            <a:endParaRPr lang="en-US"/>
          </a:p>
        </c:txPr>
        <c:crossAx val="34479712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9050">
      <a:solidFill>
        <a:schemeClr val="bg2">
          <a:lumMod val="85000"/>
        </a:schemeClr>
      </a:solid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defRPr sz="1862" b="0" i="0" u="none" strike="noStrike" kern="1200" spc="0" baseline="0">
                <a:solidFill>
                  <a:schemeClr val="tx1"/>
                </a:solidFill>
                <a:latin typeface="+mn-lt"/>
                <a:ea typeface="+mn-ea"/>
                <a:cs typeface="+mn-cs"/>
              </a:defRPr>
            </a:pPr>
            <a:r>
              <a:rPr lang="en-US" b="1"/>
              <a:t>Patient Activation</a:t>
            </a:r>
          </a:p>
        </c:rich>
      </c:tx>
      <c:layout>
        <c:manualLayout>
          <c:xMode val="edge"/>
          <c:yMode val="edge"/>
          <c:x val="0"/>
          <c:y val="0"/>
        </c:manualLayout>
      </c:layout>
      <c:overlay val="0"/>
      <c:spPr>
        <a:noFill/>
        <a:ln>
          <a:noFill/>
        </a:ln>
        <a:effectLst/>
      </c:spPr>
      <c:txPr>
        <a:bodyPr rot="0" spcFirstLastPara="1" vertOverflow="ellipsis" vert="horz" wrap="square" anchor="t"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Activated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COPD</c:v>
                </c:pt>
                <c:pt idx="1">
                  <c:v>Post-Discharge</c:v>
                </c:pt>
              </c:strCache>
            </c:strRef>
          </c:cat>
          <c:val>
            <c:numRef>
              <c:f>Sheet1!$B$2:$B$3</c:f>
              <c:numCache>
                <c:formatCode>0%</c:formatCode>
                <c:ptCount val="2"/>
                <c:pt idx="0">
                  <c:v>0.87</c:v>
                </c:pt>
                <c:pt idx="1">
                  <c:v>0.8</c:v>
                </c:pt>
              </c:numCache>
            </c:numRef>
          </c:val>
          <c:extLst>
            <c:ext xmlns:c16="http://schemas.microsoft.com/office/drawing/2014/chart" uri="{C3380CC4-5D6E-409C-BE32-E72D297353CC}">
              <c16:uniqueId val="{00000000-8659-DE4B-8B91-8D57FDD2CBCD}"/>
            </c:ext>
          </c:extLst>
        </c:ser>
        <c:ser>
          <c:idx val="1"/>
          <c:order val="1"/>
          <c:tx>
            <c:strRef>
              <c:f>Sheet1!$C$1</c:f>
              <c:strCache>
                <c:ptCount val="1"/>
                <c:pt idx="0">
                  <c:v>Never Activated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COPD</c:v>
                </c:pt>
                <c:pt idx="1">
                  <c:v>Post-Discharge</c:v>
                </c:pt>
              </c:strCache>
            </c:strRef>
          </c:cat>
          <c:val>
            <c:numRef>
              <c:f>Sheet1!$C$2:$C$3</c:f>
              <c:numCache>
                <c:formatCode>0%</c:formatCode>
                <c:ptCount val="2"/>
                <c:pt idx="0">
                  <c:v>0.13</c:v>
                </c:pt>
                <c:pt idx="1">
                  <c:v>0.2</c:v>
                </c:pt>
              </c:numCache>
            </c:numRef>
          </c:val>
          <c:extLst>
            <c:ext xmlns:c16="http://schemas.microsoft.com/office/drawing/2014/chart" uri="{C3380CC4-5D6E-409C-BE32-E72D297353CC}">
              <c16:uniqueId val="{00000001-8659-DE4B-8B91-8D57FDD2CBCD}"/>
            </c:ext>
          </c:extLst>
        </c:ser>
        <c:dLbls>
          <c:showLegendKey val="0"/>
          <c:showVal val="0"/>
          <c:showCatName val="0"/>
          <c:showSerName val="0"/>
          <c:showPercent val="0"/>
          <c:showBubbleSize val="0"/>
        </c:dLbls>
        <c:gapWidth val="150"/>
        <c:overlap val="100"/>
        <c:axId val="1028617999"/>
        <c:axId val="1412675439"/>
      </c:barChart>
      <c:catAx>
        <c:axId val="102861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2675439"/>
        <c:crosses val="autoZero"/>
        <c:auto val="1"/>
        <c:lblAlgn val="ctr"/>
        <c:lblOffset val="100"/>
        <c:noMultiLvlLbl val="0"/>
      </c:catAx>
      <c:valAx>
        <c:axId val="14126754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8617999"/>
        <c:crosses val="autoZero"/>
        <c:crossBetween val="between"/>
      </c:valAx>
      <c:spPr>
        <a:noFill/>
        <a:ln>
          <a:noFill/>
        </a:ln>
        <a:effectLst/>
      </c:spPr>
    </c:plotArea>
    <c:legend>
      <c:legendPos val="b"/>
      <c:layout>
        <c:manualLayout>
          <c:xMode val="edge"/>
          <c:yMode val="edge"/>
          <c:x val="0.44730543289758701"/>
          <c:y val="1.6292820855013476E-2"/>
          <c:w val="0.5502688664804164"/>
          <c:h val="8.23455679991280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D9BCA6-F059-0B41-8A3A-155E586E200C}" type="doc">
      <dgm:prSet loTypeId="urn:microsoft.com/office/officeart/2005/8/layout/default" loCatId="" qsTypeId="urn:microsoft.com/office/officeart/2005/8/quickstyle/simple2" qsCatId="simple" csTypeId="urn:microsoft.com/office/officeart/2005/8/colors/accent1_1" csCatId="accent1" phldr="1"/>
      <dgm:spPr/>
      <dgm:t>
        <a:bodyPr/>
        <a:lstStyle/>
        <a:p>
          <a:endParaRPr lang="en-US"/>
        </a:p>
      </dgm:t>
    </dgm:pt>
    <dgm:pt modelId="{363995AB-DC2F-8445-A72D-13FFADB7BD8C}">
      <dgm:prSet phldrT="[Text]"/>
      <dgm:spPr>
        <a:ln>
          <a:solidFill>
            <a:schemeClr val="accent1"/>
          </a:solidFill>
        </a:ln>
      </dgm:spPr>
      <dgm:t>
        <a:bodyPr/>
        <a:lstStyle/>
        <a:p>
          <a:r>
            <a:rPr lang="en-US" b="1" i="0" u="none">
              <a:solidFill>
                <a:schemeClr val="accent4">
                  <a:lumMod val="50000"/>
                </a:schemeClr>
              </a:solidFill>
              <a:latin typeface="Calibri Light"/>
              <a:cs typeface="Calibri Light"/>
            </a:rPr>
            <a:t>Chronic Conditions</a:t>
          </a:r>
        </a:p>
      </dgm:t>
    </dgm:pt>
    <dgm:pt modelId="{1BEB2103-03F0-2C47-BB6F-DBA70A9FE98D}" type="parTrans" cxnId="{B7EED1A7-F1A5-BA46-937E-889CFFD76ABE}">
      <dgm:prSet/>
      <dgm:spPr/>
      <dgm:t>
        <a:bodyPr/>
        <a:lstStyle/>
        <a:p>
          <a:endParaRPr lang="en-US"/>
        </a:p>
      </dgm:t>
    </dgm:pt>
    <dgm:pt modelId="{8D1D5312-76C6-984C-8376-7F32D4A81D2F}" type="sibTrans" cxnId="{B7EED1A7-F1A5-BA46-937E-889CFFD76ABE}">
      <dgm:prSet/>
      <dgm:spPr/>
      <dgm:t>
        <a:bodyPr/>
        <a:lstStyle/>
        <a:p>
          <a:endParaRPr lang="en-US"/>
        </a:p>
      </dgm:t>
    </dgm:pt>
    <dgm:pt modelId="{E883E41A-2932-2F44-B5F7-90884F528597}">
      <dgm:prSet phldrT="[Text]"/>
      <dgm:spPr>
        <a:ln>
          <a:solidFill>
            <a:schemeClr val="accent1"/>
          </a:solidFill>
        </a:ln>
      </dgm:spPr>
      <dgm:t>
        <a:bodyPr/>
        <a:lstStyle/>
        <a:p>
          <a:r>
            <a:rPr lang="en-US" b="1" i="0" u="none">
              <a:solidFill>
                <a:schemeClr val="accent4">
                  <a:lumMod val="50000"/>
                </a:schemeClr>
              </a:solidFill>
              <a:latin typeface="Calibri Light"/>
              <a:cs typeface="Calibri Light"/>
            </a:rPr>
            <a:t>Behavioral Health</a:t>
          </a:r>
        </a:p>
      </dgm:t>
    </dgm:pt>
    <dgm:pt modelId="{F24650F5-2E7E-B446-A3B5-CE40FB565166}" type="parTrans" cxnId="{F32742D3-5639-1F4E-BAB7-FA6004CFB428}">
      <dgm:prSet/>
      <dgm:spPr/>
      <dgm:t>
        <a:bodyPr/>
        <a:lstStyle/>
        <a:p>
          <a:endParaRPr lang="en-US"/>
        </a:p>
      </dgm:t>
    </dgm:pt>
    <dgm:pt modelId="{961114B0-5728-494A-9EC4-0DA2820F7AED}" type="sibTrans" cxnId="{F32742D3-5639-1F4E-BAB7-FA6004CFB428}">
      <dgm:prSet/>
      <dgm:spPr/>
      <dgm:t>
        <a:bodyPr/>
        <a:lstStyle/>
        <a:p>
          <a:endParaRPr lang="en-US"/>
        </a:p>
      </dgm:t>
    </dgm:pt>
    <dgm:pt modelId="{8931CE65-0FB6-1447-8EEE-7715858126D8}">
      <dgm:prSet phldrT="[Text]"/>
      <dgm:spPr>
        <a:ln>
          <a:solidFill>
            <a:schemeClr val="accent1"/>
          </a:solidFill>
        </a:ln>
      </dgm:spPr>
      <dgm:t>
        <a:bodyPr/>
        <a:lstStyle/>
        <a:p>
          <a:r>
            <a:rPr lang="en-US" b="1" i="0" u="none">
              <a:solidFill>
                <a:schemeClr val="accent4">
                  <a:lumMod val="50000"/>
                </a:schemeClr>
              </a:solidFill>
              <a:latin typeface="Calibri Light"/>
              <a:cs typeface="Calibri Light"/>
            </a:rPr>
            <a:t>Specialty Support</a:t>
          </a:r>
        </a:p>
      </dgm:t>
    </dgm:pt>
    <dgm:pt modelId="{AA2BF144-B1AA-8342-8648-02D24317FACE}" type="parTrans" cxnId="{189E4DCE-6612-114D-89CB-680642FE284F}">
      <dgm:prSet/>
      <dgm:spPr/>
      <dgm:t>
        <a:bodyPr/>
        <a:lstStyle/>
        <a:p>
          <a:endParaRPr lang="en-US"/>
        </a:p>
      </dgm:t>
    </dgm:pt>
    <dgm:pt modelId="{2DF4A922-C717-6C4E-A28B-20AB83ECA3BA}" type="sibTrans" cxnId="{189E4DCE-6612-114D-89CB-680642FE284F}">
      <dgm:prSet/>
      <dgm:spPr/>
      <dgm:t>
        <a:bodyPr/>
        <a:lstStyle/>
        <a:p>
          <a:endParaRPr lang="en-US"/>
        </a:p>
      </dgm:t>
    </dgm:pt>
    <dgm:pt modelId="{DB7DA467-133D-9F4B-8DEF-697EF38AA1F6}">
      <dgm:prSet phldrT="[Text]"/>
      <dgm:spPr>
        <a:ln>
          <a:solidFill>
            <a:schemeClr val="accent1"/>
          </a:solidFill>
        </a:ln>
      </dgm:spPr>
      <dgm:t>
        <a:bodyPr/>
        <a:lstStyle/>
        <a:p>
          <a:r>
            <a:rPr lang="en-US" b="1" i="0" u="none">
              <a:solidFill>
                <a:schemeClr val="accent4">
                  <a:lumMod val="50000"/>
                </a:schemeClr>
              </a:solidFill>
              <a:latin typeface="Calibri Light"/>
              <a:cs typeface="Calibri Light"/>
            </a:rPr>
            <a:t>Post Discharge</a:t>
          </a:r>
        </a:p>
      </dgm:t>
    </dgm:pt>
    <dgm:pt modelId="{1C959133-8FDD-364C-A7A6-AC16A58779D6}" type="parTrans" cxnId="{B3D367B6-BB7D-7C48-9870-2729B00BE821}">
      <dgm:prSet/>
      <dgm:spPr/>
      <dgm:t>
        <a:bodyPr/>
        <a:lstStyle/>
        <a:p>
          <a:endParaRPr lang="en-US"/>
        </a:p>
      </dgm:t>
    </dgm:pt>
    <dgm:pt modelId="{3DD47340-0C7B-064F-9B9B-D49551E10944}" type="sibTrans" cxnId="{B3D367B6-BB7D-7C48-9870-2729B00BE821}">
      <dgm:prSet/>
      <dgm:spPr/>
      <dgm:t>
        <a:bodyPr/>
        <a:lstStyle/>
        <a:p>
          <a:endParaRPr lang="en-US"/>
        </a:p>
      </dgm:t>
    </dgm:pt>
    <dgm:pt modelId="{9AE91B57-D8E3-BB4F-9238-04B7697487EC}">
      <dgm:prSet phldrT="[Text]"/>
      <dgm:spPr>
        <a:ln>
          <a:solidFill>
            <a:schemeClr val="accent1"/>
          </a:solidFill>
        </a:ln>
      </dgm:spPr>
      <dgm:t>
        <a:bodyPr/>
        <a:lstStyle/>
        <a:p>
          <a:r>
            <a:rPr lang="en-US" b="1" i="0" u="none">
              <a:solidFill>
                <a:schemeClr val="accent4">
                  <a:lumMod val="50000"/>
                </a:schemeClr>
              </a:solidFill>
              <a:latin typeface="Calibri Light"/>
              <a:cs typeface="Calibri Light"/>
            </a:rPr>
            <a:t>Care Coordination</a:t>
          </a:r>
        </a:p>
      </dgm:t>
    </dgm:pt>
    <dgm:pt modelId="{21FE3F4A-1653-8743-87FA-1F38D34747AF}" type="parTrans" cxnId="{0711BBCA-707E-4742-AE76-70BF379EA662}">
      <dgm:prSet/>
      <dgm:spPr/>
      <dgm:t>
        <a:bodyPr/>
        <a:lstStyle/>
        <a:p>
          <a:endParaRPr lang="en-US"/>
        </a:p>
      </dgm:t>
    </dgm:pt>
    <dgm:pt modelId="{2EBFA89E-E8F8-F34C-9C59-C1861A414215}" type="sibTrans" cxnId="{0711BBCA-707E-4742-AE76-70BF379EA662}">
      <dgm:prSet/>
      <dgm:spPr/>
      <dgm:t>
        <a:bodyPr/>
        <a:lstStyle/>
        <a:p>
          <a:endParaRPr lang="en-US"/>
        </a:p>
      </dgm:t>
    </dgm:pt>
    <dgm:pt modelId="{09F739BD-414A-B44B-9557-F4781D2B2134}">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Heart Failure</a:t>
          </a:r>
          <a:endParaRPr lang="en-US" b="1" i="0">
            <a:solidFill>
              <a:schemeClr val="accent4">
                <a:lumMod val="50000"/>
              </a:schemeClr>
            </a:solidFill>
            <a:latin typeface="Calibri Light"/>
            <a:cs typeface="Calibri Light"/>
          </a:endParaRPr>
        </a:p>
      </dgm:t>
    </dgm:pt>
    <dgm:pt modelId="{30C329E6-33F8-D148-BDE1-3A96151FD325}" type="parTrans" cxnId="{E8328FAA-A15D-5341-B0EE-40EFC17A3C76}">
      <dgm:prSet/>
      <dgm:spPr/>
      <dgm:t>
        <a:bodyPr/>
        <a:lstStyle/>
        <a:p>
          <a:endParaRPr lang="en-US"/>
        </a:p>
      </dgm:t>
    </dgm:pt>
    <dgm:pt modelId="{9421F7CA-8E25-FA49-845F-480537A4D89A}" type="sibTrans" cxnId="{E8328FAA-A15D-5341-B0EE-40EFC17A3C76}">
      <dgm:prSet/>
      <dgm:spPr/>
      <dgm:t>
        <a:bodyPr/>
        <a:lstStyle/>
        <a:p>
          <a:endParaRPr lang="en-US"/>
        </a:p>
      </dgm:t>
    </dgm:pt>
    <dgm:pt modelId="{5BFAE777-047F-3940-A1DC-0D4BBB9F421A}">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COPD</a:t>
          </a:r>
          <a:endParaRPr lang="en-US" b="1" i="0">
            <a:solidFill>
              <a:schemeClr val="accent4">
                <a:lumMod val="50000"/>
              </a:schemeClr>
            </a:solidFill>
            <a:latin typeface="Calibri Light"/>
            <a:cs typeface="Calibri Light"/>
          </a:endParaRPr>
        </a:p>
      </dgm:t>
    </dgm:pt>
    <dgm:pt modelId="{5F9F999E-038E-F448-AF2B-4E3FC01F8615}" type="parTrans" cxnId="{A0E66620-D069-3D47-BAD3-E00A1CBBEC0C}">
      <dgm:prSet/>
      <dgm:spPr/>
      <dgm:t>
        <a:bodyPr/>
        <a:lstStyle/>
        <a:p>
          <a:endParaRPr lang="en-US"/>
        </a:p>
      </dgm:t>
    </dgm:pt>
    <dgm:pt modelId="{B186A9DC-F9DD-CD40-A507-07F378C58E9F}" type="sibTrans" cxnId="{A0E66620-D069-3D47-BAD3-E00A1CBBEC0C}">
      <dgm:prSet/>
      <dgm:spPr/>
      <dgm:t>
        <a:bodyPr/>
        <a:lstStyle/>
        <a:p>
          <a:endParaRPr lang="en-US"/>
        </a:p>
      </dgm:t>
    </dgm:pt>
    <dgm:pt modelId="{1D94F65A-7D51-5D4D-8969-2ACF043FEB40}">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Diabetes</a:t>
          </a:r>
          <a:endParaRPr lang="en-US" b="1" i="0">
            <a:solidFill>
              <a:schemeClr val="accent4">
                <a:lumMod val="50000"/>
              </a:schemeClr>
            </a:solidFill>
            <a:latin typeface="Calibri Light"/>
            <a:cs typeface="Calibri Light"/>
          </a:endParaRPr>
        </a:p>
      </dgm:t>
    </dgm:pt>
    <dgm:pt modelId="{67E2F10B-883D-6746-AE67-35121A307EED}" type="parTrans" cxnId="{442B757E-2FD2-524E-9961-077DCD4FBF87}">
      <dgm:prSet/>
      <dgm:spPr/>
      <dgm:t>
        <a:bodyPr/>
        <a:lstStyle/>
        <a:p>
          <a:endParaRPr lang="en-US"/>
        </a:p>
      </dgm:t>
    </dgm:pt>
    <dgm:pt modelId="{761BE64A-CBF3-DE49-BE14-1A75FF0BB505}" type="sibTrans" cxnId="{442B757E-2FD2-524E-9961-077DCD4FBF87}">
      <dgm:prSet/>
      <dgm:spPr/>
      <dgm:t>
        <a:bodyPr/>
        <a:lstStyle/>
        <a:p>
          <a:endParaRPr lang="en-US"/>
        </a:p>
      </dgm:t>
    </dgm:pt>
    <dgm:pt modelId="{FB3027B9-1470-5C40-8E60-4391EF5F5D29}">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Hypertension</a:t>
          </a:r>
          <a:endParaRPr lang="en-US" b="1" i="0">
            <a:solidFill>
              <a:schemeClr val="accent4">
                <a:lumMod val="50000"/>
              </a:schemeClr>
            </a:solidFill>
            <a:latin typeface="Calibri Light"/>
            <a:cs typeface="Calibri Light"/>
          </a:endParaRPr>
        </a:p>
      </dgm:t>
    </dgm:pt>
    <dgm:pt modelId="{2572F10A-778F-9A4D-BAC5-69F0EE8C7441}" type="parTrans" cxnId="{22069EB9-B177-D746-870D-58589C6790A9}">
      <dgm:prSet/>
      <dgm:spPr/>
      <dgm:t>
        <a:bodyPr/>
        <a:lstStyle/>
        <a:p>
          <a:endParaRPr lang="en-US"/>
        </a:p>
      </dgm:t>
    </dgm:pt>
    <dgm:pt modelId="{B9072BA6-94DA-454D-BB1B-B74DBCF3F0AC}" type="sibTrans" cxnId="{22069EB9-B177-D746-870D-58589C6790A9}">
      <dgm:prSet/>
      <dgm:spPr/>
      <dgm:t>
        <a:bodyPr/>
        <a:lstStyle/>
        <a:p>
          <a:endParaRPr lang="en-US"/>
        </a:p>
      </dgm:t>
    </dgm:pt>
    <dgm:pt modelId="{9E8491D3-BAB6-ED44-8CFE-E713FDAA23D4}">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Asthma</a:t>
          </a:r>
          <a:endParaRPr lang="en-US" b="1" i="0">
            <a:solidFill>
              <a:schemeClr val="accent4">
                <a:lumMod val="50000"/>
              </a:schemeClr>
            </a:solidFill>
            <a:latin typeface="Calibri Light"/>
            <a:cs typeface="Calibri Light"/>
          </a:endParaRPr>
        </a:p>
      </dgm:t>
    </dgm:pt>
    <dgm:pt modelId="{9F86B52C-20CF-2645-A81C-3380C64171CF}" type="parTrans" cxnId="{1030E869-2A4E-B245-AD1F-484A476B454C}">
      <dgm:prSet/>
      <dgm:spPr/>
      <dgm:t>
        <a:bodyPr/>
        <a:lstStyle/>
        <a:p>
          <a:endParaRPr lang="en-US"/>
        </a:p>
      </dgm:t>
    </dgm:pt>
    <dgm:pt modelId="{A2A3C475-AA8E-3246-8D28-3E6A8148A83B}" type="sibTrans" cxnId="{1030E869-2A4E-B245-AD1F-484A476B454C}">
      <dgm:prSet/>
      <dgm:spPr/>
      <dgm:t>
        <a:bodyPr/>
        <a:lstStyle/>
        <a:p>
          <a:endParaRPr lang="en-US"/>
        </a:p>
      </dgm:t>
    </dgm:pt>
    <dgm:pt modelId="{A7D3797B-5204-D04F-BE43-F81E164E91E3}">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Depression</a:t>
          </a:r>
          <a:endParaRPr lang="en-US" b="1" i="0">
            <a:solidFill>
              <a:schemeClr val="accent4">
                <a:lumMod val="50000"/>
              </a:schemeClr>
            </a:solidFill>
            <a:latin typeface="Calibri Light"/>
            <a:cs typeface="Calibri Light"/>
          </a:endParaRPr>
        </a:p>
      </dgm:t>
    </dgm:pt>
    <dgm:pt modelId="{47F1A92C-3593-BF42-9F72-1E4BBE6EF245}" type="parTrans" cxnId="{53ADCBB2-7966-0842-8DC3-206BD75692D1}">
      <dgm:prSet/>
      <dgm:spPr/>
      <dgm:t>
        <a:bodyPr/>
        <a:lstStyle/>
        <a:p>
          <a:endParaRPr lang="en-US"/>
        </a:p>
      </dgm:t>
    </dgm:pt>
    <dgm:pt modelId="{9B5E60A3-828A-A546-AEA3-D827142EF77D}" type="sibTrans" cxnId="{53ADCBB2-7966-0842-8DC3-206BD75692D1}">
      <dgm:prSet/>
      <dgm:spPr/>
      <dgm:t>
        <a:bodyPr/>
        <a:lstStyle/>
        <a:p>
          <a:endParaRPr lang="en-US"/>
        </a:p>
      </dgm:t>
    </dgm:pt>
    <dgm:pt modelId="{71E41B5B-29EE-0A46-8DAC-6158A085C96A}">
      <dgm:prSet phldrT="[Text]"/>
      <dgm:spPr>
        <a:ln>
          <a:solidFill>
            <a:schemeClr val="accent1"/>
          </a:solidFill>
        </a:ln>
      </dgm:spPr>
      <dgm:t>
        <a:bodyPr/>
        <a:lstStyle/>
        <a:p>
          <a:r>
            <a:rPr lang="en-US" b="1" i="0" u="none">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Anxiety</a:t>
          </a:r>
          <a:endParaRPr lang="en-US" b="1" i="0" u="none">
            <a:solidFill>
              <a:schemeClr val="accent4">
                <a:lumMod val="50000"/>
              </a:schemeClr>
            </a:solidFill>
            <a:latin typeface="Calibri Light"/>
            <a:cs typeface="Calibri Light"/>
          </a:endParaRPr>
        </a:p>
      </dgm:t>
    </dgm:pt>
    <dgm:pt modelId="{5798D641-C1D1-724B-96B5-A83CA89E6BAE}" type="parTrans" cxnId="{A0FE1CC2-3A1F-C141-A82A-2BA4623926E9}">
      <dgm:prSet/>
      <dgm:spPr/>
      <dgm:t>
        <a:bodyPr/>
        <a:lstStyle/>
        <a:p>
          <a:endParaRPr lang="en-US"/>
        </a:p>
      </dgm:t>
    </dgm:pt>
    <dgm:pt modelId="{89753AEF-8C22-EB48-8683-DFE1651ACFC8}" type="sibTrans" cxnId="{A0FE1CC2-3A1F-C141-A82A-2BA4623926E9}">
      <dgm:prSet/>
      <dgm:spPr/>
      <dgm:t>
        <a:bodyPr/>
        <a:lstStyle/>
        <a:p>
          <a:endParaRPr lang="en-US"/>
        </a:p>
      </dgm:t>
    </dgm:pt>
    <dgm:pt modelId="{CCAD6E80-1208-564E-A5F6-0D5D13C8A94F}">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Substance Use</a:t>
          </a:r>
          <a:endParaRPr lang="en-US" b="1" i="0">
            <a:solidFill>
              <a:schemeClr val="accent4">
                <a:lumMod val="50000"/>
              </a:schemeClr>
            </a:solidFill>
            <a:latin typeface="Calibri Light"/>
            <a:cs typeface="Calibri Light"/>
          </a:endParaRPr>
        </a:p>
      </dgm:t>
    </dgm:pt>
    <dgm:pt modelId="{6C2ADC9F-E278-0549-8845-8CC2AC3449E4}" type="parTrans" cxnId="{84C13866-CAAE-0F4A-A68A-DC14E0890ACF}">
      <dgm:prSet/>
      <dgm:spPr/>
      <dgm:t>
        <a:bodyPr/>
        <a:lstStyle/>
        <a:p>
          <a:endParaRPr lang="en-US"/>
        </a:p>
      </dgm:t>
    </dgm:pt>
    <dgm:pt modelId="{3312D174-CAF2-F64B-9B3B-0921DF49B012}" type="sibTrans" cxnId="{84C13866-CAAE-0F4A-A68A-DC14E0890ACF}">
      <dgm:prSet/>
      <dgm:spPr/>
      <dgm:t>
        <a:bodyPr/>
        <a:lstStyle/>
        <a:p>
          <a:endParaRPr lang="en-US"/>
        </a:p>
      </dgm:t>
    </dgm:pt>
    <dgm:pt modelId="{6B8C4C08-9E8F-2D47-900A-D8C33A66ED2A}">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Opioid Management</a:t>
          </a:r>
          <a:endParaRPr lang="en-US" b="1" i="0">
            <a:solidFill>
              <a:schemeClr val="accent4">
                <a:lumMod val="50000"/>
              </a:schemeClr>
            </a:solidFill>
            <a:latin typeface="Calibri Light"/>
            <a:cs typeface="Calibri Light"/>
          </a:endParaRPr>
        </a:p>
      </dgm:t>
    </dgm:pt>
    <dgm:pt modelId="{AF1C138F-FC13-0049-B86B-3669FC49F1C5}" type="parTrans" cxnId="{8D992C3D-D904-2F42-8FE6-CE9AC00ACC94}">
      <dgm:prSet/>
      <dgm:spPr/>
      <dgm:t>
        <a:bodyPr/>
        <a:lstStyle/>
        <a:p>
          <a:endParaRPr lang="en-US"/>
        </a:p>
      </dgm:t>
    </dgm:pt>
    <dgm:pt modelId="{46993A1F-4565-8C4D-9C9A-6A175F5F18D0}" type="sibTrans" cxnId="{8D992C3D-D904-2F42-8FE6-CE9AC00ACC94}">
      <dgm:prSet/>
      <dgm:spPr/>
      <dgm:t>
        <a:bodyPr/>
        <a:lstStyle/>
        <a:p>
          <a:endParaRPr lang="en-US"/>
        </a:p>
      </dgm:t>
    </dgm:pt>
    <dgm:pt modelId="{7152F094-1871-9B45-B8FB-C7319EC01293}">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Caregiver Support</a:t>
          </a:r>
          <a:endParaRPr lang="en-US" b="1" i="0">
            <a:solidFill>
              <a:schemeClr val="accent4">
                <a:lumMod val="50000"/>
              </a:schemeClr>
            </a:solidFill>
            <a:latin typeface="Calibri Light"/>
            <a:cs typeface="Calibri Light"/>
          </a:endParaRPr>
        </a:p>
      </dgm:t>
    </dgm:pt>
    <dgm:pt modelId="{9F69ECE6-4FCA-4740-8F33-94C46E2219EE}" type="parTrans" cxnId="{98F2F6E5-7C73-0449-BF1E-E9C06A962B11}">
      <dgm:prSet/>
      <dgm:spPr/>
      <dgm:t>
        <a:bodyPr/>
        <a:lstStyle/>
        <a:p>
          <a:endParaRPr lang="en-US"/>
        </a:p>
      </dgm:t>
    </dgm:pt>
    <dgm:pt modelId="{C488B08E-A436-F241-8650-4255A2895904}" type="sibTrans" cxnId="{98F2F6E5-7C73-0449-BF1E-E9C06A962B11}">
      <dgm:prSet/>
      <dgm:spPr/>
      <dgm:t>
        <a:bodyPr/>
        <a:lstStyle/>
        <a:p>
          <a:endParaRPr lang="en-US"/>
        </a:p>
      </dgm:t>
    </dgm:pt>
    <dgm:pt modelId="{A68194C6-1F76-D34C-B734-DA67D3D6DF35}">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SDoH</a:t>
          </a:r>
          <a:endParaRPr lang="en-US" b="1" i="0">
            <a:solidFill>
              <a:schemeClr val="accent4">
                <a:lumMod val="50000"/>
              </a:schemeClr>
            </a:solidFill>
            <a:latin typeface="Calibri Light"/>
            <a:cs typeface="Calibri Light"/>
          </a:endParaRPr>
        </a:p>
      </dgm:t>
    </dgm:pt>
    <dgm:pt modelId="{43BE28FA-4CBF-E84C-9B69-72ECCB8E8468}" type="parTrans" cxnId="{5788F513-DE92-4A45-9BA7-9EDD487CB8DA}">
      <dgm:prSet/>
      <dgm:spPr/>
      <dgm:t>
        <a:bodyPr/>
        <a:lstStyle/>
        <a:p>
          <a:endParaRPr lang="en-US"/>
        </a:p>
      </dgm:t>
    </dgm:pt>
    <dgm:pt modelId="{41F627F7-3454-8B46-9F11-3526F363B56C}" type="sibTrans" cxnId="{5788F513-DE92-4A45-9BA7-9EDD487CB8DA}">
      <dgm:prSet/>
      <dgm:spPr/>
      <dgm:t>
        <a:bodyPr/>
        <a:lstStyle/>
        <a:p>
          <a:endParaRPr lang="en-US"/>
        </a:p>
      </dgm:t>
    </dgm:pt>
    <dgm:pt modelId="{1361CD3F-54E1-8C43-B0B8-73F64ABC09E1}">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Maternal Health</a:t>
          </a:r>
          <a:endParaRPr lang="en-US" b="1" i="0">
            <a:solidFill>
              <a:schemeClr val="accent4">
                <a:lumMod val="50000"/>
              </a:schemeClr>
            </a:solidFill>
            <a:latin typeface="Calibri Light"/>
            <a:cs typeface="Calibri Light"/>
          </a:endParaRPr>
        </a:p>
      </dgm:t>
    </dgm:pt>
    <dgm:pt modelId="{9F742438-78B0-9A40-A4D6-AD04EA81F5B6}" type="parTrans" cxnId="{3E28EE4D-94DA-1C4E-8609-5FB709A41EC9}">
      <dgm:prSet/>
      <dgm:spPr/>
      <dgm:t>
        <a:bodyPr/>
        <a:lstStyle/>
        <a:p>
          <a:endParaRPr lang="en-US"/>
        </a:p>
      </dgm:t>
    </dgm:pt>
    <dgm:pt modelId="{414C7B20-7B03-1740-ADEF-F7468BC980ED}" type="sibTrans" cxnId="{3E28EE4D-94DA-1C4E-8609-5FB709A41EC9}">
      <dgm:prSet/>
      <dgm:spPr/>
      <dgm:t>
        <a:bodyPr/>
        <a:lstStyle/>
        <a:p>
          <a:endParaRPr lang="en-US"/>
        </a:p>
      </dgm:t>
    </dgm:pt>
    <dgm:pt modelId="{765910CC-A154-F248-B45D-DAC4DCE7E878}">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Dialysis</a:t>
          </a:r>
          <a:endParaRPr lang="en-US" b="1" i="0">
            <a:solidFill>
              <a:schemeClr val="accent4">
                <a:lumMod val="50000"/>
              </a:schemeClr>
            </a:solidFill>
            <a:latin typeface="Calibri Light"/>
            <a:cs typeface="Calibri Light"/>
          </a:endParaRPr>
        </a:p>
      </dgm:t>
    </dgm:pt>
    <dgm:pt modelId="{23C41259-BF96-5A4A-92E3-8E02ACAE7530}" type="parTrans" cxnId="{B1B58399-20D6-1544-9C21-983B46A0503C}">
      <dgm:prSet/>
      <dgm:spPr/>
      <dgm:t>
        <a:bodyPr/>
        <a:lstStyle/>
        <a:p>
          <a:endParaRPr lang="en-US"/>
        </a:p>
      </dgm:t>
    </dgm:pt>
    <dgm:pt modelId="{591D7BC2-1FDE-7849-904D-6856AFA30128}" type="sibTrans" cxnId="{B1B58399-20D6-1544-9C21-983B46A0503C}">
      <dgm:prSet/>
      <dgm:spPr/>
      <dgm:t>
        <a:bodyPr/>
        <a:lstStyle/>
        <a:p>
          <a:endParaRPr lang="en-US"/>
        </a:p>
      </dgm:t>
    </dgm:pt>
    <dgm:pt modelId="{877A7281-0576-584F-B271-6ADC9C2B13B0}">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Surgery</a:t>
          </a:r>
          <a:endParaRPr lang="en-US" b="1" i="0">
            <a:solidFill>
              <a:schemeClr val="accent4">
                <a:lumMod val="50000"/>
              </a:schemeClr>
            </a:solidFill>
            <a:latin typeface="Calibri Light"/>
            <a:cs typeface="Calibri Light"/>
          </a:endParaRPr>
        </a:p>
      </dgm:t>
    </dgm:pt>
    <dgm:pt modelId="{D744E23D-400A-C949-8CEC-24997F0B8B3A}" type="parTrans" cxnId="{5E1192CF-9EFD-4241-8068-04E82EA3289F}">
      <dgm:prSet/>
      <dgm:spPr/>
      <dgm:t>
        <a:bodyPr/>
        <a:lstStyle/>
        <a:p>
          <a:endParaRPr lang="en-US"/>
        </a:p>
      </dgm:t>
    </dgm:pt>
    <dgm:pt modelId="{62AE5FCF-B328-304E-A813-8AB912CED7ED}" type="sibTrans" cxnId="{5E1192CF-9EFD-4241-8068-04E82EA3289F}">
      <dgm:prSet/>
      <dgm:spPr/>
      <dgm:t>
        <a:bodyPr/>
        <a:lstStyle/>
        <a:p>
          <a:endParaRPr lang="en-US"/>
        </a:p>
      </dgm:t>
    </dgm:pt>
    <dgm:pt modelId="{6EE54B3A-C4AC-0147-AFF2-C508EC51E507}">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Vital Signs</a:t>
          </a:r>
          <a:endParaRPr lang="en-US" b="1" i="0">
            <a:solidFill>
              <a:schemeClr val="accent4">
                <a:lumMod val="50000"/>
              </a:schemeClr>
            </a:solidFill>
            <a:latin typeface="Calibri Light"/>
            <a:cs typeface="Calibri Light"/>
          </a:endParaRPr>
        </a:p>
      </dgm:t>
    </dgm:pt>
    <dgm:pt modelId="{2BC17E5D-1A48-7342-A340-181BB978F8BF}" type="parTrans" cxnId="{2D48463C-A645-EC48-9EC6-6DC4A619CC04}">
      <dgm:prSet/>
      <dgm:spPr/>
      <dgm:t>
        <a:bodyPr/>
        <a:lstStyle/>
        <a:p>
          <a:endParaRPr lang="en-US"/>
        </a:p>
      </dgm:t>
    </dgm:pt>
    <dgm:pt modelId="{8A896EE4-F9FD-C847-8318-B45D82D9445B}" type="sibTrans" cxnId="{2D48463C-A645-EC48-9EC6-6DC4A619CC04}">
      <dgm:prSet/>
      <dgm:spPr/>
      <dgm:t>
        <a:bodyPr/>
        <a:lstStyle/>
        <a:p>
          <a:endParaRPr lang="en-US"/>
        </a:p>
      </dgm:t>
    </dgm:pt>
    <dgm:pt modelId="{92E427C5-B058-C04C-A2DB-4B2D888B4D3D}">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Pneumonia</a:t>
          </a:r>
          <a:endParaRPr lang="en-US" b="1" i="0">
            <a:solidFill>
              <a:schemeClr val="accent4">
                <a:lumMod val="50000"/>
              </a:schemeClr>
            </a:solidFill>
            <a:latin typeface="Calibri Light"/>
            <a:cs typeface="Calibri Light"/>
          </a:endParaRPr>
        </a:p>
      </dgm:t>
    </dgm:pt>
    <dgm:pt modelId="{B9FBB5AD-C819-574F-BD5D-1495803AEC4C}" type="parTrans" cxnId="{DD064F10-540A-0E49-B15B-924818E685AA}">
      <dgm:prSet/>
      <dgm:spPr/>
      <dgm:t>
        <a:bodyPr/>
        <a:lstStyle/>
        <a:p>
          <a:endParaRPr lang="en-US"/>
        </a:p>
      </dgm:t>
    </dgm:pt>
    <dgm:pt modelId="{C24B2343-C451-4F4B-AF89-EEAB2EDFFFC4}" type="sibTrans" cxnId="{DD064F10-540A-0E49-B15B-924818E685AA}">
      <dgm:prSet/>
      <dgm:spPr/>
      <dgm:t>
        <a:bodyPr/>
        <a:lstStyle/>
        <a:p>
          <a:endParaRPr lang="en-US"/>
        </a:p>
      </dgm:t>
    </dgm:pt>
    <dgm:pt modelId="{81E0E125-0286-D042-B56E-014C3217280F}">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Post Discharge</a:t>
          </a:r>
          <a:endParaRPr lang="en-US" b="1" i="0">
            <a:solidFill>
              <a:schemeClr val="accent4">
                <a:lumMod val="50000"/>
              </a:schemeClr>
            </a:solidFill>
            <a:latin typeface="Calibri Light"/>
            <a:cs typeface="Calibri Light"/>
          </a:endParaRPr>
        </a:p>
      </dgm:t>
    </dgm:pt>
    <dgm:pt modelId="{70DC8681-0899-4C4E-835D-176B16A563C7}" type="parTrans" cxnId="{F0A6B135-475D-BF47-BFC5-8B692B3901E0}">
      <dgm:prSet/>
      <dgm:spPr/>
      <dgm:t>
        <a:bodyPr/>
        <a:lstStyle/>
        <a:p>
          <a:endParaRPr lang="en-US"/>
        </a:p>
      </dgm:t>
    </dgm:pt>
    <dgm:pt modelId="{9E4EE38B-8CEB-804C-8767-F040D035321B}" type="sibTrans" cxnId="{F0A6B135-475D-BF47-BFC5-8B692B3901E0}">
      <dgm:prSet/>
      <dgm:spPr/>
      <dgm:t>
        <a:bodyPr/>
        <a:lstStyle/>
        <a:p>
          <a:endParaRPr lang="en-US"/>
        </a:p>
      </dgm:t>
    </dgm:pt>
    <dgm:pt modelId="{BCEBC9C8-4242-5349-9914-3AE0C0D553DE}">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Screening Reminders</a:t>
          </a:r>
          <a:endParaRPr lang="en-US" b="1" i="0">
            <a:solidFill>
              <a:schemeClr val="accent4">
                <a:lumMod val="50000"/>
              </a:schemeClr>
            </a:solidFill>
            <a:latin typeface="Calibri Light"/>
            <a:cs typeface="Calibri Light"/>
          </a:endParaRPr>
        </a:p>
      </dgm:t>
    </dgm:pt>
    <dgm:pt modelId="{52148EBC-6033-0645-9106-F17FBEF40C75}" type="parTrans" cxnId="{0F45C6DF-D0DC-C64A-952B-360654EB1735}">
      <dgm:prSet/>
      <dgm:spPr/>
      <dgm:t>
        <a:bodyPr/>
        <a:lstStyle/>
        <a:p>
          <a:endParaRPr lang="en-US"/>
        </a:p>
      </dgm:t>
    </dgm:pt>
    <dgm:pt modelId="{7BEEE66B-AF4C-A14F-B71D-8DD8B2EF8BA6}" type="sibTrans" cxnId="{0F45C6DF-D0DC-C64A-952B-360654EB1735}">
      <dgm:prSet/>
      <dgm:spPr/>
      <dgm:t>
        <a:bodyPr/>
        <a:lstStyle/>
        <a:p>
          <a:endParaRPr lang="en-US"/>
        </a:p>
      </dgm:t>
    </dgm:pt>
    <dgm:pt modelId="{130B3433-28DB-C543-B4FE-C083B4B45AE7}">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Appointment Reminders</a:t>
          </a:r>
          <a:endParaRPr lang="en-US" b="1" i="0">
            <a:solidFill>
              <a:schemeClr val="accent4">
                <a:lumMod val="50000"/>
              </a:schemeClr>
            </a:solidFill>
            <a:latin typeface="Calibri Light"/>
            <a:cs typeface="Calibri Light"/>
          </a:endParaRPr>
        </a:p>
      </dgm:t>
    </dgm:pt>
    <dgm:pt modelId="{B40D38C9-F9AA-E94A-812B-070284B60A8A}" type="parTrans" cxnId="{22703DEF-59D3-4C4A-9C26-79075C2ADC43}">
      <dgm:prSet/>
      <dgm:spPr/>
      <dgm:t>
        <a:bodyPr/>
        <a:lstStyle/>
        <a:p>
          <a:endParaRPr lang="en-US"/>
        </a:p>
      </dgm:t>
    </dgm:pt>
    <dgm:pt modelId="{D5B403E4-BFE9-AA4F-8E42-847FCA90A172}" type="sibTrans" cxnId="{22703DEF-59D3-4C4A-9C26-79075C2ADC43}">
      <dgm:prSet/>
      <dgm:spPr/>
      <dgm:t>
        <a:bodyPr/>
        <a:lstStyle/>
        <a:p>
          <a:endParaRPr lang="en-US"/>
        </a:p>
      </dgm:t>
    </dgm:pt>
    <dgm:pt modelId="{1F3515E8-3074-F94D-8EA2-C4D11EA24849}">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Referral</a:t>
          </a:r>
          <a:endParaRPr lang="en-US" b="1" i="0">
            <a:solidFill>
              <a:schemeClr val="accent4">
                <a:lumMod val="50000"/>
              </a:schemeClr>
            </a:solidFill>
            <a:latin typeface="Calibri Light"/>
            <a:cs typeface="Calibri Light"/>
          </a:endParaRPr>
        </a:p>
      </dgm:t>
    </dgm:pt>
    <dgm:pt modelId="{2C76816A-1A67-C745-A4DD-E2322A4552E5}" type="parTrans" cxnId="{28B4BB69-6E53-F644-9E75-87204E63F083}">
      <dgm:prSet/>
      <dgm:spPr/>
      <dgm:t>
        <a:bodyPr/>
        <a:lstStyle/>
        <a:p>
          <a:endParaRPr lang="en-US"/>
        </a:p>
      </dgm:t>
    </dgm:pt>
    <dgm:pt modelId="{0860E607-F878-8541-95A5-A3ADEA3259A2}" type="sibTrans" cxnId="{28B4BB69-6E53-F644-9E75-87204E63F083}">
      <dgm:prSet/>
      <dgm:spPr/>
      <dgm:t>
        <a:bodyPr/>
        <a:lstStyle/>
        <a:p>
          <a:endParaRPr lang="en-US"/>
        </a:p>
      </dgm:t>
    </dgm:pt>
    <dgm:pt modelId="{E2F29DE4-043D-4348-932B-9604A0D1DD05}">
      <dgm:prSet phldrT="[Text]"/>
      <dgm:spPr>
        <a:ln>
          <a:solidFill>
            <a:schemeClr val="accent1"/>
          </a:solidFill>
        </a:ln>
      </dgm:spPr>
      <dgm:t>
        <a:bodyPr/>
        <a:lstStyle/>
        <a:p>
          <a:r>
            <a:rPr lang="en-US" b="1" i="0" u="none">
              <a:solidFill>
                <a:schemeClr val="accent4">
                  <a:lumMod val="50000"/>
                </a:schemeClr>
              </a:solidFill>
              <a:latin typeface="Calibri Light"/>
              <a:cs typeface="Calibri Light"/>
            </a:rPr>
            <a:t>General Programs</a:t>
          </a:r>
        </a:p>
      </dgm:t>
    </dgm:pt>
    <dgm:pt modelId="{55E22592-F6CC-A643-BD55-0338A34C9EBF}" type="parTrans" cxnId="{B781ABFA-CDF5-414B-B2FA-E1D770BA4FC9}">
      <dgm:prSet/>
      <dgm:spPr/>
      <dgm:t>
        <a:bodyPr/>
        <a:lstStyle/>
        <a:p>
          <a:endParaRPr lang="en-US"/>
        </a:p>
      </dgm:t>
    </dgm:pt>
    <dgm:pt modelId="{CB8CC890-8319-EA41-B703-7C197292BB25}" type="sibTrans" cxnId="{B781ABFA-CDF5-414B-B2FA-E1D770BA4FC9}">
      <dgm:prSet/>
      <dgm:spPr/>
      <dgm:t>
        <a:bodyPr/>
        <a:lstStyle/>
        <a:p>
          <a:endParaRPr lang="en-US"/>
        </a:p>
      </dgm:t>
    </dgm:pt>
    <dgm:pt modelId="{C714D79E-F5CA-F149-A138-0F3253A9B200}">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COVID Suite</a:t>
          </a:r>
          <a:endParaRPr lang="en-US" b="1" i="0">
            <a:solidFill>
              <a:schemeClr val="accent4">
                <a:lumMod val="50000"/>
              </a:schemeClr>
            </a:solidFill>
            <a:latin typeface="Calibri Light"/>
            <a:cs typeface="Calibri Light"/>
          </a:endParaRPr>
        </a:p>
      </dgm:t>
    </dgm:pt>
    <dgm:pt modelId="{C63CA622-DC15-CB40-9C68-C8D8F973DD73}" type="parTrans" cxnId="{5A2E5491-4E91-CB4A-B8EE-45299637AE43}">
      <dgm:prSet/>
      <dgm:spPr/>
      <dgm:t>
        <a:bodyPr/>
        <a:lstStyle/>
        <a:p>
          <a:endParaRPr lang="en-US"/>
        </a:p>
      </dgm:t>
    </dgm:pt>
    <dgm:pt modelId="{5133A472-576B-104B-8037-E30C63C3C97B}" type="sibTrans" cxnId="{5A2E5491-4E91-CB4A-B8EE-45299637AE43}">
      <dgm:prSet/>
      <dgm:spPr/>
      <dgm:t>
        <a:bodyPr/>
        <a:lstStyle/>
        <a:p>
          <a:endParaRPr lang="en-US"/>
        </a:p>
      </dgm:t>
    </dgm:pt>
    <dgm:pt modelId="{BE6967D9-2255-FF45-9032-5F4F6873AC14}">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Influenza</a:t>
          </a:r>
          <a:endParaRPr lang="en-US" b="1" i="0">
            <a:solidFill>
              <a:schemeClr val="accent4">
                <a:lumMod val="50000"/>
              </a:schemeClr>
            </a:solidFill>
            <a:latin typeface="Calibri Light"/>
            <a:cs typeface="Calibri Light"/>
          </a:endParaRPr>
        </a:p>
      </dgm:t>
    </dgm:pt>
    <dgm:pt modelId="{904B344D-BCB7-8546-A219-770007A3DB34}" type="parTrans" cxnId="{085F019A-1935-C54C-8C4B-4A1BBAFEF1F1}">
      <dgm:prSet/>
      <dgm:spPr/>
      <dgm:t>
        <a:bodyPr/>
        <a:lstStyle/>
        <a:p>
          <a:endParaRPr lang="en-US"/>
        </a:p>
      </dgm:t>
    </dgm:pt>
    <dgm:pt modelId="{67B6650E-6DC5-5743-87F9-42E5B506C889}" type="sibTrans" cxnId="{085F019A-1935-C54C-8C4B-4A1BBAFEF1F1}">
      <dgm:prSet/>
      <dgm:spPr/>
      <dgm:t>
        <a:bodyPr/>
        <a:lstStyle/>
        <a:p>
          <a:endParaRPr lang="en-US"/>
        </a:p>
      </dgm:t>
    </dgm:pt>
    <dgm:pt modelId="{3CFE149D-A002-0146-84C7-06DB10AA02E4}">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Fall Risk</a:t>
          </a:r>
          <a:endParaRPr lang="en-US" b="1" i="0">
            <a:solidFill>
              <a:schemeClr val="accent4">
                <a:lumMod val="50000"/>
              </a:schemeClr>
            </a:solidFill>
            <a:latin typeface="Calibri Light"/>
            <a:cs typeface="Calibri Light"/>
          </a:endParaRPr>
        </a:p>
      </dgm:t>
    </dgm:pt>
    <dgm:pt modelId="{5BF788ED-C8B3-5E4F-B08E-A4D5C629F614}" type="parTrans" cxnId="{1EAE3145-4825-F74E-9850-092BA854334F}">
      <dgm:prSet/>
      <dgm:spPr/>
      <dgm:t>
        <a:bodyPr/>
        <a:lstStyle/>
        <a:p>
          <a:endParaRPr lang="en-US"/>
        </a:p>
      </dgm:t>
    </dgm:pt>
    <dgm:pt modelId="{CFCF4DB6-57F2-564D-B67A-37B977F0A2B1}" type="sibTrans" cxnId="{1EAE3145-4825-F74E-9850-092BA854334F}">
      <dgm:prSet/>
      <dgm:spPr/>
      <dgm:t>
        <a:bodyPr/>
        <a:lstStyle/>
        <a:p>
          <a:endParaRPr lang="en-US"/>
        </a:p>
      </dgm:t>
    </dgm:pt>
    <dgm:pt modelId="{8E38C63D-FB61-9E4B-A0FE-AF44D4115D49}">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Wellness</a:t>
          </a:r>
          <a:endParaRPr lang="en-US" b="1" i="0">
            <a:solidFill>
              <a:schemeClr val="accent4">
                <a:lumMod val="50000"/>
              </a:schemeClr>
            </a:solidFill>
            <a:latin typeface="Calibri Light"/>
            <a:cs typeface="Calibri Light"/>
          </a:endParaRPr>
        </a:p>
      </dgm:t>
    </dgm:pt>
    <dgm:pt modelId="{A494F2B1-5E56-1F49-876F-9F3DFB5B1D27}" type="parTrans" cxnId="{87C9438C-95AE-C84C-8822-2E11495B9A8F}">
      <dgm:prSet/>
      <dgm:spPr/>
      <dgm:t>
        <a:bodyPr/>
        <a:lstStyle/>
        <a:p>
          <a:endParaRPr lang="en-US"/>
        </a:p>
      </dgm:t>
    </dgm:pt>
    <dgm:pt modelId="{26BF6CF0-D0F2-D149-9CE3-09307088BEA2}" type="sibTrans" cxnId="{87C9438C-95AE-C84C-8822-2E11495B9A8F}">
      <dgm:prSet/>
      <dgm:spPr/>
      <dgm:t>
        <a:bodyPr/>
        <a:lstStyle/>
        <a:p>
          <a:endParaRPr lang="en-US"/>
        </a:p>
      </dgm:t>
    </dgm:pt>
    <dgm:pt modelId="{1C665791-3C28-0848-AE1B-7C567B15557C}">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Medication Adherence</a:t>
          </a:r>
          <a:endParaRPr lang="en-US" b="1" i="0">
            <a:solidFill>
              <a:schemeClr val="accent4">
                <a:lumMod val="50000"/>
              </a:schemeClr>
            </a:solidFill>
            <a:latin typeface="Calibri Light"/>
            <a:cs typeface="Calibri Light"/>
          </a:endParaRPr>
        </a:p>
      </dgm:t>
    </dgm:pt>
    <dgm:pt modelId="{9FD7C7E6-8B3B-C742-886F-A7AE54C536D0}" type="parTrans" cxnId="{22F23B57-345D-2848-AC34-7CA966171C08}">
      <dgm:prSet/>
      <dgm:spPr/>
      <dgm:t>
        <a:bodyPr/>
        <a:lstStyle/>
        <a:p>
          <a:endParaRPr lang="en-US"/>
        </a:p>
      </dgm:t>
    </dgm:pt>
    <dgm:pt modelId="{40F7895B-7ECF-0E46-BFD0-6ADBC7DFF8EA}" type="sibTrans" cxnId="{22F23B57-345D-2848-AC34-7CA966171C08}">
      <dgm:prSet/>
      <dgm:spPr/>
      <dgm:t>
        <a:bodyPr/>
        <a:lstStyle/>
        <a:p>
          <a:endParaRPr lang="en-US"/>
        </a:p>
      </dgm:t>
    </dgm:pt>
    <dgm:pt modelId="{07D4457B-08BF-394D-BA36-FF4DCEB1986A}">
      <dgm:prSet phldrT="[Text]"/>
      <dgm:spPr>
        <a:ln>
          <a:solidFill>
            <a:schemeClr val="accent1"/>
          </a:solidFill>
        </a:ln>
      </dgm:spPr>
      <dgm:t>
        <a:bodyPr/>
        <a:lstStyle/>
        <a:p>
          <a:r>
            <a:rPr lang="en-US" b="1" i="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HIV/AIDS</a:t>
          </a:r>
          <a:endParaRPr lang="en-US" b="1" i="0">
            <a:solidFill>
              <a:schemeClr val="accent4">
                <a:lumMod val="50000"/>
              </a:schemeClr>
            </a:solidFill>
            <a:latin typeface="Calibri Light"/>
            <a:cs typeface="Calibri Light"/>
          </a:endParaRPr>
        </a:p>
      </dgm:t>
    </dgm:pt>
    <dgm:pt modelId="{27BF2478-D889-CA43-B91F-8C4F37555FDF}" type="parTrans" cxnId="{08D8F7C4-5CAD-6240-B402-96E508134EBF}">
      <dgm:prSet/>
      <dgm:spPr/>
      <dgm:t>
        <a:bodyPr/>
        <a:lstStyle/>
        <a:p>
          <a:endParaRPr lang="en-US"/>
        </a:p>
      </dgm:t>
    </dgm:pt>
    <dgm:pt modelId="{4A46BCED-F721-4C48-A7E7-8A672E210331}" type="sibTrans" cxnId="{08D8F7C4-5CAD-6240-B402-96E508134EBF}">
      <dgm:prSet/>
      <dgm:spPr/>
      <dgm:t>
        <a:bodyPr/>
        <a:lstStyle/>
        <a:p>
          <a:endParaRPr lang="en-US"/>
        </a:p>
      </dgm:t>
    </dgm:pt>
    <dgm:pt modelId="{D9B037D6-C959-7F4D-A878-13E60CC08042}">
      <dgm:prSet phldrT="[Text]"/>
      <dgm:spPr>
        <a:ln>
          <a:solidFill>
            <a:schemeClr val="accent1"/>
          </a:solidFill>
        </a:ln>
      </dgm:spPr>
      <dgm:t>
        <a:bodyPr/>
        <a:lstStyle/>
        <a:p>
          <a:r>
            <a:rPr lang="en-US" b="1" i="0" u="sng">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General Medical</a:t>
          </a:r>
          <a:endParaRPr lang="en-US" b="1" i="0">
            <a:solidFill>
              <a:schemeClr val="accent4">
                <a:lumMod val="50000"/>
              </a:schemeClr>
            </a:solidFill>
            <a:latin typeface="Calibri Light"/>
            <a:cs typeface="Calibri Light"/>
          </a:endParaRPr>
        </a:p>
      </dgm:t>
    </dgm:pt>
    <dgm:pt modelId="{08885D8A-0016-9840-A412-335FA6A690C7}" type="parTrans" cxnId="{DB41FB6E-F0B5-CD4B-B67E-5A2130208895}">
      <dgm:prSet/>
      <dgm:spPr/>
      <dgm:t>
        <a:bodyPr/>
        <a:lstStyle/>
        <a:p>
          <a:endParaRPr lang="en-US"/>
        </a:p>
      </dgm:t>
    </dgm:pt>
    <dgm:pt modelId="{3EAA78EC-0E32-A54E-A119-0F88F7740591}" type="sibTrans" cxnId="{DB41FB6E-F0B5-CD4B-B67E-5A2130208895}">
      <dgm:prSet/>
      <dgm:spPr/>
      <dgm:t>
        <a:bodyPr/>
        <a:lstStyle/>
        <a:p>
          <a:endParaRPr lang="en-US"/>
        </a:p>
      </dgm:t>
    </dgm:pt>
    <dgm:pt modelId="{AF2164A1-73B2-6D4D-9EA3-3266140DEF3D}" type="pres">
      <dgm:prSet presAssocID="{57D9BCA6-F059-0B41-8A3A-155E586E200C}" presName="diagram" presStyleCnt="0">
        <dgm:presLayoutVars>
          <dgm:dir/>
          <dgm:resizeHandles val="exact"/>
        </dgm:presLayoutVars>
      </dgm:prSet>
      <dgm:spPr/>
    </dgm:pt>
    <dgm:pt modelId="{5E4EDD86-9B33-384B-A346-E40BDE01CD8A}" type="pres">
      <dgm:prSet presAssocID="{363995AB-DC2F-8445-A72D-13FFADB7BD8C}" presName="node" presStyleLbl="node1" presStyleIdx="0" presStyleCnt="6" custLinFactNeighborY="268">
        <dgm:presLayoutVars>
          <dgm:bulletEnabled val="1"/>
        </dgm:presLayoutVars>
      </dgm:prSet>
      <dgm:spPr/>
    </dgm:pt>
    <dgm:pt modelId="{B505820C-7303-6841-BB3B-3BFAC66EEFB0}" type="pres">
      <dgm:prSet presAssocID="{8D1D5312-76C6-984C-8376-7F32D4A81D2F}" presName="sibTrans" presStyleCnt="0"/>
      <dgm:spPr/>
    </dgm:pt>
    <dgm:pt modelId="{43969CE8-56C3-FE47-83EE-33EC63745BBC}" type="pres">
      <dgm:prSet presAssocID="{E883E41A-2932-2F44-B5F7-90884F528597}" presName="node" presStyleLbl="node1" presStyleIdx="1" presStyleCnt="6" custScaleY="96948" custLinFactNeighborX="-86" custLinFactNeighborY="-1258">
        <dgm:presLayoutVars>
          <dgm:bulletEnabled val="1"/>
        </dgm:presLayoutVars>
      </dgm:prSet>
      <dgm:spPr/>
    </dgm:pt>
    <dgm:pt modelId="{245CC241-79FC-D943-8555-D4C777D3957B}" type="pres">
      <dgm:prSet presAssocID="{961114B0-5728-494A-9EC4-0DA2820F7AED}" presName="sibTrans" presStyleCnt="0"/>
      <dgm:spPr/>
    </dgm:pt>
    <dgm:pt modelId="{C1394CBA-6D91-DC40-9D3C-A4E02B6F0050}" type="pres">
      <dgm:prSet presAssocID="{8931CE65-0FB6-1447-8EEE-7715858126D8}" presName="node" presStyleLbl="node1" presStyleIdx="2" presStyleCnt="6">
        <dgm:presLayoutVars>
          <dgm:bulletEnabled val="1"/>
        </dgm:presLayoutVars>
      </dgm:prSet>
      <dgm:spPr/>
    </dgm:pt>
    <dgm:pt modelId="{4AA88835-9B46-7749-9EEA-19021B79ADB9}" type="pres">
      <dgm:prSet presAssocID="{2DF4A922-C717-6C4E-A28B-20AB83ECA3BA}" presName="sibTrans" presStyleCnt="0"/>
      <dgm:spPr/>
    </dgm:pt>
    <dgm:pt modelId="{E5C30596-0872-7E4F-82CE-B80F09EA415E}" type="pres">
      <dgm:prSet presAssocID="{DB7DA467-133D-9F4B-8DEF-697EF38AA1F6}" presName="node" presStyleLbl="node1" presStyleIdx="3" presStyleCnt="6">
        <dgm:presLayoutVars>
          <dgm:bulletEnabled val="1"/>
        </dgm:presLayoutVars>
      </dgm:prSet>
      <dgm:spPr/>
    </dgm:pt>
    <dgm:pt modelId="{EA34A5D6-75EF-2744-960F-1FC040ABE2C3}" type="pres">
      <dgm:prSet presAssocID="{3DD47340-0C7B-064F-9B9B-D49551E10944}" presName="sibTrans" presStyleCnt="0"/>
      <dgm:spPr/>
    </dgm:pt>
    <dgm:pt modelId="{3211100F-024B-6A4E-A4A4-BDCEEB6FB57F}" type="pres">
      <dgm:prSet presAssocID="{9AE91B57-D8E3-BB4F-9238-04B7697487EC}" presName="node" presStyleLbl="node1" presStyleIdx="4" presStyleCnt="6">
        <dgm:presLayoutVars>
          <dgm:bulletEnabled val="1"/>
        </dgm:presLayoutVars>
      </dgm:prSet>
      <dgm:spPr/>
    </dgm:pt>
    <dgm:pt modelId="{48C221D5-630F-8C41-BD49-CC74757B6BF7}" type="pres">
      <dgm:prSet presAssocID="{2EBFA89E-E8F8-F34C-9C59-C1861A414215}" presName="sibTrans" presStyleCnt="0"/>
      <dgm:spPr/>
    </dgm:pt>
    <dgm:pt modelId="{6DD6FC07-CBC9-9F4D-8AD1-DE516CC0A2AF}" type="pres">
      <dgm:prSet presAssocID="{E2F29DE4-043D-4348-932B-9604A0D1DD05}" presName="node" presStyleLbl="node1" presStyleIdx="5" presStyleCnt="6">
        <dgm:presLayoutVars>
          <dgm:bulletEnabled val="1"/>
        </dgm:presLayoutVars>
      </dgm:prSet>
      <dgm:spPr/>
    </dgm:pt>
  </dgm:ptLst>
  <dgm:cxnLst>
    <dgm:cxn modelId="{F118550A-8B46-B44C-A22C-4C5AE29FE8BF}" type="presOf" srcId="{BCEBC9C8-4242-5349-9914-3AE0C0D553DE}" destId="{3211100F-024B-6A4E-A4A4-BDCEEB6FB57F}" srcOrd="0" destOrd="1" presId="urn:microsoft.com/office/officeart/2005/8/layout/default"/>
    <dgm:cxn modelId="{DD064F10-540A-0E49-B15B-924818E685AA}" srcId="{DB7DA467-133D-9F4B-8DEF-697EF38AA1F6}" destId="{92E427C5-B058-C04C-A2DB-4B2D888B4D3D}" srcOrd="3" destOrd="0" parTransId="{B9FBB5AD-C819-574F-BD5D-1495803AEC4C}" sibTransId="{C24B2343-C451-4F4B-AF89-EEAB2EDFFFC4}"/>
    <dgm:cxn modelId="{5788F513-DE92-4A45-9BA7-9EDD487CB8DA}" srcId="{8931CE65-0FB6-1447-8EEE-7715858126D8}" destId="{A68194C6-1F76-D34C-B734-DA67D3D6DF35}" srcOrd="0" destOrd="0" parTransId="{43BE28FA-4CBF-E84C-9B69-72ECCB8E8468}" sibTransId="{41F627F7-3454-8B46-9F11-3526F363B56C}"/>
    <dgm:cxn modelId="{A0E66620-D069-3D47-BAD3-E00A1CBBEC0C}" srcId="{363995AB-DC2F-8445-A72D-13FFADB7BD8C}" destId="{5BFAE777-047F-3940-A1DC-0D4BBB9F421A}" srcOrd="1" destOrd="0" parTransId="{5F9F999E-038E-F448-AF2B-4E3FC01F8615}" sibTransId="{B186A9DC-F9DD-CD40-A507-07F378C58E9F}"/>
    <dgm:cxn modelId="{4316D222-0AE7-BC40-9F84-ECA48282AB46}" type="presOf" srcId="{130B3433-28DB-C543-B4FE-C083B4B45AE7}" destId="{3211100F-024B-6A4E-A4A4-BDCEEB6FB57F}" srcOrd="0" destOrd="2" presId="urn:microsoft.com/office/officeart/2005/8/layout/default"/>
    <dgm:cxn modelId="{2365E522-199F-D646-A56C-70530DA33465}" type="presOf" srcId="{C714D79E-F5CA-F149-A138-0F3253A9B200}" destId="{6DD6FC07-CBC9-9F4D-8AD1-DE516CC0A2AF}" srcOrd="0" destOrd="1" presId="urn:microsoft.com/office/officeart/2005/8/layout/default"/>
    <dgm:cxn modelId="{6A2F2323-133F-134F-93A0-A958A6D1BBDE}" type="presOf" srcId="{E2F29DE4-043D-4348-932B-9604A0D1DD05}" destId="{6DD6FC07-CBC9-9F4D-8AD1-DE516CC0A2AF}" srcOrd="0" destOrd="0" presId="urn:microsoft.com/office/officeart/2005/8/layout/default"/>
    <dgm:cxn modelId="{4C03002A-22AF-C44C-8C32-2E18A143BF64}" type="presOf" srcId="{A7D3797B-5204-D04F-BE43-F81E164E91E3}" destId="{43969CE8-56C3-FE47-83EE-33EC63745BBC}" srcOrd="0" destOrd="1" presId="urn:microsoft.com/office/officeart/2005/8/layout/default"/>
    <dgm:cxn modelId="{393AAF2B-4604-8B49-B288-FE099C9BBE1C}" type="presOf" srcId="{765910CC-A154-F248-B45D-DAC4DCE7E878}" destId="{C1394CBA-6D91-DC40-9D3C-A4E02B6F0050}" srcOrd="0" destOrd="3" presId="urn:microsoft.com/office/officeart/2005/8/layout/default"/>
    <dgm:cxn modelId="{72B3C22C-A12F-8547-9DE1-E9662FF0F81F}" type="presOf" srcId="{9AE91B57-D8E3-BB4F-9238-04B7697487EC}" destId="{3211100F-024B-6A4E-A4A4-BDCEEB6FB57F}" srcOrd="0" destOrd="0" presId="urn:microsoft.com/office/officeart/2005/8/layout/default"/>
    <dgm:cxn modelId="{26DE632D-DE95-D244-90A0-C2CDE286F2F2}" type="presOf" srcId="{71E41B5B-29EE-0A46-8DAC-6158A085C96A}" destId="{43969CE8-56C3-FE47-83EE-33EC63745BBC}" srcOrd="0" destOrd="2" presId="urn:microsoft.com/office/officeart/2005/8/layout/default"/>
    <dgm:cxn modelId="{F0A6B135-475D-BF47-BFC5-8B692B3901E0}" srcId="{DB7DA467-133D-9F4B-8DEF-697EF38AA1F6}" destId="{81E0E125-0286-D042-B56E-014C3217280F}" srcOrd="0" destOrd="0" parTransId="{70DC8681-0899-4C4E-835D-176B16A563C7}" sibTransId="{9E4EE38B-8CEB-804C-8767-F040D035321B}"/>
    <dgm:cxn modelId="{E0B5243A-D5FB-0B45-98DC-8851A37B12D4}" type="presOf" srcId="{8E38C63D-FB61-9E4B-A0FE-AF44D4115D49}" destId="{6DD6FC07-CBC9-9F4D-8AD1-DE516CC0A2AF}" srcOrd="0" destOrd="4" presId="urn:microsoft.com/office/officeart/2005/8/layout/default"/>
    <dgm:cxn modelId="{2D48463C-A645-EC48-9EC6-6DC4A619CC04}" srcId="{DB7DA467-133D-9F4B-8DEF-697EF38AA1F6}" destId="{6EE54B3A-C4AC-0147-AFF2-C508EC51E507}" srcOrd="2" destOrd="0" parTransId="{2BC17E5D-1A48-7342-A340-181BB978F8BF}" sibTransId="{8A896EE4-F9FD-C847-8318-B45D82D9445B}"/>
    <dgm:cxn modelId="{8D992C3D-D904-2F42-8FE6-CE9AC00ACC94}" srcId="{E883E41A-2932-2F44-B5F7-90884F528597}" destId="{6B8C4C08-9E8F-2D47-900A-D8C33A66ED2A}" srcOrd="3" destOrd="0" parTransId="{AF1C138F-FC13-0049-B86B-3669FC49F1C5}" sibTransId="{46993A1F-4565-8C4D-9C9A-6A175F5F18D0}"/>
    <dgm:cxn modelId="{61F3CB42-2BB6-0D40-8B76-C68F0C915A2D}" type="presOf" srcId="{7152F094-1871-9B45-B8FB-C7319EC01293}" destId="{43969CE8-56C3-FE47-83EE-33EC63745BBC}" srcOrd="0" destOrd="5" presId="urn:microsoft.com/office/officeart/2005/8/layout/default"/>
    <dgm:cxn modelId="{9E0D1945-FDF3-4F4C-B6BB-611C0F0CAA41}" type="presOf" srcId="{1D94F65A-7D51-5D4D-8969-2ACF043FEB40}" destId="{5E4EDD86-9B33-384B-A346-E40BDE01CD8A}" srcOrd="0" destOrd="3" presId="urn:microsoft.com/office/officeart/2005/8/layout/default"/>
    <dgm:cxn modelId="{1EAE3145-4825-F74E-9850-092BA854334F}" srcId="{E2F29DE4-043D-4348-932B-9604A0D1DD05}" destId="{3CFE149D-A002-0146-84C7-06DB10AA02E4}" srcOrd="2" destOrd="0" parTransId="{5BF788ED-C8B3-5E4F-B08E-A4D5C629F614}" sibTransId="{CFCF4DB6-57F2-564D-B67A-37B977F0A2B1}"/>
    <dgm:cxn modelId="{84C13866-CAAE-0F4A-A68A-DC14E0890ACF}" srcId="{E883E41A-2932-2F44-B5F7-90884F528597}" destId="{CCAD6E80-1208-564E-A5F6-0D5D13C8A94F}" srcOrd="2" destOrd="0" parTransId="{6C2ADC9F-E278-0549-8845-8CC2AC3449E4}" sibTransId="{3312D174-CAF2-F64B-9B3B-0921DF49B012}"/>
    <dgm:cxn modelId="{28B4BB69-6E53-F644-9E75-87204E63F083}" srcId="{9AE91B57-D8E3-BB4F-9238-04B7697487EC}" destId="{1F3515E8-3074-F94D-8EA2-C4D11EA24849}" srcOrd="2" destOrd="0" parTransId="{2C76816A-1A67-C745-A4DD-E2322A4552E5}" sibTransId="{0860E607-F878-8541-95A5-A3ADEA3259A2}"/>
    <dgm:cxn modelId="{1030E869-2A4E-B245-AD1F-484A476B454C}" srcId="{363995AB-DC2F-8445-A72D-13FFADB7BD8C}" destId="{9E8491D3-BAB6-ED44-8CFE-E713FDAA23D4}" srcOrd="4" destOrd="0" parTransId="{9F86B52C-20CF-2645-A81C-3380C64171CF}" sibTransId="{A2A3C475-AA8E-3246-8D28-3E6A8148A83B}"/>
    <dgm:cxn modelId="{775D354A-065D-FF4F-ACFE-DB319FC716D0}" type="presOf" srcId="{81E0E125-0286-D042-B56E-014C3217280F}" destId="{E5C30596-0872-7E4F-82CE-B80F09EA415E}" srcOrd="0" destOrd="1" presId="urn:microsoft.com/office/officeart/2005/8/layout/default"/>
    <dgm:cxn modelId="{81F0B66A-A687-8B42-AD49-94BE78929199}" type="presOf" srcId="{A68194C6-1F76-D34C-B734-DA67D3D6DF35}" destId="{C1394CBA-6D91-DC40-9D3C-A4E02B6F0050}" srcOrd="0" destOrd="1" presId="urn:microsoft.com/office/officeart/2005/8/layout/default"/>
    <dgm:cxn modelId="{3E28EE4D-94DA-1C4E-8609-5FB709A41EC9}" srcId="{8931CE65-0FB6-1447-8EEE-7715858126D8}" destId="{1361CD3F-54E1-8C43-B0B8-73F64ABC09E1}" srcOrd="1" destOrd="0" parTransId="{9F742438-78B0-9A40-A4D6-AD04EA81F5B6}" sibTransId="{414C7B20-7B03-1740-ADEF-F7468BC980ED}"/>
    <dgm:cxn modelId="{DB41FB6E-F0B5-CD4B-B67E-5A2130208895}" srcId="{DB7DA467-133D-9F4B-8DEF-697EF38AA1F6}" destId="{D9B037D6-C959-7F4D-A878-13E60CC08042}" srcOrd="1" destOrd="0" parTransId="{08885D8A-0016-9840-A412-335FA6A690C7}" sibTransId="{3EAA78EC-0E32-A54E-A119-0F88F7740591}"/>
    <dgm:cxn modelId="{ACAE7071-C742-D344-9F82-416829CD4DB3}" type="presOf" srcId="{CCAD6E80-1208-564E-A5F6-0D5D13C8A94F}" destId="{43969CE8-56C3-FE47-83EE-33EC63745BBC}" srcOrd="0" destOrd="3" presId="urn:microsoft.com/office/officeart/2005/8/layout/default"/>
    <dgm:cxn modelId="{D929B053-9973-B347-B84C-634FCD838A37}" type="presOf" srcId="{1C665791-3C28-0848-AE1B-7C567B15557C}" destId="{6DD6FC07-CBC9-9F4D-8AD1-DE516CC0A2AF}" srcOrd="0" destOrd="5" presId="urn:microsoft.com/office/officeart/2005/8/layout/default"/>
    <dgm:cxn modelId="{A8249875-3588-2746-904D-2478EEDAAD0F}" type="presOf" srcId="{FB3027B9-1470-5C40-8E60-4391EF5F5D29}" destId="{5E4EDD86-9B33-384B-A346-E40BDE01CD8A}" srcOrd="0" destOrd="4" presId="urn:microsoft.com/office/officeart/2005/8/layout/default"/>
    <dgm:cxn modelId="{22F23B57-345D-2848-AC34-7CA966171C08}" srcId="{E2F29DE4-043D-4348-932B-9604A0D1DD05}" destId="{1C665791-3C28-0848-AE1B-7C567B15557C}" srcOrd="4" destOrd="0" parTransId="{9FD7C7E6-8B3B-C742-886F-A7AE54C536D0}" sibTransId="{40F7895B-7ECF-0E46-BFD0-6ADBC7DFF8EA}"/>
    <dgm:cxn modelId="{EAD28057-4688-1847-ACA9-46041A7B54F6}" type="presOf" srcId="{57D9BCA6-F059-0B41-8A3A-155E586E200C}" destId="{AF2164A1-73B2-6D4D-9EA3-3266140DEF3D}" srcOrd="0" destOrd="0" presId="urn:microsoft.com/office/officeart/2005/8/layout/default"/>
    <dgm:cxn modelId="{442B757E-2FD2-524E-9961-077DCD4FBF87}" srcId="{363995AB-DC2F-8445-A72D-13FFADB7BD8C}" destId="{1D94F65A-7D51-5D4D-8969-2ACF043FEB40}" srcOrd="2" destOrd="0" parTransId="{67E2F10B-883D-6746-AE67-35121A307EED}" sibTransId="{761BE64A-CBF3-DE49-BE14-1A75FF0BB505}"/>
    <dgm:cxn modelId="{A98A4682-1685-7242-BEE2-22353AB9490E}" type="presOf" srcId="{D9B037D6-C959-7F4D-A878-13E60CC08042}" destId="{E5C30596-0872-7E4F-82CE-B80F09EA415E}" srcOrd="0" destOrd="2" presId="urn:microsoft.com/office/officeart/2005/8/layout/default"/>
    <dgm:cxn modelId="{B9DD2A84-D398-C246-8722-BC4283F5FEB7}" type="presOf" srcId="{E883E41A-2932-2F44-B5F7-90884F528597}" destId="{43969CE8-56C3-FE47-83EE-33EC63745BBC}" srcOrd="0" destOrd="0" presId="urn:microsoft.com/office/officeart/2005/8/layout/default"/>
    <dgm:cxn modelId="{87C9438C-95AE-C84C-8822-2E11495B9A8F}" srcId="{E2F29DE4-043D-4348-932B-9604A0D1DD05}" destId="{8E38C63D-FB61-9E4B-A0FE-AF44D4115D49}" srcOrd="3" destOrd="0" parTransId="{A494F2B1-5E56-1F49-876F-9F3DFB5B1D27}" sibTransId="{26BF6CF0-D0F2-D149-9CE3-09307088BEA2}"/>
    <dgm:cxn modelId="{B0F7F88F-DC1F-024D-80FA-D3E4E30817B8}" type="presOf" srcId="{3CFE149D-A002-0146-84C7-06DB10AA02E4}" destId="{6DD6FC07-CBC9-9F4D-8AD1-DE516CC0A2AF}" srcOrd="0" destOrd="3" presId="urn:microsoft.com/office/officeart/2005/8/layout/default"/>
    <dgm:cxn modelId="{5A2E5491-4E91-CB4A-B8EE-45299637AE43}" srcId="{E2F29DE4-043D-4348-932B-9604A0D1DD05}" destId="{C714D79E-F5CA-F149-A138-0F3253A9B200}" srcOrd="0" destOrd="0" parTransId="{C63CA622-DC15-CB40-9C68-C8D8F973DD73}" sibTransId="{5133A472-576B-104B-8037-E30C63C3C97B}"/>
    <dgm:cxn modelId="{83B2C297-3B3F-904B-92DB-0F79820BE605}" type="presOf" srcId="{6EE54B3A-C4AC-0147-AFF2-C508EC51E507}" destId="{E5C30596-0872-7E4F-82CE-B80F09EA415E}" srcOrd="0" destOrd="3" presId="urn:microsoft.com/office/officeart/2005/8/layout/default"/>
    <dgm:cxn modelId="{B1B58399-20D6-1544-9C21-983B46A0503C}" srcId="{8931CE65-0FB6-1447-8EEE-7715858126D8}" destId="{765910CC-A154-F248-B45D-DAC4DCE7E878}" srcOrd="2" destOrd="0" parTransId="{23C41259-BF96-5A4A-92E3-8E02ACAE7530}" sibTransId="{591D7BC2-1FDE-7849-904D-6856AFA30128}"/>
    <dgm:cxn modelId="{085F019A-1935-C54C-8C4B-4A1BBAFEF1F1}" srcId="{E2F29DE4-043D-4348-932B-9604A0D1DD05}" destId="{BE6967D9-2255-FF45-9032-5F4F6873AC14}" srcOrd="1" destOrd="0" parTransId="{904B344D-BCB7-8546-A219-770007A3DB34}" sibTransId="{67B6650E-6DC5-5743-87F9-42E5B506C889}"/>
    <dgm:cxn modelId="{F031C8A3-6611-754A-9748-C06A6C168D19}" type="presOf" srcId="{09F739BD-414A-B44B-9557-F4781D2B2134}" destId="{5E4EDD86-9B33-384B-A346-E40BDE01CD8A}" srcOrd="0" destOrd="1" presId="urn:microsoft.com/office/officeart/2005/8/layout/default"/>
    <dgm:cxn modelId="{B7EED1A7-F1A5-BA46-937E-889CFFD76ABE}" srcId="{57D9BCA6-F059-0B41-8A3A-155E586E200C}" destId="{363995AB-DC2F-8445-A72D-13FFADB7BD8C}" srcOrd="0" destOrd="0" parTransId="{1BEB2103-03F0-2C47-BB6F-DBA70A9FE98D}" sibTransId="{8D1D5312-76C6-984C-8376-7F32D4A81D2F}"/>
    <dgm:cxn modelId="{A34D5FA8-6B79-1543-8E16-383F1A525D7B}" type="presOf" srcId="{BE6967D9-2255-FF45-9032-5F4F6873AC14}" destId="{6DD6FC07-CBC9-9F4D-8AD1-DE516CC0A2AF}" srcOrd="0" destOrd="2" presId="urn:microsoft.com/office/officeart/2005/8/layout/default"/>
    <dgm:cxn modelId="{E8328FAA-A15D-5341-B0EE-40EFC17A3C76}" srcId="{363995AB-DC2F-8445-A72D-13FFADB7BD8C}" destId="{09F739BD-414A-B44B-9557-F4781D2B2134}" srcOrd="0" destOrd="0" parTransId="{30C329E6-33F8-D148-BDE1-3A96151FD325}" sibTransId="{9421F7CA-8E25-FA49-845F-480537A4D89A}"/>
    <dgm:cxn modelId="{B9C4CEAA-FCD5-F646-93A0-D98078E7F807}" type="presOf" srcId="{07D4457B-08BF-394D-BA36-FF4DCEB1986A}" destId="{C1394CBA-6D91-DC40-9D3C-A4E02B6F0050}" srcOrd="0" destOrd="5" presId="urn:microsoft.com/office/officeart/2005/8/layout/default"/>
    <dgm:cxn modelId="{53ADCBB2-7966-0842-8DC3-206BD75692D1}" srcId="{E883E41A-2932-2F44-B5F7-90884F528597}" destId="{A7D3797B-5204-D04F-BE43-F81E164E91E3}" srcOrd="0" destOrd="0" parTransId="{47F1A92C-3593-BF42-9F72-1E4BBE6EF245}" sibTransId="{9B5E60A3-828A-A546-AEA3-D827142EF77D}"/>
    <dgm:cxn modelId="{FB8D4EB5-5C18-304D-8A6C-6EF4CFAE8DE3}" type="presOf" srcId="{8931CE65-0FB6-1447-8EEE-7715858126D8}" destId="{C1394CBA-6D91-DC40-9D3C-A4E02B6F0050}" srcOrd="0" destOrd="0" presId="urn:microsoft.com/office/officeart/2005/8/layout/default"/>
    <dgm:cxn modelId="{B3D367B6-BB7D-7C48-9870-2729B00BE821}" srcId="{57D9BCA6-F059-0B41-8A3A-155E586E200C}" destId="{DB7DA467-133D-9F4B-8DEF-697EF38AA1F6}" srcOrd="3" destOrd="0" parTransId="{1C959133-8FDD-364C-A7A6-AC16A58779D6}" sibTransId="{3DD47340-0C7B-064F-9B9B-D49551E10944}"/>
    <dgm:cxn modelId="{91E9C8B6-58D7-1F47-9BA7-C6B975F4FFC0}" type="presOf" srcId="{877A7281-0576-584F-B271-6ADC9C2B13B0}" destId="{C1394CBA-6D91-DC40-9D3C-A4E02B6F0050}" srcOrd="0" destOrd="4" presId="urn:microsoft.com/office/officeart/2005/8/layout/default"/>
    <dgm:cxn modelId="{94113BB8-BE2A-F94A-AC32-A6AA80D39332}" type="presOf" srcId="{363995AB-DC2F-8445-A72D-13FFADB7BD8C}" destId="{5E4EDD86-9B33-384B-A346-E40BDE01CD8A}" srcOrd="0" destOrd="0" presId="urn:microsoft.com/office/officeart/2005/8/layout/default"/>
    <dgm:cxn modelId="{22069EB9-B177-D746-870D-58589C6790A9}" srcId="{363995AB-DC2F-8445-A72D-13FFADB7BD8C}" destId="{FB3027B9-1470-5C40-8E60-4391EF5F5D29}" srcOrd="3" destOrd="0" parTransId="{2572F10A-778F-9A4D-BAC5-69F0EE8C7441}" sibTransId="{B9072BA6-94DA-454D-BB1B-B74DBCF3F0AC}"/>
    <dgm:cxn modelId="{94D991BB-3646-574C-A445-569BB1062562}" type="presOf" srcId="{1F3515E8-3074-F94D-8EA2-C4D11EA24849}" destId="{3211100F-024B-6A4E-A4A4-BDCEEB6FB57F}" srcOrd="0" destOrd="3" presId="urn:microsoft.com/office/officeart/2005/8/layout/default"/>
    <dgm:cxn modelId="{A0FE1CC2-3A1F-C141-A82A-2BA4623926E9}" srcId="{E883E41A-2932-2F44-B5F7-90884F528597}" destId="{71E41B5B-29EE-0A46-8DAC-6158A085C96A}" srcOrd="1" destOrd="0" parTransId="{5798D641-C1D1-724B-96B5-A83CA89E6BAE}" sibTransId="{89753AEF-8C22-EB48-8683-DFE1651ACFC8}"/>
    <dgm:cxn modelId="{71C205C4-056A-CC41-B66E-6D3339D356BF}" type="presOf" srcId="{1361CD3F-54E1-8C43-B0B8-73F64ABC09E1}" destId="{C1394CBA-6D91-DC40-9D3C-A4E02B6F0050}" srcOrd="0" destOrd="2" presId="urn:microsoft.com/office/officeart/2005/8/layout/default"/>
    <dgm:cxn modelId="{79D30EC4-2B4E-2F42-BBEB-4FBA0A3F54EF}" type="presOf" srcId="{6B8C4C08-9E8F-2D47-900A-D8C33A66ED2A}" destId="{43969CE8-56C3-FE47-83EE-33EC63745BBC}" srcOrd="0" destOrd="4" presId="urn:microsoft.com/office/officeart/2005/8/layout/default"/>
    <dgm:cxn modelId="{08D8F7C4-5CAD-6240-B402-96E508134EBF}" srcId="{8931CE65-0FB6-1447-8EEE-7715858126D8}" destId="{07D4457B-08BF-394D-BA36-FF4DCEB1986A}" srcOrd="4" destOrd="0" parTransId="{27BF2478-D889-CA43-B91F-8C4F37555FDF}" sibTransId="{4A46BCED-F721-4C48-A7E7-8A672E210331}"/>
    <dgm:cxn modelId="{0711BBCA-707E-4742-AE76-70BF379EA662}" srcId="{57D9BCA6-F059-0B41-8A3A-155E586E200C}" destId="{9AE91B57-D8E3-BB4F-9238-04B7697487EC}" srcOrd="4" destOrd="0" parTransId="{21FE3F4A-1653-8743-87FA-1F38D34747AF}" sibTransId="{2EBFA89E-E8F8-F34C-9C59-C1861A414215}"/>
    <dgm:cxn modelId="{4B5D70CD-82FF-404E-BB46-CDCCC5F026B5}" type="presOf" srcId="{DB7DA467-133D-9F4B-8DEF-697EF38AA1F6}" destId="{E5C30596-0872-7E4F-82CE-B80F09EA415E}" srcOrd="0" destOrd="0" presId="urn:microsoft.com/office/officeart/2005/8/layout/default"/>
    <dgm:cxn modelId="{189E4DCE-6612-114D-89CB-680642FE284F}" srcId="{57D9BCA6-F059-0B41-8A3A-155E586E200C}" destId="{8931CE65-0FB6-1447-8EEE-7715858126D8}" srcOrd="2" destOrd="0" parTransId="{AA2BF144-B1AA-8342-8648-02D24317FACE}" sibTransId="{2DF4A922-C717-6C4E-A28B-20AB83ECA3BA}"/>
    <dgm:cxn modelId="{5E1192CF-9EFD-4241-8068-04E82EA3289F}" srcId="{8931CE65-0FB6-1447-8EEE-7715858126D8}" destId="{877A7281-0576-584F-B271-6ADC9C2B13B0}" srcOrd="3" destOrd="0" parTransId="{D744E23D-400A-C949-8CEC-24997F0B8B3A}" sibTransId="{62AE5FCF-B328-304E-A813-8AB912CED7ED}"/>
    <dgm:cxn modelId="{F32742D3-5639-1F4E-BAB7-FA6004CFB428}" srcId="{57D9BCA6-F059-0B41-8A3A-155E586E200C}" destId="{E883E41A-2932-2F44-B5F7-90884F528597}" srcOrd="1" destOrd="0" parTransId="{F24650F5-2E7E-B446-A3B5-CE40FB565166}" sibTransId="{961114B0-5728-494A-9EC4-0DA2820F7AED}"/>
    <dgm:cxn modelId="{0F45C6DF-D0DC-C64A-952B-360654EB1735}" srcId="{9AE91B57-D8E3-BB4F-9238-04B7697487EC}" destId="{BCEBC9C8-4242-5349-9914-3AE0C0D553DE}" srcOrd="0" destOrd="0" parTransId="{52148EBC-6033-0645-9106-F17FBEF40C75}" sibTransId="{7BEEE66B-AF4C-A14F-B71D-8DD8B2EF8BA6}"/>
    <dgm:cxn modelId="{98F2F6E5-7C73-0449-BF1E-E9C06A962B11}" srcId="{E883E41A-2932-2F44-B5F7-90884F528597}" destId="{7152F094-1871-9B45-B8FB-C7319EC01293}" srcOrd="4" destOrd="0" parTransId="{9F69ECE6-4FCA-4740-8F33-94C46E2219EE}" sibTransId="{C488B08E-A436-F241-8650-4255A2895904}"/>
    <dgm:cxn modelId="{22703DEF-59D3-4C4A-9C26-79075C2ADC43}" srcId="{9AE91B57-D8E3-BB4F-9238-04B7697487EC}" destId="{130B3433-28DB-C543-B4FE-C083B4B45AE7}" srcOrd="1" destOrd="0" parTransId="{B40D38C9-F9AA-E94A-812B-070284B60A8A}" sibTransId="{D5B403E4-BFE9-AA4F-8E42-847FCA90A172}"/>
    <dgm:cxn modelId="{854E52F0-46BA-9C4F-812A-DF11010F13AE}" type="presOf" srcId="{9E8491D3-BAB6-ED44-8CFE-E713FDAA23D4}" destId="{5E4EDD86-9B33-384B-A346-E40BDE01CD8A}" srcOrd="0" destOrd="5" presId="urn:microsoft.com/office/officeart/2005/8/layout/default"/>
    <dgm:cxn modelId="{8AC8E5F0-A7B7-CF46-83F1-A5F8AB770CA8}" type="presOf" srcId="{5BFAE777-047F-3940-A1DC-0D4BBB9F421A}" destId="{5E4EDD86-9B33-384B-A346-E40BDE01CD8A}" srcOrd="0" destOrd="2" presId="urn:microsoft.com/office/officeart/2005/8/layout/default"/>
    <dgm:cxn modelId="{FA9AE2F6-02A5-524B-8696-C7C1E4724099}" type="presOf" srcId="{92E427C5-B058-C04C-A2DB-4B2D888B4D3D}" destId="{E5C30596-0872-7E4F-82CE-B80F09EA415E}" srcOrd="0" destOrd="4" presId="urn:microsoft.com/office/officeart/2005/8/layout/default"/>
    <dgm:cxn modelId="{B781ABFA-CDF5-414B-B2FA-E1D770BA4FC9}" srcId="{57D9BCA6-F059-0B41-8A3A-155E586E200C}" destId="{E2F29DE4-043D-4348-932B-9604A0D1DD05}" srcOrd="5" destOrd="0" parTransId="{55E22592-F6CC-A643-BD55-0338A34C9EBF}" sibTransId="{CB8CC890-8319-EA41-B703-7C197292BB25}"/>
    <dgm:cxn modelId="{A81431CB-33AC-F34B-A5F8-B068249EA8C9}" type="presParOf" srcId="{AF2164A1-73B2-6D4D-9EA3-3266140DEF3D}" destId="{5E4EDD86-9B33-384B-A346-E40BDE01CD8A}" srcOrd="0" destOrd="0" presId="urn:microsoft.com/office/officeart/2005/8/layout/default"/>
    <dgm:cxn modelId="{EDDDBA42-DA79-5046-9A85-39CE54E2F08E}" type="presParOf" srcId="{AF2164A1-73B2-6D4D-9EA3-3266140DEF3D}" destId="{B505820C-7303-6841-BB3B-3BFAC66EEFB0}" srcOrd="1" destOrd="0" presId="urn:microsoft.com/office/officeart/2005/8/layout/default"/>
    <dgm:cxn modelId="{358249D0-4508-B542-8F0D-142D715667FB}" type="presParOf" srcId="{AF2164A1-73B2-6D4D-9EA3-3266140DEF3D}" destId="{43969CE8-56C3-FE47-83EE-33EC63745BBC}" srcOrd="2" destOrd="0" presId="urn:microsoft.com/office/officeart/2005/8/layout/default"/>
    <dgm:cxn modelId="{D02B237C-3CC3-3241-A7D1-90804AE6B709}" type="presParOf" srcId="{AF2164A1-73B2-6D4D-9EA3-3266140DEF3D}" destId="{245CC241-79FC-D943-8555-D4C777D3957B}" srcOrd="3" destOrd="0" presId="urn:microsoft.com/office/officeart/2005/8/layout/default"/>
    <dgm:cxn modelId="{B4B34085-7101-FF40-8240-5F87F488BD6B}" type="presParOf" srcId="{AF2164A1-73B2-6D4D-9EA3-3266140DEF3D}" destId="{C1394CBA-6D91-DC40-9D3C-A4E02B6F0050}" srcOrd="4" destOrd="0" presId="urn:microsoft.com/office/officeart/2005/8/layout/default"/>
    <dgm:cxn modelId="{1F55E5A9-0EEE-144B-BDEF-22328FF10CE1}" type="presParOf" srcId="{AF2164A1-73B2-6D4D-9EA3-3266140DEF3D}" destId="{4AA88835-9B46-7749-9EEA-19021B79ADB9}" srcOrd="5" destOrd="0" presId="urn:microsoft.com/office/officeart/2005/8/layout/default"/>
    <dgm:cxn modelId="{3E2545D1-7636-1945-B887-5AEABBD5C04F}" type="presParOf" srcId="{AF2164A1-73B2-6D4D-9EA3-3266140DEF3D}" destId="{E5C30596-0872-7E4F-82CE-B80F09EA415E}" srcOrd="6" destOrd="0" presId="urn:microsoft.com/office/officeart/2005/8/layout/default"/>
    <dgm:cxn modelId="{3E2F15F8-49C7-FA43-A9C7-F21A96B617A8}" type="presParOf" srcId="{AF2164A1-73B2-6D4D-9EA3-3266140DEF3D}" destId="{EA34A5D6-75EF-2744-960F-1FC040ABE2C3}" srcOrd="7" destOrd="0" presId="urn:microsoft.com/office/officeart/2005/8/layout/default"/>
    <dgm:cxn modelId="{6A71B0BB-3306-A642-BA89-4E6D124ACF37}" type="presParOf" srcId="{AF2164A1-73B2-6D4D-9EA3-3266140DEF3D}" destId="{3211100F-024B-6A4E-A4A4-BDCEEB6FB57F}" srcOrd="8" destOrd="0" presId="urn:microsoft.com/office/officeart/2005/8/layout/default"/>
    <dgm:cxn modelId="{54415E00-02A4-A242-AFF0-37E8AC75C004}" type="presParOf" srcId="{AF2164A1-73B2-6D4D-9EA3-3266140DEF3D}" destId="{48C221D5-630F-8C41-BD49-CC74757B6BF7}" srcOrd="9" destOrd="0" presId="urn:microsoft.com/office/officeart/2005/8/layout/default"/>
    <dgm:cxn modelId="{3E14E32C-FE3B-3E46-8AC9-0D17429E2340}" type="presParOf" srcId="{AF2164A1-73B2-6D4D-9EA3-3266140DEF3D}" destId="{6DD6FC07-CBC9-9F4D-8AD1-DE516CC0A2AF}" srcOrd="10" destOrd="0" presId="urn:microsoft.com/office/officeart/2005/8/layout/default"/>
  </dgm:cxnLst>
  <dgm:bg/>
  <dgm:whole>
    <a:ln w="381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rgbClr val="00B0F0"/>
        </a:solidFill>
        <a:ln w="6350">
          <a:solidFill>
            <a:schemeClr val="bg1"/>
          </a:solidFill>
        </a:ln>
      </dgm:spPr>
      <dgm:t>
        <a:bodyPr tIns="457200" bIns="91440" anchor="b" anchorCtr="0"/>
        <a:lstStyle/>
        <a:p>
          <a:r>
            <a:rPr lang="en-US" sz="1050">
              <a:solidFill>
                <a:srgbClr val="FFFFFF"/>
              </a:solidFill>
              <a:latin typeface="+mj-lt"/>
            </a:rPr>
            <a:t>MULTIPLE CONDITIONS</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rgbClr val="0070C0"/>
        </a:solidFill>
        <a:ln w="6350">
          <a:solidFill>
            <a:srgbClr val="00B0F0"/>
          </a:solidFill>
        </a:ln>
      </dgm:spPr>
      <dgm:t>
        <a:bodyPr bIns="91440" anchor="b" anchorCtr="0"/>
        <a:lstStyle/>
        <a:p>
          <a:r>
            <a:rPr lang="en-US" sz="1050">
              <a:solidFill>
                <a:srgbClr val="FFFFFF"/>
              </a:solidFill>
              <a:latin typeface="+mj-lt"/>
            </a:rPr>
            <a:t>ACUTE PATIENTS WITH TIME LIMITED NEEDS</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pPr algn="ctr"/>
          <a:r>
            <a:rPr lang="en-US" sz="1050">
              <a:solidFill>
                <a:srgbClr val="FFFFFF"/>
              </a:solidFill>
            </a:rPr>
            <a:t>PATIENTS WITH SINGLE CHRONIC CONDITION</a:t>
          </a: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solidFill>
        <a:ln w="6350">
          <a:solidFill>
            <a:schemeClr val="bg1"/>
          </a:solidFill>
        </a:ln>
      </dgm:spPr>
      <dgm:t>
        <a:bodyPr bIns="91440" anchor="b" anchorCtr="0"/>
        <a:lstStyle/>
        <a:p>
          <a:r>
            <a:rPr lang="en-US" sz="1050">
              <a:solidFill>
                <a:srgbClr val="FFFFFF"/>
              </a:solidFill>
            </a:rPr>
            <a:t>WELLNESS SUPPORT FOR HEALTHY PATIENTS</a:t>
          </a: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custLinFactNeighborX="7" custLinFactNeighborY="1198">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custLinFactNeighborX="3154" custLinFactNeighborY="0">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rgbClr val="00B0F0"/>
        </a:solidFill>
        <a:ln w="6350">
          <a:solidFill>
            <a:schemeClr val="bg1"/>
          </a:solidFill>
        </a:ln>
      </dgm:spPr>
      <dgm:t>
        <a:bodyPr tIns="457200" bIns="91440" anchor="b" anchorCtr="0"/>
        <a:lstStyle/>
        <a:p>
          <a:r>
            <a:rPr lang="en-US" sz="1050">
              <a:solidFill>
                <a:srgbClr val="FFFFFF"/>
              </a:solidFill>
              <a:latin typeface="+mj-lt"/>
            </a:rPr>
            <a:t>MULTIPLE CONDITIONS</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rgbClr val="0070C0"/>
        </a:solidFill>
        <a:ln w="6350">
          <a:solidFill>
            <a:srgbClr val="00B0F0"/>
          </a:solidFill>
        </a:ln>
      </dgm:spPr>
      <dgm:t>
        <a:bodyPr bIns="91440" anchor="b" anchorCtr="0"/>
        <a:lstStyle/>
        <a:p>
          <a:r>
            <a:rPr lang="en-US" sz="1050">
              <a:solidFill>
                <a:srgbClr val="FFFFFF"/>
              </a:solidFill>
              <a:latin typeface="+mj-lt"/>
            </a:rPr>
            <a:t>ACUTE PATIENTS WITH TIME LIMITED NEEDS</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6350">
          <a:solidFill>
            <a:schemeClr val="bg1"/>
          </a:solidFill>
        </a:ln>
      </dgm:spPr>
      <dgm:t>
        <a:bodyPr bIns="91440" anchor="b" anchorCtr="0"/>
        <a:lstStyle/>
        <a:p>
          <a:pPr algn="ctr"/>
          <a:r>
            <a:rPr lang="en-US" sz="1050">
              <a:solidFill>
                <a:srgbClr val="FFFFFF"/>
              </a:solidFill>
            </a:rPr>
            <a:t>PATIENTS WITH SINGLE CHRONIC CONDITION</a:t>
          </a: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solidFill>
        <a:ln w="6350">
          <a:solidFill>
            <a:schemeClr val="bg1"/>
          </a:solidFill>
        </a:ln>
      </dgm:spPr>
      <dgm:t>
        <a:bodyPr bIns="91440" anchor="b" anchorCtr="0"/>
        <a:lstStyle/>
        <a:p>
          <a:r>
            <a:rPr lang="en-US" sz="1050">
              <a:solidFill>
                <a:srgbClr val="FFFFFF"/>
              </a:solidFill>
            </a:rPr>
            <a:t>WELLNESS SUPPORT FOR HEALTHY PATIENTS</a:t>
          </a: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custLinFactNeighborX="7" custLinFactNeighborY="1198">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custLinFactNeighborX="3154" custLinFactNeighborY="0">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80D7D6-44AC-4CE2-B4F8-2D50383C9AF8}" type="doc">
      <dgm:prSet loTypeId="urn:microsoft.com/office/officeart/2009/3/layout/StepUpProcess" loCatId="process" qsTypeId="urn:microsoft.com/office/officeart/2005/8/quickstyle/simple4" qsCatId="simple" csTypeId="urn:microsoft.com/office/officeart/2005/8/colors/accent0_3" csCatId="mainScheme" phldr="1"/>
      <dgm:spPr/>
      <dgm:t>
        <a:bodyPr/>
        <a:lstStyle/>
        <a:p>
          <a:endParaRPr lang="en-US"/>
        </a:p>
      </dgm:t>
    </dgm:pt>
    <dgm:pt modelId="{68D69EFF-D21C-49A1-B587-51434BBB68BF}">
      <dgm:prSet phldrT="[Text]" custT="1"/>
      <dgm:spPr/>
      <dgm:t>
        <a:bodyPr/>
        <a:lstStyle/>
        <a:p>
          <a:pPr algn="l"/>
          <a:r>
            <a:rPr lang="en-US" sz="1600"/>
            <a:t>Recognized a need for </a:t>
          </a:r>
          <a:r>
            <a:rPr lang="en-US" sz="1600" b="1" i="1"/>
            <a:t>recurring patient lists for enrollment</a:t>
          </a:r>
          <a:r>
            <a:rPr lang="en-US" sz="1600"/>
            <a:t> in Deviceless RPM programs</a:t>
          </a:r>
        </a:p>
      </dgm:t>
    </dgm:pt>
    <dgm:pt modelId="{318DFFF1-B341-4B75-A534-26B6ACA9CF3D}" type="parTrans" cxnId="{00E4137D-A5A5-4661-AA44-C3F9CB86F9AE}">
      <dgm:prSet/>
      <dgm:spPr/>
      <dgm:t>
        <a:bodyPr/>
        <a:lstStyle/>
        <a:p>
          <a:endParaRPr lang="en-US"/>
        </a:p>
      </dgm:t>
    </dgm:pt>
    <dgm:pt modelId="{9593DACB-4A08-48A7-BBA7-E5479646D448}" type="sibTrans" cxnId="{00E4137D-A5A5-4661-AA44-C3F9CB86F9AE}">
      <dgm:prSet/>
      <dgm:spPr/>
      <dgm:t>
        <a:bodyPr/>
        <a:lstStyle/>
        <a:p>
          <a:endParaRPr lang="en-US"/>
        </a:p>
      </dgm:t>
    </dgm:pt>
    <dgm:pt modelId="{51378733-CB98-49E1-AE4B-15D443670EFB}">
      <dgm:prSet phldrT="[Text]" custT="1"/>
      <dgm:spPr/>
      <dgm:t>
        <a:bodyPr/>
        <a:lstStyle/>
        <a:p>
          <a:pPr algn="l" rtl="0"/>
          <a:r>
            <a:rPr lang="en-US" sz="1600"/>
            <a:t>Carle</a:t>
          </a:r>
          <a:r>
            <a:rPr lang="en-US" sz="1600">
              <a:latin typeface="Calibri"/>
            </a:rPr>
            <a:t> sends CareSignal an </a:t>
          </a:r>
          <a:r>
            <a:rPr lang="en-US" sz="1600" b="1" i="1">
              <a:latin typeface="Calibri"/>
            </a:rPr>
            <a:t>automated daily feed </a:t>
          </a:r>
          <a:r>
            <a:rPr lang="en-US" sz="1600">
              <a:latin typeface="Calibri"/>
            </a:rPr>
            <a:t>of discharge patients eligible for post-discharge follow-up</a:t>
          </a:r>
          <a:endParaRPr lang="en-US" sz="1600"/>
        </a:p>
      </dgm:t>
    </dgm:pt>
    <dgm:pt modelId="{892CA365-A79D-4141-9BFC-9A283B4E7946}" type="parTrans" cxnId="{D899C2C6-0D7B-444D-BF93-471433C43FE3}">
      <dgm:prSet/>
      <dgm:spPr/>
      <dgm:t>
        <a:bodyPr/>
        <a:lstStyle/>
        <a:p>
          <a:endParaRPr lang="en-US"/>
        </a:p>
      </dgm:t>
    </dgm:pt>
    <dgm:pt modelId="{5A48B229-5410-4CD9-91E3-499C81FF3EE9}" type="sibTrans" cxnId="{D899C2C6-0D7B-444D-BF93-471433C43FE3}">
      <dgm:prSet/>
      <dgm:spPr/>
      <dgm:t>
        <a:bodyPr/>
        <a:lstStyle/>
        <a:p>
          <a:endParaRPr lang="en-US"/>
        </a:p>
      </dgm:t>
    </dgm:pt>
    <dgm:pt modelId="{7E7022DC-7180-4A68-993D-F98231008D63}">
      <dgm:prSet phldrT="[Text]" custT="1"/>
      <dgm:spPr/>
      <dgm:t>
        <a:bodyPr/>
        <a:lstStyle/>
        <a:p>
          <a:pPr algn="l"/>
          <a:r>
            <a:rPr lang="en-US" sz="1600"/>
            <a:t>CareSignal team </a:t>
          </a:r>
          <a:r>
            <a:rPr lang="en-US" sz="1600" b="1" i="1">
              <a:latin typeface="Calibri"/>
            </a:rPr>
            <a:t>enrolls</a:t>
          </a:r>
          <a:r>
            <a:rPr lang="en-US" sz="1600" b="1" i="1"/>
            <a:t> eligible patients</a:t>
          </a:r>
          <a:r>
            <a:rPr lang="en-US" sz="1600"/>
            <a:t> each day on behalf of Carle</a:t>
          </a:r>
        </a:p>
      </dgm:t>
    </dgm:pt>
    <dgm:pt modelId="{D3BD6892-7CC2-4334-AD81-2EF06F519DBA}" type="parTrans" cxnId="{A2AD2CC2-C67F-48A5-89B7-F729D2FD3049}">
      <dgm:prSet/>
      <dgm:spPr/>
      <dgm:t>
        <a:bodyPr/>
        <a:lstStyle/>
        <a:p>
          <a:endParaRPr lang="en-US"/>
        </a:p>
      </dgm:t>
    </dgm:pt>
    <dgm:pt modelId="{EF9C6606-E1E9-49F0-AC66-3490C91E2FB6}" type="sibTrans" cxnId="{A2AD2CC2-C67F-48A5-89B7-F729D2FD3049}">
      <dgm:prSet/>
      <dgm:spPr/>
      <dgm:t>
        <a:bodyPr/>
        <a:lstStyle/>
        <a:p>
          <a:endParaRPr lang="en-US"/>
        </a:p>
      </dgm:t>
    </dgm:pt>
    <dgm:pt modelId="{C4635B71-309D-4B8D-A7BB-35677EDDFFDA}" type="pres">
      <dgm:prSet presAssocID="{6980D7D6-44AC-4CE2-B4F8-2D50383C9AF8}" presName="rootnode" presStyleCnt="0">
        <dgm:presLayoutVars>
          <dgm:chMax/>
          <dgm:chPref/>
          <dgm:dir/>
          <dgm:animLvl val="lvl"/>
        </dgm:presLayoutVars>
      </dgm:prSet>
      <dgm:spPr/>
    </dgm:pt>
    <dgm:pt modelId="{0BA08284-5E69-46E0-8D97-ACEA6E5B9EA3}" type="pres">
      <dgm:prSet presAssocID="{68D69EFF-D21C-49A1-B587-51434BBB68BF}" presName="composite" presStyleCnt="0"/>
      <dgm:spPr/>
    </dgm:pt>
    <dgm:pt modelId="{294995D9-5588-4DB1-B137-2C141F9BE099}" type="pres">
      <dgm:prSet presAssocID="{68D69EFF-D21C-49A1-B587-51434BBB68BF}" presName="LShape" presStyleLbl="alignNode1" presStyleIdx="0" presStyleCnt="5"/>
      <dgm:spPr>
        <a:solidFill>
          <a:schemeClr val="accent2"/>
        </a:solidFill>
      </dgm:spPr>
    </dgm:pt>
    <dgm:pt modelId="{3F1CA55E-27EE-4BD8-B8F4-54CFA1E4B408}" type="pres">
      <dgm:prSet presAssocID="{68D69EFF-D21C-49A1-B587-51434BBB68BF}" presName="ParentText" presStyleLbl="revTx" presStyleIdx="0" presStyleCnt="3" custLinFactNeighborX="4245" custLinFactNeighborY="4372">
        <dgm:presLayoutVars>
          <dgm:chMax val="0"/>
          <dgm:chPref val="0"/>
          <dgm:bulletEnabled val="1"/>
        </dgm:presLayoutVars>
      </dgm:prSet>
      <dgm:spPr/>
    </dgm:pt>
    <dgm:pt modelId="{BF798F29-7C68-414A-8C5C-AEF88AE102FB}" type="pres">
      <dgm:prSet presAssocID="{68D69EFF-D21C-49A1-B587-51434BBB68BF}" presName="Triangle" presStyleLbl="alignNode1" presStyleIdx="1" presStyleCnt="5"/>
      <dgm:spPr>
        <a:solidFill>
          <a:schemeClr val="accent2"/>
        </a:solidFill>
      </dgm:spPr>
    </dgm:pt>
    <dgm:pt modelId="{750C557D-9E09-4137-AB83-497C3E911316}" type="pres">
      <dgm:prSet presAssocID="{9593DACB-4A08-48A7-BBA7-E5479646D448}" presName="sibTrans" presStyleCnt="0"/>
      <dgm:spPr/>
    </dgm:pt>
    <dgm:pt modelId="{415E5A0F-6D1C-43AA-9D31-0A5562A24C14}" type="pres">
      <dgm:prSet presAssocID="{9593DACB-4A08-48A7-BBA7-E5479646D448}" presName="space" presStyleCnt="0"/>
      <dgm:spPr/>
    </dgm:pt>
    <dgm:pt modelId="{08B5EF8C-43A6-4659-88FF-56E37497084C}" type="pres">
      <dgm:prSet presAssocID="{51378733-CB98-49E1-AE4B-15D443670EFB}" presName="composite" presStyleCnt="0"/>
      <dgm:spPr/>
    </dgm:pt>
    <dgm:pt modelId="{73258D5F-023D-494D-A00A-26B2B38844A4}" type="pres">
      <dgm:prSet presAssocID="{51378733-CB98-49E1-AE4B-15D443670EFB}" presName="LShape" presStyleLbl="alignNode1" presStyleIdx="2" presStyleCnt="5"/>
      <dgm:spPr>
        <a:solidFill>
          <a:schemeClr val="accent1"/>
        </a:solidFill>
      </dgm:spPr>
    </dgm:pt>
    <dgm:pt modelId="{3D913C65-CD35-40B0-BCF5-08B51127678E}" type="pres">
      <dgm:prSet presAssocID="{51378733-CB98-49E1-AE4B-15D443670EFB}" presName="ParentText" presStyleLbl="revTx" presStyleIdx="1" presStyleCnt="3" custLinFactNeighborX="3150" custLinFactNeighborY="3958">
        <dgm:presLayoutVars>
          <dgm:chMax val="0"/>
          <dgm:chPref val="0"/>
          <dgm:bulletEnabled val="1"/>
        </dgm:presLayoutVars>
      </dgm:prSet>
      <dgm:spPr/>
    </dgm:pt>
    <dgm:pt modelId="{B4F9657C-B184-4CB5-8474-7843C1D938A7}" type="pres">
      <dgm:prSet presAssocID="{51378733-CB98-49E1-AE4B-15D443670EFB}" presName="Triangle" presStyleLbl="alignNode1" presStyleIdx="3" presStyleCnt="5"/>
      <dgm:spPr>
        <a:solidFill>
          <a:schemeClr val="accent1"/>
        </a:solidFill>
      </dgm:spPr>
    </dgm:pt>
    <dgm:pt modelId="{EA777348-D881-4A82-AE62-645170882E98}" type="pres">
      <dgm:prSet presAssocID="{5A48B229-5410-4CD9-91E3-499C81FF3EE9}" presName="sibTrans" presStyleCnt="0"/>
      <dgm:spPr/>
    </dgm:pt>
    <dgm:pt modelId="{BD9FF07F-761F-4BE3-A635-172670D089D9}" type="pres">
      <dgm:prSet presAssocID="{5A48B229-5410-4CD9-91E3-499C81FF3EE9}" presName="space" presStyleCnt="0"/>
      <dgm:spPr/>
    </dgm:pt>
    <dgm:pt modelId="{E2683B9F-B85D-48C0-9A73-72CB5AE1A4BE}" type="pres">
      <dgm:prSet presAssocID="{7E7022DC-7180-4A68-993D-F98231008D63}" presName="composite" presStyleCnt="0"/>
      <dgm:spPr/>
    </dgm:pt>
    <dgm:pt modelId="{0ACCCC06-8940-4196-AC09-AB5262BA962C}" type="pres">
      <dgm:prSet presAssocID="{7E7022DC-7180-4A68-993D-F98231008D63}" presName="LShape" presStyleLbl="alignNode1" presStyleIdx="4" presStyleCnt="5"/>
      <dgm:spPr/>
    </dgm:pt>
    <dgm:pt modelId="{E80A6594-624C-44D2-B6A3-FDED13D17919}" type="pres">
      <dgm:prSet presAssocID="{7E7022DC-7180-4A68-993D-F98231008D63}" presName="ParentText" presStyleLbl="revTx" presStyleIdx="2" presStyleCnt="3" custScaleX="91785" custLinFactNeighborX="-89" custLinFactNeighborY="3252">
        <dgm:presLayoutVars>
          <dgm:chMax val="0"/>
          <dgm:chPref val="0"/>
          <dgm:bulletEnabled val="1"/>
        </dgm:presLayoutVars>
      </dgm:prSet>
      <dgm:spPr/>
    </dgm:pt>
  </dgm:ptLst>
  <dgm:cxnLst>
    <dgm:cxn modelId="{DD33F038-513E-442C-84CB-5FC2A907914C}" type="presOf" srcId="{51378733-CB98-49E1-AE4B-15D443670EFB}" destId="{3D913C65-CD35-40B0-BCF5-08B51127678E}" srcOrd="0" destOrd="0" presId="urn:microsoft.com/office/officeart/2009/3/layout/StepUpProcess"/>
    <dgm:cxn modelId="{00E4137D-A5A5-4661-AA44-C3F9CB86F9AE}" srcId="{6980D7D6-44AC-4CE2-B4F8-2D50383C9AF8}" destId="{68D69EFF-D21C-49A1-B587-51434BBB68BF}" srcOrd="0" destOrd="0" parTransId="{318DFFF1-B341-4B75-A534-26B6ACA9CF3D}" sibTransId="{9593DACB-4A08-48A7-BBA7-E5479646D448}"/>
    <dgm:cxn modelId="{8146558E-230E-4A90-9165-DA409A54A9D0}" type="presOf" srcId="{68D69EFF-D21C-49A1-B587-51434BBB68BF}" destId="{3F1CA55E-27EE-4BD8-B8F4-54CFA1E4B408}" srcOrd="0" destOrd="0" presId="urn:microsoft.com/office/officeart/2009/3/layout/StepUpProcess"/>
    <dgm:cxn modelId="{A2AD2CC2-C67F-48A5-89B7-F729D2FD3049}" srcId="{6980D7D6-44AC-4CE2-B4F8-2D50383C9AF8}" destId="{7E7022DC-7180-4A68-993D-F98231008D63}" srcOrd="2" destOrd="0" parTransId="{D3BD6892-7CC2-4334-AD81-2EF06F519DBA}" sibTransId="{EF9C6606-E1E9-49F0-AC66-3490C91E2FB6}"/>
    <dgm:cxn modelId="{0886EFC5-60E6-4855-B4FD-65AC3AD4DE27}" type="presOf" srcId="{7E7022DC-7180-4A68-993D-F98231008D63}" destId="{E80A6594-624C-44D2-B6A3-FDED13D17919}" srcOrd="0" destOrd="0" presId="urn:microsoft.com/office/officeart/2009/3/layout/StepUpProcess"/>
    <dgm:cxn modelId="{D899C2C6-0D7B-444D-BF93-471433C43FE3}" srcId="{6980D7D6-44AC-4CE2-B4F8-2D50383C9AF8}" destId="{51378733-CB98-49E1-AE4B-15D443670EFB}" srcOrd="1" destOrd="0" parTransId="{892CA365-A79D-4141-9BFC-9A283B4E7946}" sibTransId="{5A48B229-5410-4CD9-91E3-499C81FF3EE9}"/>
    <dgm:cxn modelId="{9EF16FFC-2C91-4F30-ACEA-488CF620560D}" type="presOf" srcId="{6980D7D6-44AC-4CE2-B4F8-2D50383C9AF8}" destId="{C4635B71-309D-4B8D-A7BB-35677EDDFFDA}" srcOrd="0" destOrd="0" presId="urn:microsoft.com/office/officeart/2009/3/layout/StepUpProcess"/>
    <dgm:cxn modelId="{5F18FB2D-3AD3-43E9-93FE-C5B0B2845831}" type="presParOf" srcId="{C4635B71-309D-4B8D-A7BB-35677EDDFFDA}" destId="{0BA08284-5E69-46E0-8D97-ACEA6E5B9EA3}" srcOrd="0" destOrd="0" presId="urn:microsoft.com/office/officeart/2009/3/layout/StepUpProcess"/>
    <dgm:cxn modelId="{2286C544-6B01-412A-8ED5-DA55F6F53C72}" type="presParOf" srcId="{0BA08284-5E69-46E0-8D97-ACEA6E5B9EA3}" destId="{294995D9-5588-4DB1-B137-2C141F9BE099}" srcOrd="0" destOrd="0" presId="urn:microsoft.com/office/officeart/2009/3/layout/StepUpProcess"/>
    <dgm:cxn modelId="{F7F018DC-21E2-4416-B051-A2DD1E975E94}" type="presParOf" srcId="{0BA08284-5E69-46E0-8D97-ACEA6E5B9EA3}" destId="{3F1CA55E-27EE-4BD8-B8F4-54CFA1E4B408}" srcOrd="1" destOrd="0" presId="urn:microsoft.com/office/officeart/2009/3/layout/StepUpProcess"/>
    <dgm:cxn modelId="{CD02FE1B-E688-44F1-AC10-D9D9F7F5F468}" type="presParOf" srcId="{0BA08284-5E69-46E0-8D97-ACEA6E5B9EA3}" destId="{BF798F29-7C68-414A-8C5C-AEF88AE102FB}" srcOrd="2" destOrd="0" presId="urn:microsoft.com/office/officeart/2009/3/layout/StepUpProcess"/>
    <dgm:cxn modelId="{98111D7E-2F38-4943-9A00-8A8A721839B2}" type="presParOf" srcId="{C4635B71-309D-4B8D-A7BB-35677EDDFFDA}" destId="{750C557D-9E09-4137-AB83-497C3E911316}" srcOrd="1" destOrd="0" presId="urn:microsoft.com/office/officeart/2009/3/layout/StepUpProcess"/>
    <dgm:cxn modelId="{DDBF4BCC-83C0-4346-8FBD-821D0EF67D80}" type="presParOf" srcId="{750C557D-9E09-4137-AB83-497C3E911316}" destId="{415E5A0F-6D1C-43AA-9D31-0A5562A24C14}" srcOrd="0" destOrd="0" presId="urn:microsoft.com/office/officeart/2009/3/layout/StepUpProcess"/>
    <dgm:cxn modelId="{4132F14D-0201-4E2A-9E52-60CF035B0E6E}" type="presParOf" srcId="{C4635B71-309D-4B8D-A7BB-35677EDDFFDA}" destId="{08B5EF8C-43A6-4659-88FF-56E37497084C}" srcOrd="2" destOrd="0" presId="urn:microsoft.com/office/officeart/2009/3/layout/StepUpProcess"/>
    <dgm:cxn modelId="{7B302E18-73D1-472C-8C5E-918E766DED62}" type="presParOf" srcId="{08B5EF8C-43A6-4659-88FF-56E37497084C}" destId="{73258D5F-023D-494D-A00A-26B2B38844A4}" srcOrd="0" destOrd="0" presId="urn:microsoft.com/office/officeart/2009/3/layout/StepUpProcess"/>
    <dgm:cxn modelId="{F173F2C8-265B-4B30-BB2D-0E45E974F9EB}" type="presParOf" srcId="{08B5EF8C-43A6-4659-88FF-56E37497084C}" destId="{3D913C65-CD35-40B0-BCF5-08B51127678E}" srcOrd="1" destOrd="0" presId="urn:microsoft.com/office/officeart/2009/3/layout/StepUpProcess"/>
    <dgm:cxn modelId="{A8647F83-4A71-499F-92A4-4C78D2C4F109}" type="presParOf" srcId="{08B5EF8C-43A6-4659-88FF-56E37497084C}" destId="{B4F9657C-B184-4CB5-8474-7843C1D938A7}" srcOrd="2" destOrd="0" presId="urn:microsoft.com/office/officeart/2009/3/layout/StepUpProcess"/>
    <dgm:cxn modelId="{079FCA9F-157E-4362-BD88-76A7946DAA68}" type="presParOf" srcId="{C4635B71-309D-4B8D-A7BB-35677EDDFFDA}" destId="{EA777348-D881-4A82-AE62-645170882E98}" srcOrd="3" destOrd="0" presId="urn:microsoft.com/office/officeart/2009/3/layout/StepUpProcess"/>
    <dgm:cxn modelId="{9626770B-6525-4901-BBBF-DCA24591A494}" type="presParOf" srcId="{EA777348-D881-4A82-AE62-645170882E98}" destId="{BD9FF07F-761F-4BE3-A635-172670D089D9}" srcOrd="0" destOrd="0" presId="urn:microsoft.com/office/officeart/2009/3/layout/StepUpProcess"/>
    <dgm:cxn modelId="{432198C8-D1A8-4B68-9D5F-3A76406DBF86}" type="presParOf" srcId="{C4635B71-309D-4B8D-A7BB-35677EDDFFDA}" destId="{E2683B9F-B85D-48C0-9A73-72CB5AE1A4BE}" srcOrd="4" destOrd="0" presId="urn:microsoft.com/office/officeart/2009/3/layout/StepUpProcess"/>
    <dgm:cxn modelId="{3880E289-E516-4653-8C83-5DF85CD69F90}" type="presParOf" srcId="{E2683B9F-B85D-48C0-9A73-72CB5AE1A4BE}" destId="{0ACCCC06-8940-4196-AC09-AB5262BA962C}" srcOrd="0" destOrd="0" presId="urn:microsoft.com/office/officeart/2009/3/layout/StepUpProcess"/>
    <dgm:cxn modelId="{A11AEEB9-E4F7-4ADB-8E1B-DCFCA0EB4F14}" type="presParOf" srcId="{E2683B9F-B85D-48C0-9A73-72CB5AE1A4BE}" destId="{E80A6594-624C-44D2-B6A3-FDED13D17919}"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EDD86-9B33-384B-A346-E40BDE01CD8A}">
      <dsp:nvSpPr>
        <dsp:cNvPr id="0" name=""/>
        <dsp:cNvSpPr/>
      </dsp:nvSpPr>
      <dsp:spPr>
        <a:xfrm>
          <a:off x="403" y="54860"/>
          <a:ext cx="1571969" cy="943181"/>
        </a:xfrm>
        <a:prstGeom prst="rect">
          <a:avLst/>
        </a:prstGeom>
        <a:solidFill>
          <a:schemeClr val="lt1">
            <a:hueOff val="0"/>
            <a:satOff val="0"/>
            <a:lumOff val="0"/>
            <a:alphaOff val="0"/>
          </a:schemeClr>
        </a:solidFill>
        <a:ln w="53975" cap="flat" cmpd="dbl" algn="ctr">
          <a:solidFill>
            <a:schemeClr val="accent1"/>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u="none" kern="1200">
              <a:solidFill>
                <a:schemeClr val="accent4">
                  <a:lumMod val="50000"/>
                </a:schemeClr>
              </a:solidFill>
              <a:latin typeface="Calibri Light"/>
              <a:cs typeface="Calibri Light"/>
            </a:rPr>
            <a:t>Chronic Conditions</a:t>
          </a: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Heart Failure</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COPD</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Diabetes</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Hypertension</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Asthma</a:t>
          </a:r>
          <a:endParaRPr lang="en-US" sz="800" b="1" i="0" kern="1200">
            <a:solidFill>
              <a:schemeClr val="accent4">
                <a:lumMod val="50000"/>
              </a:schemeClr>
            </a:solidFill>
            <a:latin typeface="Calibri Light"/>
            <a:cs typeface="Calibri Light"/>
          </a:endParaRPr>
        </a:p>
      </dsp:txBody>
      <dsp:txXfrm>
        <a:off x="403" y="54860"/>
        <a:ext cx="1571969" cy="943181"/>
      </dsp:txXfrm>
    </dsp:sp>
    <dsp:sp modelId="{43969CE8-56C3-FE47-83EE-33EC63745BBC}">
      <dsp:nvSpPr>
        <dsp:cNvPr id="0" name=""/>
        <dsp:cNvSpPr/>
      </dsp:nvSpPr>
      <dsp:spPr>
        <a:xfrm>
          <a:off x="1728217" y="54860"/>
          <a:ext cx="1571969" cy="914395"/>
        </a:xfrm>
        <a:prstGeom prst="rect">
          <a:avLst/>
        </a:prstGeom>
        <a:solidFill>
          <a:schemeClr val="lt1">
            <a:hueOff val="0"/>
            <a:satOff val="0"/>
            <a:lumOff val="0"/>
            <a:alphaOff val="0"/>
          </a:schemeClr>
        </a:solidFill>
        <a:ln w="53975" cap="flat" cmpd="dbl" algn="ctr">
          <a:solidFill>
            <a:schemeClr val="accent1"/>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u="none" kern="1200">
              <a:solidFill>
                <a:schemeClr val="accent4">
                  <a:lumMod val="50000"/>
                </a:schemeClr>
              </a:solidFill>
              <a:latin typeface="Calibri Light"/>
              <a:cs typeface="Calibri Light"/>
            </a:rPr>
            <a:t>Behavioral Health</a:t>
          </a: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Depression</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u="none"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Anxiety</a:t>
          </a:r>
          <a:endParaRPr lang="en-US" sz="800" b="1" i="0" u="none"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Substance Use</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Opioid Management</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Caregiver Support</a:t>
          </a:r>
          <a:endParaRPr lang="en-US" sz="800" b="1" i="0" kern="1200">
            <a:solidFill>
              <a:schemeClr val="accent4">
                <a:lumMod val="50000"/>
              </a:schemeClr>
            </a:solidFill>
            <a:latin typeface="Calibri Light"/>
            <a:cs typeface="Calibri Light"/>
          </a:endParaRPr>
        </a:p>
      </dsp:txBody>
      <dsp:txXfrm>
        <a:off x="1728217" y="54860"/>
        <a:ext cx="1571969" cy="914395"/>
      </dsp:txXfrm>
    </dsp:sp>
    <dsp:sp modelId="{C1394CBA-6D91-DC40-9D3C-A4E02B6F0050}">
      <dsp:nvSpPr>
        <dsp:cNvPr id="0" name=""/>
        <dsp:cNvSpPr/>
      </dsp:nvSpPr>
      <dsp:spPr>
        <a:xfrm>
          <a:off x="403" y="1152711"/>
          <a:ext cx="1571969" cy="943181"/>
        </a:xfrm>
        <a:prstGeom prst="rect">
          <a:avLst/>
        </a:prstGeom>
        <a:solidFill>
          <a:schemeClr val="lt1">
            <a:hueOff val="0"/>
            <a:satOff val="0"/>
            <a:lumOff val="0"/>
            <a:alphaOff val="0"/>
          </a:schemeClr>
        </a:solidFill>
        <a:ln w="53975" cap="flat" cmpd="dbl" algn="ctr">
          <a:solidFill>
            <a:schemeClr val="accent1"/>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u="none" kern="1200">
              <a:solidFill>
                <a:schemeClr val="accent4">
                  <a:lumMod val="50000"/>
                </a:schemeClr>
              </a:solidFill>
              <a:latin typeface="Calibri Light"/>
              <a:cs typeface="Calibri Light"/>
            </a:rPr>
            <a:t>Specialty Support</a:t>
          </a: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SDoH</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Maternal Health</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Dialysis</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Surgery</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HIV/AIDS</a:t>
          </a:r>
          <a:endParaRPr lang="en-US" sz="800" b="1" i="0" kern="1200">
            <a:solidFill>
              <a:schemeClr val="accent4">
                <a:lumMod val="50000"/>
              </a:schemeClr>
            </a:solidFill>
            <a:latin typeface="Calibri Light"/>
            <a:cs typeface="Calibri Light"/>
          </a:endParaRPr>
        </a:p>
      </dsp:txBody>
      <dsp:txXfrm>
        <a:off x="403" y="1152711"/>
        <a:ext cx="1571969" cy="943181"/>
      </dsp:txXfrm>
    </dsp:sp>
    <dsp:sp modelId="{E5C30596-0872-7E4F-82CE-B80F09EA415E}">
      <dsp:nvSpPr>
        <dsp:cNvPr id="0" name=""/>
        <dsp:cNvSpPr/>
      </dsp:nvSpPr>
      <dsp:spPr>
        <a:xfrm>
          <a:off x="1729569" y="1152711"/>
          <a:ext cx="1571969" cy="943181"/>
        </a:xfrm>
        <a:prstGeom prst="rect">
          <a:avLst/>
        </a:prstGeom>
        <a:solidFill>
          <a:schemeClr val="lt1">
            <a:hueOff val="0"/>
            <a:satOff val="0"/>
            <a:lumOff val="0"/>
            <a:alphaOff val="0"/>
          </a:schemeClr>
        </a:solidFill>
        <a:ln w="53975" cap="flat" cmpd="dbl" algn="ctr">
          <a:solidFill>
            <a:schemeClr val="accent1"/>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u="none" kern="1200">
              <a:solidFill>
                <a:schemeClr val="accent4">
                  <a:lumMod val="50000"/>
                </a:schemeClr>
              </a:solidFill>
              <a:latin typeface="Calibri Light"/>
              <a:cs typeface="Calibri Light"/>
            </a:rPr>
            <a:t>Post Discharge</a:t>
          </a: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Post Discharge</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u="sng"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General Medical</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Vital Signs</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Pneumonia</a:t>
          </a:r>
          <a:endParaRPr lang="en-US" sz="800" b="1" i="0" kern="1200">
            <a:solidFill>
              <a:schemeClr val="accent4">
                <a:lumMod val="50000"/>
              </a:schemeClr>
            </a:solidFill>
            <a:latin typeface="Calibri Light"/>
            <a:cs typeface="Calibri Light"/>
          </a:endParaRPr>
        </a:p>
      </dsp:txBody>
      <dsp:txXfrm>
        <a:off x="1729569" y="1152711"/>
        <a:ext cx="1571969" cy="943181"/>
      </dsp:txXfrm>
    </dsp:sp>
    <dsp:sp modelId="{3211100F-024B-6A4E-A4A4-BDCEEB6FB57F}">
      <dsp:nvSpPr>
        <dsp:cNvPr id="0" name=""/>
        <dsp:cNvSpPr/>
      </dsp:nvSpPr>
      <dsp:spPr>
        <a:xfrm>
          <a:off x="403" y="2253090"/>
          <a:ext cx="1571969" cy="943181"/>
        </a:xfrm>
        <a:prstGeom prst="rect">
          <a:avLst/>
        </a:prstGeom>
        <a:solidFill>
          <a:schemeClr val="lt1">
            <a:hueOff val="0"/>
            <a:satOff val="0"/>
            <a:lumOff val="0"/>
            <a:alphaOff val="0"/>
          </a:schemeClr>
        </a:solidFill>
        <a:ln w="53975" cap="flat" cmpd="dbl" algn="ctr">
          <a:solidFill>
            <a:schemeClr val="accent1"/>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u="none" kern="1200">
              <a:solidFill>
                <a:schemeClr val="accent4">
                  <a:lumMod val="50000"/>
                </a:schemeClr>
              </a:solidFill>
              <a:latin typeface="Calibri Light"/>
              <a:cs typeface="Calibri Light"/>
            </a:rPr>
            <a:t>Care Coordination</a:t>
          </a: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Screening Reminders</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Appointment Reminders</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Referral</a:t>
          </a:r>
          <a:endParaRPr lang="en-US" sz="800" b="1" i="0" kern="1200">
            <a:solidFill>
              <a:schemeClr val="accent4">
                <a:lumMod val="50000"/>
              </a:schemeClr>
            </a:solidFill>
            <a:latin typeface="Calibri Light"/>
            <a:cs typeface="Calibri Light"/>
          </a:endParaRPr>
        </a:p>
      </dsp:txBody>
      <dsp:txXfrm>
        <a:off x="403" y="2253090"/>
        <a:ext cx="1571969" cy="943181"/>
      </dsp:txXfrm>
    </dsp:sp>
    <dsp:sp modelId="{6DD6FC07-CBC9-9F4D-8AD1-DE516CC0A2AF}">
      <dsp:nvSpPr>
        <dsp:cNvPr id="0" name=""/>
        <dsp:cNvSpPr/>
      </dsp:nvSpPr>
      <dsp:spPr>
        <a:xfrm>
          <a:off x="1729569" y="2253090"/>
          <a:ext cx="1571969" cy="943181"/>
        </a:xfrm>
        <a:prstGeom prst="rect">
          <a:avLst/>
        </a:prstGeom>
        <a:solidFill>
          <a:schemeClr val="lt1">
            <a:hueOff val="0"/>
            <a:satOff val="0"/>
            <a:lumOff val="0"/>
            <a:alphaOff val="0"/>
          </a:schemeClr>
        </a:solidFill>
        <a:ln w="53975" cap="flat" cmpd="dbl" algn="ctr">
          <a:solidFill>
            <a:schemeClr val="accent1"/>
          </a:solidFill>
          <a:prstDash val="solid"/>
        </a:ln>
        <a:effectLst>
          <a:outerShdw blurRad="381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b="1" i="0" u="none" kern="1200">
              <a:solidFill>
                <a:schemeClr val="accent4">
                  <a:lumMod val="50000"/>
                </a:schemeClr>
              </a:solidFill>
              <a:latin typeface="Calibri Light"/>
              <a:cs typeface="Calibri Light"/>
            </a:rPr>
            <a:t>General Programs</a:t>
          </a: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COVID Suite</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Influenza</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Fall Risk</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Wellness</a:t>
          </a:r>
          <a:endParaRPr lang="en-US" sz="800" b="1" i="0" kern="1200">
            <a:solidFill>
              <a:schemeClr val="accent4">
                <a:lumMod val="50000"/>
              </a:schemeClr>
            </a:solidFill>
            <a:latin typeface="Calibri Light"/>
            <a:cs typeface="Calibri Light"/>
          </a:endParaRPr>
        </a:p>
        <a:p>
          <a:pPr marL="57150" lvl="1" indent="-57150" algn="l" defTabSz="355600">
            <a:lnSpc>
              <a:spcPct val="90000"/>
            </a:lnSpc>
            <a:spcBef>
              <a:spcPct val="0"/>
            </a:spcBef>
            <a:spcAft>
              <a:spcPct val="15000"/>
            </a:spcAft>
            <a:buChar char="•"/>
          </a:pPr>
          <a:r>
            <a:rPr lang="en-US" sz="800" b="1" i="0" kern="1200">
              <a:solidFill>
                <a:schemeClr val="accent4">
                  <a:lumMod val="50000"/>
                </a:schemeClr>
              </a:solidFill>
              <a:latin typeface="Calibri Light"/>
              <a:cs typeface="Calibri Light"/>
              <a:hlinkClick xmlns:r="http://schemas.openxmlformats.org/officeDocument/2006/relationships" r:id="" action="ppaction://noaction">
                <a:extLst>
                  <a:ext uri="{A12FA001-AC4F-418D-AE19-62706E023703}">
                    <ahyp:hlinkClr xmlns:ahyp="http://schemas.microsoft.com/office/drawing/2018/hyperlinkcolor" val="tx"/>
                  </a:ext>
                </a:extLst>
              </a:hlinkClick>
            </a:rPr>
            <a:t>Medication Adherence</a:t>
          </a:r>
          <a:endParaRPr lang="en-US" sz="800" b="1" i="0" kern="1200">
            <a:solidFill>
              <a:schemeClr val="accent4">
                <a:lumMod val="50000"/>
              </a:schemeClr>
            </a:solidFill>
            <a:latin typeface="Calibri Light"/>
            <a:cs typeface="Calibri Light"/>
          </a:endParaRPr>
        </a:p>
      </dsp:txBody>
      <dsp:txXfrm>
        <a:off x="1729569" y="2253090"/>
        <a:ext cx="1571969" cy="943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12656" y="8700"/>
          <a:ext cx="1592769" cy="1147211"/>
        </a:xfrm>
        <a:prstGeom prst="trapezoid">
          <a:avLst>
            <a:gd name="adj" fmla="val 69419"/>
          </a:avLst>
        </a:prstGeom>
        <a:solidFill>
          <a:srgbClr val="00B0F0"/>
        </a:solidFill>
        <a:ln w="6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45720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latin typeface="+mj-lt"/>
            </a:rPr>
            <a:t>MULTIPLE CONDITIONS</a:t>
          </a:r>
        </a:p>
      </dsp:txBody>
      <dsp:txXfrm>
        <a:off x="1512656" y="8700"/>
        <a:ext cx="1592769" cy="1147211"/>
      </dsp:txXfrm>
    </dsp:sp>
    <dsp:sp modelId="{3B4D60DC-3880-4788-95C0-C5331C7B8E49}">
      <dsp:nvSpPr>
        <dsp:cNvPr id="0" name=""/>
        <dsp:cNvSpPr/>
      </dsp:nvSpPr>
      <dsp:spPr>
        <a:xfrm>
          <a:off x="1008363" y="1147211"/>
          <a:ext cx="2601132" cy="726285"/>
        </a:xfrm>
        <a:prstGeom prst="trapezoid">
          <a:avLst>
            <a:gd name="adj" fmla="val 69419"/>
          </a:avLst>
        </a:prstGeom>
        <a:solidFill>
          <a:srgbClr val="0070C0"/>
        </a:solidFill>
        <a:ln w="63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latin typeface="+mj-lt"/>
            </a:rPr>
            <a:t>ACUTE PATIENTS WITH TIME LIMITED NEEDS</a:t>
          </a:r>
        </a:p>
      </dsp:txBody>
      <dsp:txXfrm>
        <a:off x="1463561" y="1147211"/>
        <a:ext cx="1690736" cy="726285"/>
      </dsp:txXfrm>
    </dsp:sp>
    <dsp:sp modelId="{58F179C7-16A8-432B-BA8B-1B820D98D9A2}">
      <dsp:nvSpPr>
        <dsp:cNvPr id="0" name=""/>
        <dsp:cNvSpPr/>
      </dsp:nvSpPr>
      <dsp:spPr>
        <a:xfrm>
          <a:off x="504181" y="1873497"/>
          <a:ext cx="3609495" cy="726285"/>
        </a:xfrm>
        <a:prstGeom prst="trapezoid">
          <a:avLst>
            <a:gd name="adj" fmla="val 69419"/>
          </a:avLst>
        </a:prstGeom>
        <a:solidFill>
          <a:schemeClr val="accent1"/>
        </a:solidFill>
        <a:ln w="6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rPr>
            <a:t>PATIENTS WITH SINGLE CHRONIC CONDITION</a:t>
          </a:r>
        </a:p>
      </dsp:txBody>
      <dsp:txXfrm>
        <a:off x="1135843" y="1873497"/>
        <a:ext cx="2346172" cy="726285"/>
      </dsp:txXfrm>
    </dsp:sp>
    <dsp:sp modelId="{4C93577F-86B3-4437-AC53-27DFCA2D946A}">
      <dsp:nvSpPr>
        <dsp:cNvPr id="0" name=""/>
        <dsp:cNvSpPr/>
      </dsp:nvSpPr>
      <dsp:spPr>
        <a:xfrm>
          <a:off x="0" y="2599783"/>
          <a:ext cx="4617859" cy="726285"/>
        </a:xfrm>
        <a:prstGeom prst="trapezoid">
          <a:avLst>
            <a:gd name="adj" fmla="val 69419"/>
          </a:avLst>
        </a:prstGeom>
        <a:solidFill>
          <a:schemeClr val="accent1"/>
        </a:solidFill>
        <a:ln w="6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rPr>
            <a:t>WELLNESS SUPPORT FOR HEALTHY PATIENTS</a:t>
          </a:r>
        </a:p>
      </dsp:txBody>
      <dsp:txXfrm>
        <a:off x="808125" y="2599783"/>
        <a:ext cx="3001608" cy="726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12656" y="8700"/>
          <a:ext cx="1592769" cy="1147211"/>
        </a:xfrm>
        <a:prstGeom prst="trapezoid">
          <a:avLst>
            <a:gd name="adj" fmla="val 69419"/>
          </a:avLst>
        </a:prstGeom>
        <a:solidFill>
          <a:srgbClr val="00B0F0"/>
        </a:solidFill>
        <a:ln w="6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45720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latin typeface="+mj-lt"/>
            </a:rPr>
            <a:t>MULTIPLE CONDITIONS</a:t>
          </a:r>
        </a:p>
      </dsp:txBody>
      <dsp:txXfrm>
        <a:off x="1512656" y="8700"/>
        <a:ext cx="1592769" cy="1147211"/>
      </dsp:txXfrm>
    </dsp:sp>
    <dsp:sp modelId="{3B4D60DC-3880-4788-95C0-C5331C7B8E49}">
      <dsp:nvSpPr>
        <dsp:cNvPr id="0" name=""/>
        <dsp:cNvSpPr/>
      </dsp:nvSpPr>
      <dsp:spPr>
        <a:xfrm>
          <a:off x="1008363" y="1147211"/>
          <a:ext cx="2601132" cy="726285"/>
        </a:xfrm>
        <a:prstGeom prst="trapezoid">
          <a:avLst>
            <a:gd name="adj" fmla="val 69419"/>
          </a:avLst>
        </a:prstGeom>
        <a:solidFill>
          <a:srgbClr val="0070C0"/>
        </a:solidFill>
        <a:ln w="635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latin typeface="+mj-lt"/>
            </a:rPr>
            <a:t>ACUTE PATIENTS WITH TIME LIMITED NEEDS</a:t>
          </a:r>
        </a:p>
      </dsp:txBody>
      <dsp:txXfrm>
        <a:off x="1463561" y="1147211"/>
        <a:ext cx="1690736" cy="726285"/>
      </dsp:txXfrm>
    </dsp:sp>
    <dsp:sp modelId="{58F179C7-16A8-432B-BA8B-1B820D98D9A2}">
      <dsp:nvSpPr>
        <dsp:cNvPr id="0" name=""/>
        <dsp:cNvSpPr/>
      </dsp:nvSpPr>
      <dsp:spPr>
        <a:xfrm>
          <a:off x="504181" y="1873497"/>
          <a:ext cx="3609495" cy="726285"/>
        </a:xfrm>
        <a:prstGeom prst="trapezoid">
          <a:avLst>
            <a:gd name="adj" fmla="val 69419"/>
          </a:avLst>
        </a:prstGeom>
        <a:solidFill>
          <a:schemeClr val="accent1"/>
        </a:solidFill>
        <a:ln w="6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rPr>
            <a:t>PATIENTS WITH SINGLE CHRONIC CONDITION</a:t>
          </a:r>
        </a:p>
      </dsp:txBody>
      <dsp:txXfrm>
        <a:off x="1135843" y="1873497"/>
        <a:ext cx="2346172" cy="726285"/>
      </dsp:txXfrm>
    </dsp:sp>
    <dsp:sp modelId="{4C93577F-86B3-4437-AC53-27DFCA2D946A}">
      <dsp:nvSpPr>
        <dsp:cNvPr id="0" name=""/>
        <dsp:cNvSpPr/>
      </dsp:nvSpPr>
      <dsp:spPr>
        <a:xfrm>
          <a:off x="0" y="2599783"/>
          <a:ext cx="4617859" cy="726285"/>
        </a:xfrm>
        <a:prstGeom prst="trapezoid">
          <a:avLst>
            <a:gd name="adj" fmla="val 69419"/>
          </a:avLst>
        </a:prstGeom>
        <a:solidFill>
          <a:schemeClr val="accent1"/>
        </a:solidFill>
        <a:ln w="635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91440" numCol="1" spcCol="1270" anchor="b" anchorCtr="0">
          <a:noAutofit/>
        </a:bodyPr>
        <a:lstStyle/>
        <a:p>
          <a:pPr marL="0" lvl="0" indent="0" algn="ctr" defTabSz="466725">
            <a:lnSpc>
              <a:spcPct val="90000"/>
            </a:lnSpc>
            <a:spcBef>
              <a:spcPct val="0"/>
            </a:spcBef>
            <a:spcAft>
              <a:spcPct val="35000"/>
            </a:spcAft>
            <a:buNone/>
          </a:pPr>
          <a:r>
            <a:rPr lang="en-US" sz="1050" kern="1200">
              <a:solidFill>
                <a:srgbClr val="FFFFFF"/>
              </a:solidFill>
            </a:rPr>
            <a:t>WELLNESS SUPPORT FOR HEALTHY PATIENTS</a:t>
          </a:r>
        </a:p>
      </dsp:txBody>
      <dsp:txXfrm>
        <a:off x="808125" y="2599783"/>
        <a:ext cx="3001608" cy="72628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995D9-5588-4DB1-B137-2C141F9BE099}">
      <dsp:nvSpPr>
        <dsp:cNvPr id="0" name=""/>
        <dsp:cNvSpPr/>
      </dsp:nvSpPr>
      <dsp:spPr>
        <a:xfrm rot="5400000">
          <a:off x="518157" y="1233128"/>
          <a:ext cx="1560050" cy="2595889"/>
        </a:xfrm>
        <a:prstGeom prst="corner">
          <a:avLst>
            <a:gd name="adj1" fmla="val 16120"/>
            <a:gd name="adj2" fmla="val 16110"/>
          </a:avLst>
        </a:prstGeom>
        <a:solidFill>
          <a:schemeClr val="accent2"/>
        </a:solidFill>
        <a:ln w="9525" cap="flat" cmpd="sng" algn="ctr">
          <a:solidFill>
            <a:schemeClr val="dk2">
              <a:hueOff val="0"/>
              <a:satOff val="0"/>
              <a:lumOff val="0"/>
              <a:alphaOff val="0"/>
            </a:schemeClr>
          </a:solidFill>
          <a:prstDash val="solid"/>
        </a:ln>
        <a:effectLst>
          <a:outerShdw blurRad="50800" dist="41909"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3F1CA55E-27EE-4BD8-B8F4-54CFA1E4B408}">
      <dsp:nvSpPr>
        <dsp:cNvPr id="0" name=""/>
        <dsp:cNvSpPr/>
      </dsp:nvSpPr>
      <dsp:spPr>
        <a:xfrm>
          <a:off x="357231" y="2098553"/>
          <a:ext cx="2343583" cy="205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Recognized a need for </a:t>
          </a:r>
          <a:r>
            <a:rPr lang="en-US" sz="1600" b="1" i="1" kern="1200"/>
            <a:t>recurring patient lists for enrollment</a:t>
          </a:r>
          <a:r>
            <a:rPr lang="en-US" sz="1600" kern="1200"/>
            <a:t> in Deviceless RPM programs</a:t>
          </a:r>
        </a:p>
      </dsp:txBody>
      <dsp:txXfrm>
        <a:off x="357231" y="2098553"/>
        <a:ext cx="2343583" cy="2054288"/>
      </dsp:txXfrm>
    </dsp:sp>
    <dsp:sp modelId="{BF798F29-7C68-414A-8C5C-AEF88AE102FB}">
      <dsp:nvSpPr>
        <dsp:cNvPr id="0" name=""/>
        <dsp:cNvSpPr/>
      </dsp:nvSpPr>
      <dsp:spPr>
        <a:xfrm>
          <a:off x="2159144" y="1042015"/>
          <a:ext cx="442185" cy="442185"/>
        </a:xfrm>
        <a:prstGeom prst="triangle">
          <a:avLst>
            <a:gd name="adj" fmla="val 100000"/>
          </a:avLst>
        </a:prstGeom>
        <a:solidFill>
          <a:schemeClr val="accent2"/>
        </a:solidFill>
        <a:ln w="9525" cap="flat" cmpd="sng" algn="ctr">
          <a:solidFill>
            <a:schemeClr val="dk2">
              <a:hueOff val="0"/>
              <a:satOff val="0"/>
              <a:lumOff val="0"/>
              <a:alphaOff val="0"/>
            </a:schemeClr>
          </a:solidFill>
          <a:prstDash val="solid"/>
        </a:ln>
        <a:effectLst>
          <a:outerShdw blurRad="50800" dist="41909"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73258D5F-023D-494D-A00A-26B2B38844A4}">
      <dsp:nvSpPr>
        <dsp:cNvPr id="0" name=""/>
        <dsp:cNvSpPr/>
      </dsp:nvSpPr>
      <dsp:spPr>
        <a:xfrm rot="5400000">
          <a:off x="3387161" y="523190"/>
          <a:ext cx="1560050" cy="2595889"/>
        </a:xfrm>
        <a:prstGeom prst="corner">
          <a:avLst>
            <a:gd name="adj1" fmla="val 16120"/>
            <a:gd name="adj2" fmla="val 16110"/>
          </a:avLst>
        </a:prstGeom>
        <a:solidFill>
          <a:schemeClr val="accent1"/>
        </a:solidFill>
        <a:ln w="9525" cap="flat" cmpd="sng" algn="ctr">
          <a:solidFill>
            <a:schemeClr val="dk2">
              <a:hueOff val="0"/>
              <a:satOff val="0"/>
              <a:lumOff val="0"/>
              <a:alphaOff val="0"/>
            </a:schemeClr>
          </a:solidFill>
          <a:prstDash val="solid"/>
        </a:ln>
        <a:effectLst>
          <a:outerShdw blurRad="50800" dist="41909"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3D913C65-CD35-40B0-BCF5-08B51127678E}">
      <dsp:nvSpPr>
        <dsp:cNvPr id="0" name=""/>
        <dsp:cNvSpPr/>
      </dsp:nvSpPr>
      <dsp:spPr>
        <a:xfrm>
          <a:off x="3200573" y="1380110"/>
          <a:ext cx="2343583" cy="205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t>Carle</a:t>
          </a:r>
          <a:r>
            <a:rPr lang="en-US" sz="1600" kern="1200">
              <a:latin typeface="Calibri"/>
            </a:rPr>
            <a:t> sends CareSignal an </a:t>
          </a:r>
          <a:r>
            <a:rPr lang="en-US" sz="1600" b="1" i="1" kern="1200">
              <a:latin typeface="Calibri"/>
            </a:rPr>
            <a:t>automated daily feed </a:t>
          </a:r>
          <a:r>
            <a:rPr lang="en-US" sz="1600" kern="1200">
              <a:latin typeface="Calibri"/>
            </a:rPr>
            <a:t>of discharge patients eligible for post-discharge follow-up</a:t>
          </a:r>
          <a:endParaRPr lang="en-US" sz="1600" kern="1200"/>
        </a:p>
      </dsp:txBody>
      <dsp:txXfrm>
        <a:off x="3200573" y="1380110"/>
        <a:ext cx="2343583" cy="2054288"/>
      </dsp:txXfrm>
    </dsp:sp>
    <dsp:sp modelId="{B4F9657C-B184-4CB5-8474-7843C1D938A7}">
      <dsp:nvSpPr>
        <dsp:cNvPr id="0" name=""/>
        <dsp:cNvSpPr/>
      </dsp:nvSpPr>
      <dsp:spPr>
        <a:xfrm>
          <a:off x="5028148" y="332077"/>
          <a:ext cx="442185" cy="442185"/>
        </a:xfrm>
        <a:prstGeom prst="triangle">
          <a:avLst>
            <a:gd name="adj" fmla="val 100000"/>
          </a:avLst>
        </a:prstGeom>
        <a:solidFill>
          <a:schemeClr val="accent1"/>
        </a:solidFill>
        <a:ln w="9525" cap="flat" cmpd="sng" algn="ctr">
          <a:solidFill>
            <a:schemeClr val="dk2">
              <a:hueOff val="0"/>
              <a:satOff val="0"/>
              <a:lumOff val="0"/>
              <a:alphaOff val="0"/>
            </a:schemeClr>
          </a:solidFill>
          <a:prstDash val="solid"/>
        </a:ln>
        <a:effectLst>
          <a:outerShdw blurRad="50800" dist="41909"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0ACCCC06-8940-4196-AC09-AB5262BA962C}">
      <dsp:nvSpPr>
        <dsp:cNvPr id="0" name=""/>
        <dsp:cNvSpPr/>
      </dsp:nvSpPr>
      <dsp:spPr>
        <a:xfrm rot="5400000">
          <a:off x="6256165" y="-186747"/>
          <a:ext cx="1560050" cy="2595889"/>
        </a:xfrm>
        <a:prstGeom prst="corner">
          <a:avLst>
            <a:gd name="adj1" fmla="val 16120"/>
            <a:gd name="adj2" fmla="val 16110"/>
          </a:avLst>
        </a:prstGeom>
        <a:gradFill rotWithShape="0">
          <a:gsLst>
            <a:gs pos="0">
              <a:schemeClr val="dk2">
                <a:hueOff val="0"/>
                <a:satOff val="0"/>
                <a:lumOff val="0"/>
                <a:alphaOff val="0"/>
                <a:shade val="63000"/>
                <a:satMod val="110000"/>
              </a:schemeClr>
            </a:gs>
            <a:gs pos="30000">
              <a:schemeClr val="dk2">
                <a:hueOff val="0"/>
                <a:satOff val="0"/>
                <a:lumOff val="0"/>
                <a:alphaOff val="0"/>
                <a:shade val="90000"/>
                <a:satMod val="120000"/>
              </a:schemeClr>
            </a:gs>
            <a:gs pos="45000">
              <a:schemeClr val="dk2">
                <a:hueOff val="0"/>
                <a:satOff val="0"/>
                <a:lumOff val="0"/>
                <a:alphaOff val="0"/>
                <a:shade val="100000"/>
                <a:satMod val="128000"/>
              </a:schemeClr>
            </a:gs>
            <a:gs pos="55000">
              <a:schemeClr val="dk2">
                <a:hueOff val="0"/>
                <a:satOff val="0"/>
                <a:lumOff val="0"/>
                <a:alphaOff val="0"/>
                <a:shade val="100000"/>
                <a:satMod val="128000"/>
              </a:schemeClr>
            </a:gs>
            <a:gs pos="73000">
              <a:schemeClr val="dk2">
                <a:hueOff val="0"/>
                <a:satOff val="0"/>
                <a:lumOff val="0"/>
                <a:alphaOff val="0"/>
                <a:shade val="90000"/>
                <a:satMod val="120000"/>
              </a:schemeClr>
            </a:gs>
            <a:gs pos="100000">
              <a:schemeClr val="dk2">
                <a:hueOff val="0"/>
                <a:satOff val="0"/>
                <a:lumOff val="0"/>
                <a:alphaOff val="0"/>
                <a:shade val="63000"/>
                <a:satMod val="110000"/>
              </a:schemeClr>
            </a:gs>
          </a:gsLst>
          <a:lin ang="950000" scaled="1"/>
        </a:gradFill>
        <a:ln w="9525" cap="flat" cmpd="sng" algn="ctr">
          <a:solidFill>
            <a:schemeClr val="dk2">
              <a:hueOff val="0"/>
              <a:satOff val="0"/>
              <a:lumOff val="0"/>
              <a:alphaOff val="0"/>
            </a:schemeClr>
          </a:solidFill>
          <a:prstDash val="solid"/>
        </a:ln>
        <a:effectLst>
          <a:outerShdw blurRad="50800" dist="41909" dir="5400000" rotWithShape="0">
            <a:srgbClr val="000000">
              <a:alpha val="40000"/>
            </a:srgbClr>
          </a:outerShdw>
        </a:effectLst>
      </dsp:spPr>
      <dsp:style>
        <a:lnRef idx="1">
          <a:scrgbClr r="0" g="0" b="0"/>
        </a:lnRef>
        <a:fillRef idx="3">
          <a:scrgbClr r="0" g="0" b="0"/>
        </a:fillRef>
        <a:effectRef idx="2">
          <a:scrgbClr r="0" g="0" b="0"/>
        </a:effectRef>
        <a:fontRef idx="minor">
          <a:schemeClr val="lt1"/>
        </a:fontRef>
      </dsp:style>
    </dsp:sp>
    <dsp:sp modelId="{E80A6594-624C-44D2-B6A3-FDED13D17919}">
      <dsp:nvSpPr>
        <dsp:cNvPr id="0" name=""/>
        <dsp:cNvSpPr/>
      </dsp:nvSpPr>
      <dsp:spPr>
        <a:xfrm>
          <a:off x="6089931" y="655669"/>
          <a:ext cx="2151058" cy="2054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CareSignal team </a:t>
          </a:r>
          <a:r>
            <a:rPr lang="en-US" sz="1600" b="1" i="1" kern="1200">
              <a:latin typeface="Calibri"/>
            </a:rPr>
            <a:t>enrolls</a:t>
          </a:r>
          <a:r>
            <a:rPr lang="en-US" sz="1600" b="1" i="1" kern="1200"/>
            <a:t> eligible patients</a:t>
          </a:r>
          <a:r>
            <a:rPr lang="en-US" sz="1600" kern="1200"/>
            <a:t> each day on behalf of Carle</a:t>
          </a:r>
        </a:p>
      </dsp:txBody>
      <dsp:txXfrm>
        <a:off x="6089931" y="655669"/>
        <a:ext cx="2151058" cy="20542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nchor="b"/>
          <a:lstStyle>
            <a:lvl1pPr algn="l">
              <a:defRPr sz="1200"/>
            </a:lvl1pPr>
          </a:lstStyle>
          <a:p>
            <a:endParaRPr lang="en-US">
              <a:solidFill>
                <a:srgbClr val="09727D"/>
              </a:solidFill>
            </a:endParaRPr>
          </a:p>
        </p:txBody>
      </p:sp>
      <p:sp>
        <p:nvSpPr>
          <p:cNvPr id="3" name="Date Placeholder 2"/>
          <p:cNvSpPr>
            <a:spLocks noGrp="1"/>
          </p:cNvSpPr>
          <p:nvPr>
            <p:ph type="dt" sz="quarter" idx="1"/>
          </p:nvPr>
        </p:nvSpPr>
        <p:spPr>
          <a:xfrm>
            <a:off x="2460307" y="8894762"/>
            <a:ext cx="3067050" cy="468313"/>
          </a:xfrm>
          <a:prstGeom prst="rect">
            <a:avLst/>
          </a:prstGeom>
        </p:spPr>
        <p:txBody>
          <a:bodyPr vert="horz" lIns="91440" tIns="45720" rIns="91440" bIns="45720" rtlCol="0" anchor="b"/>
          <a:lstStyle>
            <a:lvl1pPr algn="r">
              <a:defRPr sz="1200"/>
            </a:lvl1pPr>
          </a:lstStyle>
          <a:p>
            <a:fld id="{CDF58906-01F6-46C0-A73B-BF8E92F2EC4D}" type="datetimeFigureOut">
              <a:rPr lang="en-US" smtClean="0">
                <a:solidFill>
                  <a:srgbClr val="09727D"/>
                </a:solidFill>
              </a:rPr>
              <a:t>1/3/2025</a:t>
            </a:fld>
            <a:endParaRPr lang="en-US">
              <a:solidFill>
                <a:srgbClr val="09727D"/>
              </a:solidFill>
            </a:endParaRPr>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4707D438-0EDA-40A9-819A-55B5BBF2270C}" type="slidenum">
              <a:rPr lang="en-US" smtClean="0">
                <a:solidFill>
                  <a:srgbClr val="09727D"/>
                </a:solidFill>
              </a:rPr>
              <a:t>‹#›</a:t>
            </a:fld>
            <a:endParaRPr lang="en-US">
              <a:solidFill>
                <a:srgbClr val="09727D"/>
              </a:solidFill>
            </a:endParaRPr>
          </a:p>
        </p:txBody>
      </p:sp>
      <p:grpSp>
        <p:nvGrpSpPr>
          <p:cNvPr id="6" name="Group 5"/>
          <p:cNvGrpSpPr/>
          <p:nvPr/>
        </p:nvGrpSpPr>
        <p:grpSpPr>
          <a:xfrm>
            <a:off x="5748337" y="75640"/>
            <a:ext cx="1328738" cy="1183491"/>
            <a:chOff x="243840" y="182880"/>
            <a:chExt cx="1882140" cy="1676400"/>
          </a:xfrm>
        </p:grpSpPr>
        <p:sp>
          <p:nvSpPr>
            <p:cNvPr id="7" name="Rectangle 6"/>
            <p:cNvSpPr/>
            <p:nvPr userDrawn="1"/>
          </p:nvSpPr>
          <p:spPr>
            <a:xfrm>
              <a:off x="243840" y="182880"/>
              <a:ext cx="1882140" cy="1676400"/>
            </a:xfrm>
            <a:prstGeom prst="flowChartProcess">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14056"/>
              <a:ext cx="1059180" cy="1055649"/>
            </a:xfrm>
            <a:prstGeom prst="flowChartProcess">
              <a:avLst/>
            </a:prstGeom>
          </p:spPr>
        </p:pic>
      </p:grpSp>
      <p:sp>
        <p:nvSpPr>
          <p:cNvPr id="9" name="Footer Placeholder 5"/>
          <p:cNvSpPr txBox="1">
            <a:spLocks/>
          </p:cNvSpPr>
          <p:nvPr/>
        </p:nvSpPr>
        <p:spPr>
          <a:xfrm>
            <a:off x="414337" y="8893296"/>
            <a:ext cx="2652396" cy="468154"/>
          </a:xfrm>
          <a:prstGeom prst="rect">
            <a:avLst/>
          </a:prstGeom>
        </p:spPr>
        <p:txBody>
          <a:bodyPr vert="horz" lIns="93936" tIns="46968" rIns="93936" bIns="46968" rtlCol="0" anchor="b"/>
          <a:lstStyle>
            <a:defPPr>
              <a:defRPr lang="en-US"/>
            </a:defPPr>
            <a:lvl1pPr marL="0" algn="l" defTabSz="914400" rtl="0" eaLnBrk="1" latinLnBrk="0" hangingPunct="1">
              <a:defRPr sz="1200" kern="1200">
                <a:solidFill>
                  <a:srgbClr val="09727D"/>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AMGA 2018, All rights reserved.</a:t>
            </a:r>
          </a:p>
        </p:txBody>
      </p:sp>
    </p:spTree>
    <p:extLst>
      <p:ext uri="{BB962C8B-B14F-4D97-AF65-F5344CB8AC3E}">
        <p14:creationId xmlns:p14="http://schemas.microsoft.com/office/powerpoint/2010/main" val="3596847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nchor="b"/>
          <a:lstStyle>
            <a:lvl1pPr algn="l">
              <a:defRPr sz="1200">
                <a:solidFill>
                  <a:srgbClr val="09727D"/>
                </a:solidFill>
              </a:defRPr>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nchor="b"/>
          <a:lstStyle>
            <a:lvl1pPr algn="r">
              <a:defRPr sz="1200">
                <a:solidFill>
                  <a:srgbClr val="09727D"/>
                </a:solidFill>
              </a:defRPr>
            </a:lvl1pPr>
          </a:lstStyle>
          <a:p>
            <a:fld id="{0C16B3A6-50E2-4B98-AB7E-BF99F068047E}" type="datetimeFigureOut">
              <a:rPr lang="en-US" smtClean="0"/>
              <a:pPr/>
              <a:t>1/3/2025</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414337" y="4447461"/>
            <a:ext cx="624840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14337" y="8893296"/>
            <a:ext cx="2652396" cy="468154"/>
          </a:xfrm>
          <a:prstGeom prst="rect">
            <a:avLst/>
          </a:prstGeom>
        </p:spPr>
        <p:txBody>
          <a:bodyPr vert="horz" lIns="93936" tIns="46968" rIns="93936" bIns="46968" rtlCol="0" anchor="b"/>
          <a:lstStyle>
            <a:lvl1pPr algn="l">
              <a:defRPr sz="1200">
                <a:solidFill>
                  <a:srgbClr val="09727D"/>
                </a:solidFill>
              </a:defRPr>
            </a:lvl1pPr>
          </a:lstStyle>
          <a:p>
            <a:r>
              <a:rPr lang="en-US"/>
              <a:t>AMGA 2018, All rights reserved.</a:t>
            </a:r>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solidFill>
                  <a:srgbClr val="09727D"/>
                </a:solidFill>
              </a:defRPr>
            </a:lvl1pPr>
          </a:lstStyle>
          <a:p>
            <a:fld id="{436C31D5-9B4C-47AB-8E14-1401555635B6}" type="slidenum">
              <a:rPr lang="en-US" smtClean="0"/>
              <a:pPr/>
              <a:t>‹#›</a:t>
            </a:fld>
            <a:endParaRPr lang="en-US"/>
          </a:p>
        </p:txBody>
      </p:sp>
    </p:spTree>
    <p:extLst>
      <p:ext uri="{BB962C8B-B14F-4D97-AF65-F5344CB8AC3E}">
        <p14:creationId xmlns:p14="http://schemas.microsoft.com/office/powerpoint/2010/main" val="423688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p>
        </p:txBody>
      </p:sp>
      <p:sp>
        <p:nvSpPr>
          <p:cNvPr id="4" name="Slide Number Placeholder 3"/>
          <p:cNvSpPr>
            <a:spLocks noGrp="1"/>
          </p:cNvSpPr>
          <p:nvPr>
            <p:ph type="sldNum" sz="quarter" idx="5"/>
          </p:nvPr>
        </p:nvSpPr>
        <p:spPr/>
        <p:txBody>
          <a:bodyPr/>
          <a:lstStyle/>
          <a:p>
            <a:fld id="{436C31D5-9B4C-47AB-8E14-1401555635B6}" type="slidenum">
              <a:rPr lang="en-US" smtClean="0"/>
              <a:pPr/>
              <a:t>2</a:t>
            </a:fld>
            <a:endParaRPr lang="en-US"/>
          </a:p>
        </p:txBody>
      </p:sp>
    </p:spTree>
    <p:extLst>
      <p:ext uri="{BB962C8B-B14F-4D97-AF65-F5344CB8AC3E}">
        <p14:creationId xmlns:p14="http://schemas.microsoft.com/office/powerpoint/2010/main" val="331198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72867FC9-62E2-7440-81B3-90E78753AC4D}" type="slidenum">
              <a:rPr lang="en-US" smtClean="0"/>
              <a:t>11</a:t>
            </a:fld>
            <a:endParaRPr lang="en-US"/>
          </a:p>
        </p:txBody>
      </p:sp>
    </p:spTree>
    <p:extLst>
      <p:ext uri="{BB962C8B-B14F-4D97-AF65-F5344CB8AC3E}">
        <p14:creationId xmlns:p14="http://schemas.microsoft.com/office/powerpoint/2010/main" val="28106454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Jessica</a:t>
            </a:r>
          </a:p>
          <a:p>
            <a:pPr>
              <a:defRPr/>
            </a:pPr>
            <a:endParaRPr lang="en-US">
              <a:solidFill>
                <a:srgbClr val="1D1C1D"/>
              </a:solidFill>
              <a:latin typeface="Slack-Lato"/>
            </a:endParaRPr>
          </a:p>
          <a:p>
            <a:pPr marL="0" marR="0" lvl="0" indent="0" algn="l" defTabSz="914400">
              <a:lnSpc>
                <a:spcPct val="100000"/>
              </a:lnSpc>
              <a:spcBef>
                <a:spcPts val="0"/>
              </a:spcBef>
              <a:spcAft>
                <a:spcPts val="0"/>
              </a:spcAft>
              <a:buClrTx/>
              <a:buSzTx/>
              <a:buFontTx/>
              <a:buNone/>
              <a:tabLst/>
              <a:defRPr/>
            </a:pPr>
            <a:r>
              <a:rPr lang="en-US">
                <a:solidFill>
                  <a:srgbClr val="1D1C1D"/>
                </a:solidFill>
                <a:latin typeface="Slack-Lato"/>
              </a:rPr>
              <a:t>Key Takeaway: MA Patients Aged 80+ Prefer Phone Calls to Text</a:t>
            </a:r>
            <a:endParaRPr lang="en-US"/>
          </a:p>
          <a:p>
            <a:pPr>
              <a:defRPr/>
            </a:pPr>
            <a:br>
              <a:rPr lang="en-US">
                <a:cs typeface="+mn-lt"/>
              </a:rPr>
            </a:br>
            <a:r>
              <a:rPr lang="en-US">
                <a:cs typeface="Calibri"/>
              </a:rPr>
              <a:t>Why it matters: </a:t>
            </a:r>
            <a:r>
              <a:rPr lang="en-US" sz="1200"/>
              <a:t>Leveraging patients’ familiar personal phones with text or phone call options builds trust and encourages long-term engagement</a:t>
            </a:r>
            <a:r>
              <a:rPr lang="en-US"/>
              <a:t> </a:t>
            </a:r>
            <a:endParaRPr lang="en-US" sz="1200">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217D879-C02D-AC40-94A8-EB80C228A49A}" type="slidenum">
              <a:rPr lang="en-US" smtClean="0"/>
              <a:t>12</a:t>
            </a:fld>
            <a:endParaRPr lang="en-US"/>
          </a:p>
        </p:txBody>
      </p:sp>
    </p:spTree>
    <p:extLst>
      <p:ext uri="{BB962C8B-B14F-4D97-AF65-F5344CB8AC3E}">
        <p14:creationId xmlns:p14="http://schemas.microsoft.com/office/powerpoint/2010/main" val="184488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pPr>
            <a:r>
              <a:rPr lang="en-US"/>
              <a:t>Jessica</a:t>
            </a:r>
          </a:p>
          <a:p>
            <a:pPr>
              <a:spcBef>
                <a:spcPct val="20000"/>
              </a:spcBef>
            </a:pPr>
            <a:endParaRPr lang="en-US">
              <a:cs typeface="Calibri"/>
            </a:endParaRPr>
          </a:p>
          <a:p>
            <a:pPr>
              <a:spcBef>
                <a:spcPct val="20000"/>
              </a:spcBef>
            </a:pPr>
            <a:endParaRPr lang="en-US">
              <a:cs typeface="Calibri"/>
            </a:endParaRPr>
          </a:p>
          <a:p>
            <a:pPr>
              <a:spcBef>
                <a:spcPct val="20000"/>
              </a:spcBef>
            </a:pPr>
            <a:r>
              <a:rPr lang="en-US"/>
              <a:t>Our clinical staff:</a:t>
            </a:r>
            <a:endParaRPr lang="en-US">
              <a:cs typeface="Calibri"/>
            </a:endParaRPr>
          </a:p>
          <a:p>
            <a:pPr marL="285750" indent="-285750">
              <a:spcBef>
                <a:spcPct val="20000"/>
              </a:spcBef>
              <a:buFont typeface="Arial,Sans-Serif"/>
              <a:buChar char="•"/>
            </a:pPr>
            <a:r>
              <a:rPr lang="en-US"/>
              <a:t>Are licensed in the state in which the patient resides</a:t>
            </a:r>
            <a:endParaRPr lang="en-US">
              <a:cs typeface="Calibri"/>
            </a:endParaRPr>
          </a:p>
          <a:p>
            <a:pPr marL="285750" indent="-285750">
              <a:spcBef>
                <a:spcPct val="20000"/>
              </a:spcBef>
              <a:buFont typeface="Arial,Sans-Serif"/>
              <a:buChar char="•"/>
            </a:pPr>
            <a:r>
              <a:rPr lang="en-US"/>
              <a:t>Are experienced nursing professionals</a:t>
            </a:r>
            <a:endParaRPr lang="en-US">
              <a:cs typeface="Calibri"/>
            </a:endParaRPr>
          </a:p>
          <a:p>
            <a:pPr marL="285750" indent="-285750">
              <a:spcBef>
                <a:spcPct val="20000"/>
              </a:spcBef>
              <a:buFont typeface="Arial,Sans-Serif"/>
              <a:buChar char="•"/>
            </a:pPr>
            <a:r>
              <a:rPr lang="en-US"/>
              <a:t>Adhere to a strict scope of practice</a:t>
            </a:r>
            <a:endParaRPr lang="en-US">
              <a:cs typeface="Calibri"/>
            </a:endParaRPr>
          </a:p>
          <a:p>
            <a:endParaRPr lang="en-US"/>
          </a:p>
          <a:p>
            <a:r>
              <a:rPr lang="en-US"/>
              <a:t>LB LCS was borne from this.  We’re seeing patients that need to be managed with a CMS reimbursable charge. So you’ll get paid by CMS and get better visibility into status of high risk patients. We can help increase you AWV and manage TOC for you in addition to CCM.</a:t>
            </a:r>
            <a:endParaRPr lang="en-US">
              <a:cs typeface="Calibri"/>
            </a:endParaRP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13</a:t>
            </a:fld>
            <a:endParaRPr lang="en-US"/>
          </a:p>
        </p:txBody>
      </p:sp>
    </p:spTree>
    <p:extLst>
      <p:ext uri="{BB962C8B-B14F-4D97-AF65-F5344CB8AC3E}">
        <p14:creationId xmlns:p14="http://schemas.microsoft.com/office/powerpoint/2010/main" val="311863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436C31D5-9B4C-47AB-8E14-1401555635B6}" type="slidenum">
              <a:rPr lang="en-US" smtClean="0"/>
              <a:pPr/>
              <a:t>14</a:t>
            </a:fld>
            <a:endParaRPr lang="en-US"/>
          </a:p>
        </p:txBody>
      </p:sp>
    </p:spTree>
    <p:extLst>
      <p:ext uri="{BB962C8B-B14F-4D97-AF65-F5344CB8AC3E}">
        <p14:creationId xmlns:p14="http://schemas.microsoft.com/office/powerpoint/2010/main" val="1943898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a:p>
            <a:r>
              <a:rPr lang="en-US"/>
              <a:t>Industry average completion rate for AWVs is just 24% - </a:t>
            </a:r>
            <a:r>
              <a:rPr lang="en-US" err="1"/>
              <a:t>Lightbeam</a:t>
            </a:r>
            <a:r>
              <a:rPr lang="en-US"/>
              <a:t> clients achieve an average of nearly 50%</a:t>
            </a:r>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15</a:t>
            </a:fld>
            <a:endParaRPr lang="en-US"/>
          </a:p>
        </p:txBody>
      </p:sp>
    </p:spTree>
    <p:extLst>
      <p:ext uri="{BB962C8B-B14F-4D97-AF65-F5344CB8AC3E}">
        <p14:creationId xmlns:p14="http://schemas.microsoft.com/office/powerpoint/2010/main" val="94021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436C31D5-9B4C-47AB-8E14-1401555635B6}" type="slidenum">
              <a:rPr lang="en-US" smtClean="0"/>
              <a:pPr/>
              <a:t>16</a:t>
            </a:fld>
            <a:endParaRPr lang="en-US"/>
          </a:p>
        </p:txBody>
      </p:sp>
    </p:spTree>
    <p:extLst>
      <p:ext uri="{BB962C8B-B14F-4D97-AF65-F5344CB8AC3E}">
        <p14:creationId xmlns:p14="http://schemas.microsoft.com/office/powerpoint/2010/main" val="359522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17</a:t>
            </a:fld>
            <a:endParaRPr lang="en-US"/>
          </a:p>
        </p:txBody>
      </p:sp>
    </p:spTree>
    <p:extLst>
      <p:ext uri="{BB962C8B-B14F-4D97-AF65-F5344CB8AC3E}">
        <p14:creationId xmlns:p14="http://schemas.microsoft.com/office/powerpoint/2010/main" val="2407326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a:p>
            <a:endParaRPr lang="en-US"/>
          </a:p>
          <a:p>
            <a:r>
              <a:rPr lang="en-US" sz="1200" b="0" i="0" kern="1200">
                <a:solidFill>
                  <a:schemeClr val="tx1"/>
                </a:solidFill>
                <a:effectLst/>
                <a:latin typeface="+mn-lt"/>
                <a:ea typeface="+mn-ea"/>
                <a:cs typeface="+mn-cs"/>
              </a:rPr>
              <a:t>Carle joined the Stratum Med ACO,</a:t>
            </a:r>
            <a:r>
              <a:rPr lang="en-US" sz="1200" b="0" i="0" kern="1200" baseline="0">
                <a:solidFill>
                  <a:schemeClr val="tx1"/>
                </a:solidFill>
                <a:effectLst/>
                <a:latin typeface="+mn-lt"/>
                <a:ea typeface="+mn-ea"/>
                <a:cs typeface="+mn-cs"/>
              </a:rPr>
              <a:t> a large collaborative ACO, in July of 2019. Carle Health has approximately 20,900 attributed ACO lives within three main regions – Champaign/Urbana, Bloomington/Normal and Richland.</a:t>
            </a:r>
            <a:r>
              <a:rPr lang="en-US"/>
              <a:t>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36C31D5-9B4C-47AB-8E14-1401555635B6}" type="slidenum">
              <a:rPr lang="en-US" smtClean="0"/>
              <a:pPr/>
              <a:t>18</a:t>
            </a:fld>
            <a:endParaRPr lang="en-US"/>
          </a:p>
        </p:txBody>
      </p:sp>
    </p:spTree>
    <p:extLst>
      <p:ext uri="{BB962C8B-B14F-4D97-AF65-F5344CB8AC3E}">
        <p14:creationId xmlns:p14="http://schemas.microsoft.com/office/powerpoint/2010/main" val="157891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24041BEB-69A8-427F-A753-DF351CC7A4E7}" type="slidenum">
              <a:rPr lang="en-US" smtClean="0"/>
              <a:pPr/>
              <a:t>19</a:t>
            </a:fld>
            <a:endParaRPr lang="en-US"/>
          </a:p>
        </p:txBody>
      </p:sp>
    </p:spTree>
    <p:extLst>
      <p:ext uri="{BB962C8B-B14F-4D97-AF65-F5344CB8AC3E}">
        <p14:creationId xmlns:p14="http://schemas.microsoft.com/office/powerpoint/2010/main" val="3021981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20</a:t>
            </a:fld>
            <a:endParaRPr lang="en-US"/>
          </a:p>
        </p:txBody>
      </p:sp>
    </p:spTree>
    <p:extLst>
      <p:ext uri="{BB962C8B-B14F-4D97-AF65-F5344CB8AC3E}">
        <p14:creationId xmlns:p14="http://schemas.microsoft.com/office/powerpoint/2010/main" val="858544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AD5FB-1807-3442-B168-FD4CFA87DC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571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a:p>
            <a:endParaRPr lang="en-US"/>
          </a:p>
          <a:p>
            <a:endParaRPr lang="en-US"/>
          </a:p>
          <a:p>
            <a:r>
              <a:rPr lang="en-US"/>
              <a:t>Who is currently eligible for RPM?</a:t>
            </a:r>
            <a:endParaRPr lang="en-US">
              <a:cs typeface="Calibri"/>
            </a:endParaRPr>
          </a:p>
          <a:p>
            <a:pPr lvl="1"/>
            <a:r>
              <a:rPr lang="en-US"/>
              <a:t>Patients over 18 years old with Carle Primary Care Physicians</a:t>
            </a:r>
            <a:endParaRPr lang="en-US">
              <a:cs typeface="Calibri"/>
            </a:endParaRPr>
          </a:p>
          <a:p>
            <a:pPr lvl="1"/>
            <a:r>
              <a:rPr lang="en-US"/>
              <a:t>Health Alliance launched on 3/15/2022 for members in the CU Region</a:t>
            </a:r>
            <a:endParaRPr lang="en-US">
              <a:cs typeface="Calibri"/>
            </a:endParaRPr>
          </a:p>
          <a:p>
            <a:pPr lvl="1"/>
            <a:r>
              <a:rPr lang="en-US"/>
              <a:t>Medicare ACO launched on 7/11/2022 for attributed patients in all Carle Regions We started with 5 buckets of patients</a:t>
            </a:r>
            <a:endParaRPr lang="en-US">
              <a:cs typeface="Calibri"/>
            </a:endParaRPr>
          </a:p>
          <a:p>
            <a:pPr lvl="2"/>
            <a:r>
              <a:rPr lang="en-US"/>
              <a:t>Congestive Heart Failure</a:t>
            </a:r>
            <a:endParaRPr lang="en-US">
              <a:cs typeface="Calibri"/>
            </a:endParaRPr>
          </a:p>
          <a:p>
            <a:pPr lvl="2"/>
            <a:r>
              <a:rPr lang="en-US"/>
              <a:t>COPD</a:t>
            </a:r>
            <a:endParaRPr lang="en-US">
              <a:cs typeface="Calibri"/>
            </a:endParaRPr>
          </a:p>
          <a:p>
            <a:pPr lvl="2"/>
            <a:r>
              <a:rPr lang="en-US"/>
              <a:t>Hypertension</a:t>
            </a:r>
            <a:endParaRPr lang="en-US">
              <a:cs typeface="Calibri"/>
            </a:endParaRPr>
          </a:p>
          <a:p>
            <a:pPr lvl="2"/>
            <a:r>
              <a:rPr lang="en-US"/>
              <a:t>Asthma (Health Alliance only)</a:t>
            </a:r>
            <a:endParaRPr lang="en-US">
              <a:cs typeface="Calibri"/>
            </a:endParaRPr>
          </a:p>
          <a:p>
            <a:pPr lvl="2"/>
            <a:r>
              <a:rPr lang="en-US"/>
              <a:t>Post-Discharge from inpatient or the emergency department</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36C31D5-9B4C-47AB-8E14-1401555635B6}" type="slidenum">
              <a:rPr lang="en-US" smtClean="0"/>
              <a:pPr/>
              <a:t>21</a:t>
            </a:fld>
            <a:endParaRPr lang="en-US"/>
          </a:p>
        </p:txBody>
      </p:sp>
    </p:spTree>
    <p:extLst>
      <p:ext uri="{BB962C8B-B14F-4D97-AF65-F5344CB8AC3E}">
        <p14:creationId xmlns:p14="http://schemas.microsoft.com/office/powerpoint/2010/main" val="476857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22</a:t>
            </a:fld>
            <a:endParaRPr lang="en-US"/>
          </a:p>
        </p:txBody>
      </p:sp>
    </p:spTree>
    <p:extLst>
      <p:ext uri="{BB962C8B-B14F-4D97-AF65-F5344CB8AC3E}">
        <p14:creationId xmlns:p14="http://schemas.microsoft.com/office/powerpoint/2010/main" val="3758512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a:p>
            <a:endParaRPr lang="en-US">
              <a:cs typeface="Calibri"/>
            </a:endParaRPr>
          </a:p>
          <a:p>
            <a:r>
              <a:rPr lang="en-US"/>
              <a:t>Automated Daily list pulled from Epic sent over SFTP to CS update</a:t>
            </a:r>
            <a:endParaRPr lang="en-US">
              <a:cs typeface="Calibri"/>
            </a:endParaRPr>
          </a:p>
          <a:p>
            <a:endParaRPr lang="en-US"/>
          </a:p>
          <a:p>
            <a:r>
              <a:rPr lang="en-US" sz="1200"/>
              <a:t>Escalation pathway within application</a:t>
            </a:r>
            <a:endParaRPr lang="en-US">
              <a:cs typeface="Calibri"/>
            </a:endParaRPr>
          </a:p>
          <a:p>
            <a:r>
              <a:rPr lang="en-US" sz="1200"/>
              <a:t>Takes out guess-work (e.g., moving patients between providers, adding them to programs based on acuity).</a:t>
            </a:r>
            <a:r>
              <a:rPr lang="en-US"/>
              <a:t> </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436C31D5-9B4C-47AB-8E14-1401555635B6}" type="slidenum">
              <a:rPr lang="en-US" smtClean="0"/>
              <a:pPr/>
              <a:t>23</a:t>
            </a:fld>
            <a:endParaRPr lang="en-US"/>
          </a:p>
        </p:txBody>
      </p:sp>
    </p:spTree>
    <p:extLst>
      <p:ext uri="{BB962C8B-B14F-4D97-AF65-F5344CB8AC3E}">
        <p14:creationId xmlns:p14="http://schemas.microsoft.com/office/powerpoint/2010/main" val="1076806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24</a:t>
            </a:fld>
            <a:endParaRPr lang="en-US"/>
          </a:p>
        </p:txBody>
      </p:sp>
    </p:spTree>
    <p:extLst>
      <p:ext uri="{BB962C8B-B14F-4D97-AF65-F5344CB8AC3E}">
        <p14:creationId xmlns:p14="http://schemas.microsoft.com/office/powerpoint/2010/main" val="1703787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25</a:t>
            </a:fld>
            <a:endParaRPr lang="en-US"/>
          </a:p>
        </p:txBody>
      </p:sp>
    </p:spTree>
    <p:extLst>
      <p:ext uri="{BB962C8B-B14F-4D97-AF65-F5344CB8AC3E}">
        <p14:creationId xmlns:p14="http://schemas.microsoft.com/office/powerpoint/2010/main" val="281019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p>
        </p:txBody>
      </p:sp>
      <p:sp>
        <p:nvSpPr>
          <p:cNvPr id="4" name="Slide Number Placeholder 3"/>
          <p:cNvSpPr>
            <a:spLocks noGrp="1"/>
          </p:cNvSpPr>
          <p:nvPr>
            <p:ph type="sldNum" sz="quarter" idx="5"/>
          </p:nvPr>
        </p:nvSpPr>
        <p:spPr/>
        <p:txBody>
          <a:bodyPr/>
          <a:lstStyle/>
          <a:p>
            <a:fld id="{436C31D5-9B4C-47AB-8E14-1401555635B6}" type="slidenum">
              <a:rPr lang="en-US" smtClean="0"/>
              <a:pPr/>
              <a:t>26</a:t>
            </a:fld>
            <a:endParaRPr lang="en-US"/>
          </a:p>
        </p:txBody>
      </p:sp>
    </p:spTree>
    <p:extLst>
      <p:ext uri="{BB962C8B-B14F-4D97-AF65-F5344CB8AC3E}">
        <p14:creationId xmlns:p14="http://schemas.microsoft.com/office/powerpoint/2010/main" val="2237261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7AD5FB-1807-3442-B168-FD4CFA87DC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54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3217D879-C02D-AC40-94A8-EB80C228A49A}" type="slidenum">
              <a:rPr lang="en-US" smtClean="0"/>
              <a:t>28</a:t>
            </a:fld>
            <a:endParaRPr lang="en-US"/>
          </a:p>
        </p:txBody>
      </p:sp>
    </p:spTree>
    <p:extLst>
      <p:ext uri="{BB962C8B-B14F-4D97-AF65-F5344CB8AC3E}">
        <p14:creationId xmlns:p14="http://schemas.microsoft.com/office/powerpoint/2010/main" val="18167704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29</a:t>
            </a:fld>
            <a:endParaRPr lang="en-US"/>
          </a:p>
        </p:txBody>
      </p:sp>
    </p:spTree>
    <p:extLst>
      <p:ext uri="{BB962C8B-B14F-4D97-AF65-F5344CB8AC3E}">
        <p14:creationId xmlns:p14="http://schemas.microsoft.com/office/powerpoint/2010/main" val="3331306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30</a:t>
            </a:fld>
            <a:endParaRPr lang="en-US"/>
          </a:p>
        </p:txBody>
      </p:sp>
    </p:spTree>
    <p:extLst>
      <p:ext uri="{BB962C8B-B14F-4D97-AF65-F5344CB8AC3E}">
        <p14:creationId xmlns:p14="http://schemas.microsoft.com/office/powerpoint/2010/main" val="138311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Jessica</a:t>
            </a:r>
          </a:p>
          <a:p>
            <a:pPr>
              <a:defRPr/>
            </a:pPr>
            <a:endParaRPr lang="en-US"/>
          </a:p>
          <a:p>
            <a:r>
              <a:rPr lang="en-US"/>
              <a:t>This webinar will describe Carle Health's process for creating workflows that combine automated technology and staff that can be easily scaled up or down as patient population sizes change; ensuring patient needs are met and health outcomes are improved.</a:t>
            </a:r>
          </a:p>
        </p:txBody>
      </p:sp>
      <p:sp>
        <p:nvSpPr>
          <p:cNvPr id="4" name="Slide Number Placeholder 3"/>
          <p:cNvSpPr>
            <a:spLocks noGrp="1"/>
          </p:cNvSpPr>
          <p:nvPr>
            <p:ph type="sldNum" sz="quarter" idx="5"/>
          </p:nvPr>
        </p:nvSpPr>
        <p:spPr/>
        <p:txBody>
          <a:bodyPr/>
          <a:lstStyle/>
          <a:p>
            <a:fld id="{436C31D5-9B4C-47AB-8E14-1401555635B6}" type="slidenum">
              <a:rPr lang="en-US" smtClean="0"/>
              <a:pPr/>
              <a:t>4</a:t>
            </a:fld>
            <a:endParaRPr lang="en-US"/>
          </a:p>
        </p:txBody>
      </p:sp>
    </p:spTree>
    <p:extLst>
      <p:ext uri="{BB962C8B-B14F-4D97-AF65-F5344CB8AC3E}">
        <p14:creationId xmlns:p14="http://schemas.microsoft.com/office/powerpoint/2010/main" val="1118642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a:p>
            <a:endParaRPr lang="en-US"/>
          </a:p>
          <a:p>
            <a:r>
              <a:rPr lang="en-US"/>
              <a:t>HTN alert if systolic or </a:t>
            </a:r>
            <a:r>
              <a:rPr lang="en-US" err="1"/>
              <a:t>dyostolic</a:t>
            </a:r>
            <a:r>
              <a:rPr lang="en-US"/>
              <a:t> out of range</a:t>
            </a:r>
          </a:p>
          <a:p>
            <a:r>
              <a:rPr lang="en-US"/>
              <a:t>LCS RN receives alert and calls patient</a:t>
            </a:r>
          </a:p>
          <a:p>
            <a:pPr marL="171450" indent="-171450">
              <a:buFont typeface="Arial,Sans-Serif"/>
              <a:buChar char="•"/>
            </a:pPr>
            <a:r>
              <a:rPr lang="en-US"/>
              <a:t>visibly, audibly stable, fork 1: non-emergent coordination of care</a:t>
            </a:r>
          </a:p>
          <a:p>
            <a:pPr marL="628650" lvl="1" indent="-171450">
              <a:buFont typeface="Arial,Sans-Serif"/>
              <a:buChar char="•"/>
            </a:pPr>
            <a:r>
              <a:rPr lang="en-US"/>
              <a:t>Talk through BP readings, education, medicine compliance, assessment triage workflow</a:t>
            </a:r>
          </a:p>
          <a:p>
            <a:pPr marL="628650" lvl="1" indent="-171450">
              <a:buFont typeface="Arial,Sans-Serif"/>
              <a:buChar char="•"/>
            </a:pPr>
            <a:r>
              <a:rPr lang="en-US" b="1"/>
              <a:t>Based on type of alert that comes- assessment automatically adjusts to populate questions relevant to the patient’s symptoms and alerts (more efficiently go through assessment) efficient</a:t>
            </a:r>
            <a:endParaRPr lang="en-US"/>
          </a:p>
          <a:p>
            <a:pPr marL="628650" lvl="1" indent="-171450">
              <a:buFont typeface="Arial,Sans-Serif"/>
              <a:buChar char="•"/>
            </a:pPr>
            <a:r>
              <a:rPr lang="en-US"/>
              <a:t>If bad: escalate to care manager/provider within Carle</a:t>
            </a:r>
          </a:p>
          <a:p>
            <a:pPr marL="628650" lvl="1" indent="-171450">
              <a:buFont typeface="Arial,Sans-Serif"/>
              <a:buChar char="•"/>
            </a:pPr>
            <a:br>
              <a:rPr lang="en-US"/>
            </a:br>
            <a:r>
              <a:rPr lang="en-US"/>
              <a:t>Fork 2: Emergent coordination of care</a:t>
            </a:r>
          </a:p>
          <a:p>
            <a:pPr marL="628650" lvl="1" indent="-171450">
              <a:buFont typeface="Arial,Sans-Serif"/>
              <a:buChar char="•"/>
            </a:pPr>
            <a:r>
              <a:rPr lang="en-US"/>
              <a:t>Follow emergency protocol, calling 911, etc.</a:t>
            </a:r>
          </a:p>
          <a:p>
            <a:pPr marL="628650" lvl="1" indent="-171450">
              <a:buFont typeface="Arial,Sans-Serif"/>
              <a:buChar char="•"/>
            </a:pPr>
            <a:endParaRPr lang="en-US">
              <a:cs typeface="Calibri"/>
            </a:endParaRPr>
          </a:p>
          <a:p>
            <a:pPr marL="628650" lvl="1" indent="-171450">
              <a:buFont typeface="Arial,Sans-Serif"/>
              <a:buChar char="•"/>
            </a:pPr>
            <a:endParaRPr lang="en-US">
              <a:cs typeface="Calibri"/>
            </a:endParaRPr>
          </a:p>
          <a:p>
            <a:pPr marL="171450" indent="-171450">
              <a:spcBef>
                <a:spcPct val="20000"/>
              </a:spcBef>
              <a:buFont typeface="Arial"/>
              <a:buChar char="•"/>
            </a:pPr>
            <a:r>
              <a:rPr lang="en-US"/>
              <a:t>After VCN</a:t>
            </a:r>
          </a:p>
          <a:p>
            <a:pPr marL="628650" lvl="1" indent="-171450">
              <a:spcBef>
                <a:spcPts val="500"/>
              </a:spcBef>
              <a:buFont typeface="Arial"/>
              <a:buChar char="•"/>
            </a:pPr>
            <a:r>
              <a:rPr lang="en-US"/>
              <a:t>Provider pathways built, streamlined (this patient this need goes to CCM, or social work). Decrease asks and staff resources. Defining pathways- SOP questions asked by the VCN team (different for different conditions). Pathway for patient determined by alert, </a:t>
            </a:r>
            <a:br>
              <a:rPr lang="en-US">
                <a:cs typeface="+mn-lt"/>
              </a:rPr>
            </a:br>
            <a:r>
              <a:rPr lang="en-US"/>
              <a:t>(education, can’t afford meds)</a:t>
            </a:r>
          </a:p>
          <a:p>
            <a:pPr marL="628650" lvl="1" indent="-171450">
              <a:spcBef>
                <a:spcPts val="500"/>
              </a:spcBef>
              <a:buFont typeface="Arial"/>
              <a:buChar char="•"/>
            </a:pPr>
            <a:r>
              <a:rPr lang="en-US"/>
              <a:t>Nurse is first point of contact. Has holistic conversation with patient and uncovers SDOH needs (e.g.,)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31</a:t>
            </a:fld>
            <a:endParaRPr lang="en-US"/>
          </a:p>
        </p:txBody>
      </p:sp>
    </p:spTree>
    <p:extLst>
      <p:ext uri="{BB962C8B-B14F-4D97-AF65-F5344CB8AC3E}">
        <p14:creationId xmlns:p14="http://schemas.microsoft.com/office/powerpoint/2010/main" val="2681435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Kristin</a:t>
            </a:r>
          </a:p>
          <a:p>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32</a:t>
            </a:fld>
            <a:endParaRPr lang="en-US"/>
          </a:p>
        </p:txBody>
      </p:sp>
    </p:spTree>
    <p:extLst>
      <p:ext uri="{BB962C8B-B14F-4D97-AF65-F5344CB8AC3E}">
        <p14:creationId xmlns:p14="http://schemas.microsoft.com/office/powerpoint/2010/main" val="2175340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33</a:t>
            </a:fld>
            <a:endParaRPr lang="en-US"/>
          </a:p>
        </p:txBody>
      </p:sp>
    </p:spTree>
    <p:extLst>
      <p:ext uri="{BB962C8B-B14F-4D97-AF65-F5344CB8AC3E}">
        <p14:creationId xmlns:p14="http://schemas.microsoft.com/office/powerpoint/2010/main" val="10706418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34</a:t>
            </a:fld>
            <a:endParaRPr lang="en-US"/>
          </a:p>
        </p:txBody>
      </p:sp>
    </p:spTree>
    <p:extLst>
      <p:ext uri="{BB962C8B-B14F-4D97-AF65-F5344CB8AC3E}">
        <p14:creationId xmlns:p14="http://schemas.microsoft.com/office/powerpoint/2010/main" val="2491198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p:txBody>
      </p:sp>
      <p:sp>
        <p:nvSpPr>
          <p:cNvPr id="4" name="Slide Number Placeholder 3"/>
          <p:cNvSpPr>
            <a:spLocks noGrp="1"/>
          </p:cNvSpPr>
          <p:nvPr>
            <p:ph type="sldNum" sz="quarter" idx="5"/>
          </p:nvPr>
        </p:nvSpPr>
        <p:spPr/>
        <p:txBody>
          <a:bodyPr/>
          <a:lstStyle/>
          <a:p>
            <a:fld id="{436C31D5-9B4C-47AB-8E14-1401555635B6}" type="slidenum">
              <a:rPr lang="en-US" smtClean="0"/>
              <a:pPr/>
              <a:t>35</a:t>
            </a:fld>
            <a:endParaRPr lang="en-US"/>
          </a:p>
        </p:txBody>
      </p:sp>
    </p:spTree>
    <p:extLst>
      <p:ext uri="{BB962C8B-B14F-4D97-AF65-F5344CB8AC3E}">
        <p14:creationId xmlns:p14="http://schemas.microsoft.com/office/powerpoint/2010/main" val="647014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Kristin</a:t>
            </a:r>
          </a:p>
          <a:p>
            <a:endParaRPr lang="en-US"/>
          </a:p>
          <a:p>
            <a:r>
              <a:rPr lang="en-US"/>
              <a:t>Expanding to additional programs such as Diabetes</a:t>
            </a:r>
            <a:br>
              <a:rPr lang="en-US">
                <a:cs typeface="+mn-lt"/>
              </a:rPr>
            </a:br>
            <a:endParaRPr lang="en-US">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436C31D5-9B4C-47AB-8E14-1401555635B6}" type="slidenum">
              <a:rPr lang="en-US" smtClean="0"/>
              <a:pPr/>
              <a:t>36</a:t>
            </a:fld>
            <a:endParaRPr lang="en-US"/>
          </a:p>
        </p:txBody>
      </p:sp>
    </p:spTree>
    <p:extLst>
      <p:ext uri="{BB962C8B-B14F-4D97-AF65-F5344CB8AC3E}">
        <p14:creationId xmlns:p14="http://schemas.microsoft.com/office/powerpoint/2010/main" val="3517946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Kristin</a:t>
            </a:r>
          </a:p>
          <a:p>
            <a:endParaRPr lang="en-US"/>
          </a:p>
          <a:p>
            <a:endParaRPr lang="en-US" dirty="0">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37</a:t>
            </a:fld>
            <a:endParaRPr lang="en-US"/>
          </a:p>
        </p:txBody>
      </p:sp>
    </p:spTree>
    <p:extLst>
      <p:ext uri="{BB962C8B-B14F-4D97-AF65-F5344CB8AC3E}">
        <p14:creationId xmlns:p14="http://schemas.microsoft.com/office/powerpoint/2010/main" val="647652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436C31D5-9B4C-47AB-8E14-1401555635B6}" type="slidenum">
              <a:rPr lang="en-US" smtClean="0"/>
              <a:pPr/>
              <a:t>5</a:t>
            </a:fld>
            <a:endParaRPr lang="en-US"/>
          </a:p>
        </p:txBody>
      </p:sp>
    </p:spTree>
    <p:extLst>
      <p:ext uri="{BB962C8B-B14F-4D97-AF65-F5344CB8AC3E}">
        <p14:creationId xmlns:p14="http://schemas.microsoft.com/office/powerpoint/2010/main" val="986562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Jessica</a:t>
            </a:r>
          </a:p>
          <a:p>
            <a:pPr>
              <a:defRPr/>
            </a:pPr>
            <a:endParaRPr lang="en-US"/>
          </a:p>
          <a:p>
            <a:pPr marL="0" marR="0" lvl="0" indent="0" algn="l" defTabSz="914400">
              <a:lnSpc>
                <a:spcPct val="100000"/>
              </a:lnSpc>
              <a:spcBef>
                <a:spcPts val="0"/>
              </a:spcBef>
              <a:spcAft>
                <a:spcPts val="0"/>
              </a:spcAft>
              <a:buClrTx/>
              <a:buSzTx/>
              <a:buFontTx/>
              <a:buNone/>
              <a:tabLst/>
              <a:defRPr/>
            </a:pPr>
            <a:r>
              <a:rPr lang="en-US"/>
              <a:t>Why are we here today? As provider organizations across the U.S are tasked with managing larger value-based care populations but less staff resources to manually support them, population health leaders are faced with a question of how to grow care management capacity in a way that is financially sustainable. </a:t>
            </a:r>
            <a:br>
              <a:rPr lang="en-US">
                <a:cs typeface="+mn-lt"/>
              </a:rPr>
            </a:b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6</a:t>
            </a:fld>
            <a:endParaRPr lang="en-US"/>
          </a:p>
        </p:txBody>
      </p:sp>
    </p:spTree>
    <p:extLst>
      <p:ext uri="{BB962C8B-B14F-4D97-AF65-F5344CB8AC3E}">
        <p14:creationId xmlns:p14="http://schemas.microsoft.com/office/powerpoint/2010/main" val="3436098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a:p>
            <a:endParaRPr lang="en-US"/>
          </a:p>
          <a:p>
            <a:r>
              <a:rPr lang="en-US"/>
              <a:t>With larger value-based care populations but less staff resources to manually support them, population health leaders are faced with a question of how to enable financially sustainable care management.</a:t>
            </a:r>
            <a:endParaRPr lang="en-US">
              <a:cs typeface="Calibri"/>
            </a:endParaRPr>
          </a:p>
        </p:txBody>
      </p:sp>
      <p:sp>
        <p:nvSpPr>
          <p:cNvPr id="4" name="Slide Number Placeholder 3"/>
          <p:cNvSpPr>
            <a:spLocks noGrp="1"/>
          </p:cNvSpPr>
          <p:nvPr>
            <p:ph type="sldNum" sz="quarter" idx="5"/>
          </p:nvPr>
        </p:nvSpPr>
        <p:spPr/>
        <p:txBody>
          <a:bodyPr/>
          <a:lstStyle/>
          <a:p>
            <a:fld id="{436C31D5-9B4C-47AB-8E14-1401555635B6}" type="slidenum">
              <a:rPr lang="en-US" smtClean="0"/>
              <a:pPr/>
              <a:t>7</a:t>
            </a:fld>
            <a:endParaRPr lang="en-US"/>
          </a:p>
        </p:txBody>
      </p:sp>
    </p:spTree>
    <p:extLst>
      <p:ext uri="{BB962C8B-B14F-4D97-AF65-F5344CB8AC3E}">
        <p14:creationId xmlns:p14="http://schemas.microsoft.com/office/powerpoint/2010/main" val="3905734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Jessica</a:t>
            </a:r>
          </a:p>
          <a:p>
            <a:endParaRPr lang="en-US"/>
          </a:p>
        </p:txBody>
      </p:sp>
      <p:sp>
        <p:nvSpPr>
          <p:cNvPr id="4" name="Slide Number Placeholder 3"/>
          <p:cNvSpPr>
            <a:spLocks noGrp="1"/>
          </p:cNvSpPr>
          <p:nvPr>
            <p:ph type="sldNum" sz="quarter" idx="5"/>
          </p:nvPr>
        </p:nvSpPr>
        <p:spPr/>
        <p:txBody>
          <a:bodyPr/>
          <a:lstStyle/>
          <a:p>
            <a:fld id="{436C31D5-9B4C-47AB-8E14-1401555635B6}" type="slidenum">
              <a:rPr lang="en-US" smtClean="0"/>
              <a:pPr/>
              <a:t>8</a:t>
            </a:fld>
            <a:endParaRPr lang="en-US"/>
          </a:p>
        </p:txBody>
      </p:sp>
    </p:spTree>
    <p:extLst>
      <p:ext uri="{BB962C8B-B14F-4D97-AF65-F5344CB8AC3E}">
        <p14:creationId xmlns:p14="http://schemas.microsoft.com/office/powerpoint/2010/main" val="82775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436C31D5-9B4C-47AB-8E14-1401555635B6}" type="slidenum">
              <a:rPr lang="en-US" smtClean="0"/>
              <a:pPr/>
              <a:t>9</a:t>
            </a:fld>
            <a:endParaRPr lang="en-US"/>
          </a:p>
        </p:txBody>
      </p:sp>
    </p:spTree>
    <p:extLst>
      <p:ext uri="{BB962C8B-B14F-4D97-AF65-F5344CB8AC3E}">
        <p14:creationId xmlns:p14="http://schemas.microsoft.com/office/powerpoint/2010/main" val="257602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Jessica</a:t>
            </a:r>
          </a:p>
        </p:txBody>
      </p:sp>
      <p:sp>
        <p:nvSpPr>
          <p:cNvPr id="4" name="Slide Number Placeholder 3"/>
          <p:cNvSpPr>
            <a:spLocks noGrp="1"/>
          </p:cNvSpPr>
          <p:nvPr>
            <p:ph type="sldNum" sz="quarter" idx="5"/>
          </p:nvPr>
        </p:nvSpPr>
        <p:spPr/>
        <p:txBody>
          <a:bodyPr/>
          <a:lstStyle/>
          <a:p>
            <a:fld id="{3217D879-C02D-AC40-94A8-EB80C228A49A}" type="slidenum">
              <a:rPr lang="en-US" smtClean="0"/>
              <a:t>10</a:t>
            </a:fld>
            <a:endParaRPr lang="en-US"/>
          </a:p>
        </p:txBody>
      </p:sp>
    </p:spTree>
    <p:extLst>
      <p:ext uri="{BB962C8B-B14F-4D97-AF65-F5344CB8AC3E}">
        <p14:creationId xmlns:p14="http://schemas.microsoft.com/office/powerpoint/2010/main" val="3311831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7426" y="1798867"/>
            <a:ext cx="6244250" cy="465365"/>
          </a:xfrm>
        </p:spPr>
        <p:txBody>
          <a:bodyPr/>
          <a:lstStyle>
            <a:lvl1pPr>
              <a:defRPr sz="3600" baseline="0">
                <a:solidFill>
                  <a:srgbClr val="09727D"/>
                </a:solidFill>
              </a:defRPr>
            </a:lvl1pPr>
          </a:lstStyle>
          <a:p>
            <a:r>
              <a:rPr lang="en-US"/>
              <a:t>Click to edit Master title style</a:t>
            </a:r>
          </a:p>
        </p:txBody>
      </p:sp>
      <p:sp>
        <p:nvSpPr>
          <p:cNvPr id="6" name="Subtitle 2"/>
          <p:cNvSpPr>
            <a:spLocks noGrp="1"/>
          </p:cNvSpPr>
          <p:nvPr>
            <p:ph type="subTitle" idx="1"/>
          </p:nvPr>
        </p:nvSpPr>
        <p:spPr>
          <a:xfrm>
            <a:off x="4142699" y="4650319"/>
            <a:ext cx="3145872" cy="357056"/>
          </a:xfrm>
        </p:spPr>
        <p:txBody>
          <a:bodyPr anchor="b"/>
          <a:lstStyle>
            <a:lvl1pPr marL="0" indent="0">
              <a:buFontTx/>
              <a:buNone/>
              <a:defRPr sz="1800">
                <a:solidFill>
                  <a:srgbClr val="09727D"/>
                </a:solidFill>
              </a:defRPr>
            </a:lvl1pPr>
          </a:lstStyle>
          <a:p>
            <a:r>
              <a:rPr lang="en-US"/>
              <a:t>Click to edit Master subtitle style</a:t>
            </a:r>
          </a:p>
        </p:txBody>
      </p:sp>
      <p:sp>
        <p:nvSpPr>
          <p:cNvPr id="5" name="Text Placeholder 4"/>
          <p:cNvSpPr>
            <a:spLocks noGrp="1"/>
          </p:cNvSpPr>
          <p:nvPr>
            <p:ph type="body" sz="quarter" idx="11"/>
          </p:nvPr>
        </p:nvSpPr>
        <p:spPr>
          <a:xfrm>
            <a:off x="2743200" y="2327501"/>
            <a:ext cx="5975576" cy="425222"/>
          </a:xfrm>
        </p:spPr>
        <p:txBody>
          <a:bodyPr/>
          <a:lstStyle>
            <a:lvl1pPr marL="0" indent="0">
              <a:buFontTx/>
              <a:buNone/>
              <a:defRPr sz="3200">
                <a:solidFill>
                  <a:srgbClr val="09727D"/>
                </a:solidFill>
              </a:defRPr>
            </a:lvl1pPr>
            <a:lvl2pPr marL="457200" indent="0">
              <a:buFontTx/>
              <a:buNone/>
              <a:defRPr sz="3000"/>
            </a:lvl2pPr>
            <a:lvl3pPr marL="914400" indent="0">
              <a:buFontTx/>
              <a:buNone/>
              <a:defRPr sz="2600"/>
            </a:lvl3pPr>
            <a:lvl4pPr>
              <a:buFontTx/>
              <a:buNone/>
              <a:defRPr/>
            </a:lvl4pPr>
            <a:lvl5pPr marL="1828800" indent="0">
              <a:buFontTx/>
              <a:buNone/>
              <a:defRPr/>
            </a:lvl5pPr>
          </a:lstStyle>
          <a:p>
            <a:pPr lvl="0"/>
            <a:r>
              <a:rPr lang="en-US"/>
              <a:t>Click to edit Master text styles</a:t>
            </a:r>
          </a:p>
        </p:txBody>
      </p:sp>
      <p:sp>
        <p:nvSpPr>
          <p:cNvPr id="11" name="Text Placeholder 10"/>
          <p:cNvSpPr>
            <a:spLocks noGrp="1"/>
          </p:cNvSpPr>
          <p:nvPr>
            <p:ph type="body" sz="quarter" idx="12"/>
          </p:nvPr>
        </p:nvSpPr>
        <p:spPr>
          <a:xfrm>
            <a:off x="3176393" y="3172420"/>
            <a:ext cx="5475287" cy="327422"/>
          </a:xfrm>
        </p:spPr>
        <p:txBody>
          <a:bodyPr/>
          <a:lstStyle>
            <a:lvl1pPr marL="0" indent="0">
              <a:buFontTx/>
              <a:buNone/>
              <a:defRPr sz="2600">
                <a:solidFill>
                  <a:srgbClr val="09727D"/>
                </a:solidFill>
              </a:defRPr>
            </a:lvl1pPr>
          </a:lstStyle>
          <a:p>
            <a:pPr lvl="0"/>
            <a:r>
              <a:rPr lang="en-US"/>
              <a:t>Click to edit Master text styles</a:t>
            </a:r>
          </a:p>
        </p:txBody>
      </p:sp>
      <p:sp>
        <p:nvSpPr>
          <p:cNvPr id="8" name="Rectangle 7"/>
          <p:cNvSpPr/>
          <p:nvPr userDrawn="1"/>
        </p:nvSpPr>
        <p:spPr>
          <a:xfrm>
            <a:off x="98642" y="4848599"/>
            <a:ext cx="1535998" cy="246221"/>
          </a:xfrm>
          <a:prstGeom prst="rect">
            <a:avLst/>
          </a:prstGeom>
          <a:solidFill>
            <a:srgbClr val="D6DE23"/>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3914091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394B16-B2B2-2744-86DA-6B12D59EF232}"/>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flipV="1">
            <a:off x="15" y="7"/>
            <a:ext cx="9143985" cy="5143493"/>
          </a:xfrm>
          <a:prstGeom prst="rect">
            <a:avLst/>
          </a:prstGeom>
          <a:ln w="19050">
            <a:noFill/>
          </a:ln>
        </p:spPr>
      </p:pic>
      <p:sp>
        <p:nvSpPr>
          <p:cNvPr id="11" name="Rectangle 10">
            <a:extLst>
              <a:ext uri="{FF2B5EF4-FFF2-40B4-BE49-F238E27FC236}">
                <a16:creationId xmlns:a16="http://schemas.microsoft.com/office/drawing/2014/main" id="{16189999-A558-BB47-A513-F8BE04FBBB22}"/>
              </a:ext>
            </a:extLst>
          </p:cNvPr>
          <p:cNvSpPr/>
          <p:nvPr userDrawn="1"/>
        </p:nvSpPr>
        <p:spPr>
          <a:xfrm>
            <a:off x="0" y="0"/>
            <a:ext cx="914400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A picture containing text  Description automatically generated">
            <a:extLst>
              <a:ext uri="{FF2B5EF4-FFF2-40B4-BE49-F238E27FC236}">
                <a16:creationId xmlns:a16="http://schemas.microsoft.com/office/drawing/2014/main" id="{A1C8A5ED-7E86-C344-9B8B-B638383B0A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5828" y="187435"/>
            <a:ext cx="1551215" cy="387804"/>
          </a:xfrm>
          <a:prstGeom prst="rect">
            <a:avLst/>
          </a:prstGeom>
        </p:spPr>
      </p:pic>
      <p:cxnSp>
        <p:nvCxnSpPr>
          <p:cNvPr id="17" name="Straight Connector 16">
            <a:extLst>
              <a:ext uri="{FF2B5EF4-FFF2-40B4-BE49-F238E27FC236}">
                <a16:creationId xmlns:a16="http://schemas.microsoft.com/office/drawing/2014/main" id="{43FE67F1-6723-CA4C-B129-55468F35CC59}"/>
              </a:ext>
            </a:extLst>
          </p:cNvPr>
          <p:cNvCxnSpPr/>
          <p:nvPr userDrawn="1"/>
        </p:nvCxnSpPr>
        <p:spPr>
          <a:xfrm>
            <a:off x="0" y="74295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20069161-4E1D-4A48-B35B-EE0FEEEDA142}"/>
              </a:ext>
            </a:extLst>
          </p:cNvPr>
          <p:cNvSpPr txBox="1">
            <a:spLocks/>
          </p:cNvSpPr>
          <p:nvPr userDrawn="1"/>
        </p:nvSpPr>
        <p:spPr>
          <a:xfrm>
            <a:off x="1" y="4844839"/>
            <a:ext cx="9143999" cy="27384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50">
                <a:solidFill>
                  <a:schemeClr val="bg1">
                    <a:lumMod val="65000"/>
                  </a:schemeClr>
                </a:solidFill>
                <a:latin typeface="+mj-lt"/>
              </a:rPr>
              <a:t>© 2022 Lightbeam Health Solutions | All rights reserved.  |  Confidential. Please do not copy or forward.</a:t>
            </a:r>
          </a:p>
        </p:txBody>
      </p:sp>
      <p:sp>
        <p:nvSpPr>
          <p:cNvPr id="2" name="Title 1">
            <a:extLst>
              <a:ext uri="{FF2B5EF4-FFF2-40B4-BE49-F238E27FC236}">
                <a16:creationId xmlns:a16="http://schemas.microsoft.com/office/drawing/2014/main" id="{CC5FAD98-2F55-7841-8F25-5517A8BF8E15}"/>
              </a:ext>
            </a:extLst>
          </p:cNvPr>
          <p:cNvSpPr>
            <a:spLocks noGrp="1"/>
          </p:cNvSpPr>
          <p:nvPr>
            <p:ph type="title"/>
          </p:nvPr>
        </p:nvSpPr>
        <p:spPr>
          <a:xfrm>
            <a:off x="265557" y="149330"/>
            <a:ext cx="7180271" cy="444289"/>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D5C85F01-2376-484B-B5FC-1E4C63BF9E9C}"/>
              </a:ext>
            </a:extLst>
          </p:cNvPr>
          <p:cNvSpPr>
            <a:spLocks noGrp="1"/>
          </p:cNvSpPr>
          <p:nvPr>
            <p:ph sz="quarter" idx="10"/>
          </p:nvPr>
        </p:nvSpPr>
        <p:spPr>
          <a:xfrm>
            <a:off x="328613" y="942975"/>
            <a:ext cx="4041804" cy="3733800"/>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35D33198-9CE6-4115-BBC5-C57EC71FCE03}"/>
              </a:ext>
            </a:extLst>
          </p:cNvPr>
          <p:cNvSpPr>
            <a:spLocks noGrp="1"/>
          </p:cNvSpPr>
          <p:nvPr>
            <p:ph sz="quarter" idx="11"/>
          </p:nvPr>
        </p:nvSpPr>
        <p:spPr>
          <a:xfrm>
            <a:off x="4773585" y="942975"/>
            <a:ext cx="4041804" cy="3733800"/>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5890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394B16-B2B2-2744-86DA-6B12D59EF232}"/>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flipV="1">
            <a:off x="15" y="7"/>
            <a:ext cx="9143985" cy="5143493"/>
          </a:xfrm>
          <a:prstGeom prst="rect">
            <a:avLst/>
          </a:prstGeom>
          <a:ln w="19050">
            <a:noFill/>
          </a:ln>
        </p:spPr>
      </p:pic>
      <p:sp>
        <p:nvSpPr>
          <p:cNvPr id="11" name="Rectangle 10">
            <a:extLst>
              <a:ext uri="{FF2B5EF4-FFF2-40B4-BE49-F238E27FC236}">
                <a16:creationId xmlns:a16="http://schemas.microsoft.com/office/drawing/2014/main" id="{16189999-A558-BB47-A513-F8BE04FBBB22}"/>
              </a:ext>
            </a:extLst>
          </p:cNvPr>
          <p:cNvSpPr/>
          <p:nvPr userDrawn="1"/>
        </p:nvSpPr>
        <p:spPr>
          <a:xfrm>
            <a:off x="0" y="0"/>
            <a:ext cx="9144000" cy="742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A picture containing text  Description automatically generated">
            <a:extLst>
              <a:ext uri="{FF2B5EF4-FFF2-40B4-BE49-F238E27FC236}">
                <a16:creationId xmlns:a16="http://schemas.microsoft.com/office/drawing/2014/main" id="{A1C8A5ED-7E86-C344-9B8B-B638383B0A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45828" y="187435"/>
            <a:ext cx="1551215" cy="387804"/>
          </a:xfrm>
          <a:prstGeom prst="rect">
            <a:avLst/>
          </a:prstGeom>
        </p:spPr>
      </p:pic>
      <p:cxnSp>
        <p:nvCxnSpPr>
          <p:cNvPr id="17" name="Straight Connector 16">
            <a:extLst>
              <a:ext uri="{FF2B5EF4-FFF2-40B4-BE49-F238E27FC236}">
                <a16:creationId xmlns:a16="http://schemas.microsoft.com/office/drawing/2014/main" id="{43FE67F1-6723-CA4C-B129-55468F35CC59}"/>
              </a:ext>
            </a:extLst>
          </p:cNvPr>
          <p:cNvCxnSpPr/>
          <p:nvPr userDrawn="1"/>
        </p:nvCxnSpPr>
        <p:spPr>
          <a:xfrm>
            <a:off x="0" y="742950"/>
            <a:ext cx="9144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20069161-4E1D-4A48-B35B-EE0FEEEDA142}"/>
              </a:ext>
            </a:extLst>
          </p:cNvPr>
          <p:cNvSpPr txBox="1">
            <a:spLocks/>
          </p:cNvSpPr>
          <p:nvPr userDrawn="1"/>
        </p:nvSpPr>
        <p:spPr>
          <a:xfrm>
            <a:off x="1" y="4844839"/>
            <a:ext cx="9143999" cy="273844"/>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50">
                <a:solidFill>
                  <a:schemeClr val="bg1">
                    <a:lumMod val="65000"/>
                  </a:schemeClr>
                </a:solidFill>
                <a:latin typeface="+mj-lt"/>
              </a:rPr>
              <a:t>© 2022 Lightbeam Health Solutions | All rights reserved.  |  Confidential. Please do not copy or forward.</a:t>
            </a:r>
          </a:p>
        </p:txBody>
      </p:sp>
      <p:sp>
        <p:nvSpPr>
          <p:cNvPr id="2" name="Title 1">
            <a:extLst>
              <a:ext uri="{FF2B5EF4-FFF2-40B4-BE49-F238E27FC236}">
                <a16:creationId xmlns:a16="http://schemas.microsoft.com/office/drawing/2014/main" id="{CC5FAD98-2F55-7841-8F25-5517A8BF8E15}"/>
              </a:ext>
            </a:extLst>
          </p:cNvPr>
          <p:cNvSpPr>
            <a:spLocks noGrp="1"/>
          </p:cNvSpPr>
          <p:nvPr>
            <p:ph type="title"/>
          </p:nvPr>
        </p:nvSpPr>
        <p:spPr>
          <a:xfrm>
            <a:off x="265557" y="149330"/>
            <a:ext cx="7180271" cy="444289"/>
          </a:xfrm>
          <a:prstGeom prst="rect">
            <a:avLst/>
          </a:prstGeom>
        </p:spPr>
        <p:txBody>
          <a:bodyPr/>
          <a:lstStyle/>
          <a:p>
            <a:r>
              <a:rPr lang="en-US"/>
              <a:t>Click to edit Master title style</a:t>
            </a:r>
          </a:p>
        </p:txBody>
      </p:sp>
      <p:sp>
        <p:nvSpPr>
          <p:cNvPr id="4" name="Content Placeholder 3">
            <a:extLst>
              <a:ext uri="{FF2B5EF4-FFF2-40B4-BE49-F238E27FC236}">
                <a16:creationId xmlns:a16="http://schemas.microsoft.com/office/drawing/2014/main" id="{D5C85F01-2376-484B-B5FC-1E4C63BF9E9C}"/>
              </a:ext>
            </a:extLst>
          </p:cNvPr>
          <p:cNvSpPr>
            <a:spLocks noGrp="1"/>
          </p:cNvSpPr>
          <p:nvPr>
            <p:ph sz="quarter" idx="10"/>
          </p:nvPr>
        </p:nvSpPr>
        <p:spPr>
          <a:xfrm>
            <a:off x="328612" y="942975"/>
            <a:ext cx="8529638" cy="3733800"/>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10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4360" y="0"/>
            <a:ext cx="7955280" cy="1005840"/>
          </a:xfrm>
        </p:spPr>
        <p:txBody>
          <a:bodyPr anchor="b" anchorCtr="0">
            <a:noAutofit/>
          </a:bodyPr>
          <a:lstStyle>
            <a:lvl1pPr>
              <a:defRPr lang="en-US" sz="2400" b="0" kern="1200" dirty="0">
                <a:solidFill>
                  <a:schemeClr val="tx2"/>
                </a:solidFill>
                <a:effectLst/>
                <a:latin typeface="Calibri Light" panose="020F0302020204030204" pitchFamily="34" charset="0"/>
                <a:ea typeface="+mj-ea"/>
                <a:cs typeface="+mj-cs"/>
              </a:defRPr>
            </a:lvl1pPr>
          </a:lstStyle>
          <a:p>
            <a:r>
              <a:rPr lang="en-US"/>
              <a:t>Click to edit Master title style</a:t>
            </a:r>
          </a:p>
        </p:txBody>
      </p:sp>
      <p:sp>
        <p:nvSpPr>
          <p:cNvPr id="3" name="Content Placeholder 2"/>
          <p:cNvSpPr>
            <a:spLocks noGrp="1"/>
          </p:cNvSpPr>
          <p:nvPr>
            <p:ph idx="1"/>
          </p:nvPr>
        </p:nvSpPr>
        <p:spPr>
          <a:xfrm>
            <a:off x="609600" y="1504950"/>
            <a:ext cx="8001000" cy="3581400"/>
          </a:xfrm>
        </p:spPr>
        <p:txBody>
          <a:bodyPr>
            <a:normAutofit/>
          </a:bodyPr>
          <a:lstStyle>
            <a:lvl1pPr>
              <a:defRPr sz="1600" b="0">
                <a:solidFill>
                  <a:schemeClr val="tx2"/>
                </a:solidFill>
                <a:latin typeface="Calibri Light" panose="020F0302020204030204" pitchFamily="34" charset="0"/>
              </a:defRPr>
            </a:lvl1pPr>
            <a:lvl2pPr>
              <a:defRPr sz="1400" b="0">
                <a:solidFill>
                  <a:schemeClr val="tx2"/>
                </a:solidFill>
                <a:latin typeface="Calibri Light" panose="020F0302020204030204" pitchFamily="34" charset="0"/>
              </a:defRPr>
            </a:lvl2pPr>
            <a:lvl3pPr>
              <a:defRPr sz="1200" b="0">
                <a:solidFill>
                  <a:schemeClr val="tx2"/>
                </a:solidFill>
                <a:latin typeface="Calibri Light" panose="020F0302020204030204" pitchFamily="34" charset="0"/>
              </a:defRPr>
            </a:lvl3pPr>
            <a:lvl4pPr>
              <a:defRPr sz="1100" b="0">
                <a:solidFill>
                  <a:schemeClr val="tx2"/>
                </a:solidFill>
                <a:latin typeface="Calibri Light" panose="020F0302020204030204" pitchFamily="34" charset="0"/>
              </a:defRPr>
            </a:lvl4pPr>
            <a:lvl5pPr>
              <a:defRPr sz="1100" b="0">
                <a:solidFill>
                  <a:schemeClr val="tx2"/>
                </a:solidFill>
                <a:latin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0"/>
          </p:nvPr>
        </p:nvSpPr>
        <p:spPr>
          <a:xfrm>
            <a:off x="609600" y="1047750"/>
            <a:ext cx="8001000" cy="457200"/>
          </a:xfrm>
        </p:spPr>
        <p:txBody>
          <a:bodyPr lIns="0" anchor="ctr" anchorCtr="0"/>
          <a:lstStyle>
            <a:lvl1pPr marL="0" indent="0">
              <a:buNone/>
              <a:defRPr sz="1800" b="0">
                <a:solidFill>
                  <a:schemeClr val="tx2"/>
                </a:solidFill>
                <a:latin typeface="Calibri Light" panose="020F03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9300804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2680" y="1741716"/>
            <a:ext cx="6507321" cy="465365"/>
          </a:xfrm>
        </p:spPr>
        <p:txBody>
          <a:bodyPr/>
          <a:lstStyle>
            <a:lvl1pPr>
              <a:defRPr sz="3600" b="0" baseline="0">
                <a:solidFill>
                  <a:srgbClr val="09727D"/>
                </a:solidFill>
              </a:defRPr>
            </a:lvl1pPr>
          </a:lstStyle>
          <a:p>
            <a:r>
              <a:rPr lang="en-US"/>
              <a:t>Click to edit Master title style</a:t>
            </a:r>
          </a:p>
        </p:txBody>
      </p:sp>
      <p:sp>
        <p:nvSpPr>
          <p:cNvPr id="6" name="Subtitle 2"/>
          <p:cNvSpPr>
            <a:spLocks noGrp="1"/>
          </p:cNvSpPr>
          <p:nvPr>
            <p:ph type="subTitle" idx="1"/>
          </p:nvPr>
        </p:nvSpPr>
        <p:spPr>
          <a:xfrm>
            <a:off x="4038600" y="4629150"/>
            <a:ext cx="3145872" cy="357056"/>
          </a:xfrm>
          <a:prstGeom prst="rect">
            <a:avLst/>
          </a:prstGeom>
        </p:spPr>
        <p:txBody>
          <a:bodyPr anchor="b"/>
          <a:lstStyle>
            <a:lvl1pPr marL="0" indent="0">
              <a:buFontTx/>
              <a:buNone/>
              <a:defRPr sz="1800"/>
            </a:lvl1pPr>
          </a:lstStyle>
          <a:p>
            <a:endParaRPr lang="en-US"/>
          </a:p>
        </p:txBody>
      </p:sp>
      <p:sp>
        <p:nvSpPr>
          <p:cNvPr id="5" name="Text Placeholder 4"/>
          <p:cNvSpPr>
            <a:spLocks noGrp="1"/>
          </p:cNvSpPr>
          <p:nvPr>
            <p:ph type="body" sz="quarter" idx="11"/>
          </p:nvPr>
        </p:nvSpPr>
        <p:spPr>
          <a:xfrm>
            <a:off x="2651354" y="2453145"/>
            <a:ext cx="6238647" cy="425222"/>
          </a:xfrm>
          <a:prstGeom prst="rect">
            <a:avLst/>
          </a:prstGeom>
        </p:spPr>
        <p:txBody>
          <a:bodyPr/>
          <a:lstStyle>
            <a:lvl1pPr marL="0" indent="0">
              <a:buFontTx/>
              <a:buNone/>
              <a:defRPr sz="3200"/>
            </a:lvl1pPr>
            <a:lvl2pPr marL="457200" indent="0">
              <a:buFontTx/>
              <a:buNone/>
              <a:defRPr sz="3000"/>
            </a:lvl2pPr>
            <a:lvl3pPr marL="914400" indent="0">
              <a:buFontTx/>
              <a:buNone/>
              <a:defRPr sz="2600"/>
            </a:lvl3pPr>
            <a:lvl4pPr>
              <a:buFontTx/>
              <a:buNone/>
              <a:defRPr/>
            </a:lvl4pPr>
            <a:lvl5pPr marL="1828800" indent="0">
              <a:buFontTx/>
              <a:buNone/>
              <a:defRPr/>
            </a:lvl5pPr>
          </a:lstStyle>
          <a:p>
            <a:pPr lvl="0"/>
            <a:r>
              <a:rPr lang="en-US"/>
              <a:t>Click to edit Master text styles</a:t>
            </a:r>
          </a:p>
        </p:txBody>
      </p:sp>
      <p:sp>
        <p:nvSpPr>
          <p:cNvPr id="11" name="Text Placeholder 10"/>
          <p:cNvSpPr>
            <a:spLocks noGrp="1"/>
          </p:cNvSpPr>
          <p:nvPr>
            <p:ph type="body" sz="quarter" idx="12"/>
          </p:nvPr>
        </p:nvSpPr>
        <p:spPr>
          <a:xfrm>
            <a:off x="3057755" y="3089871"/>
            <a:ext cx="5832247" cy="327422"/>
          </a:xfrm>
          <a:prstGeom prst="rect">
            <a:avLst/>
          </a:prstGeom>
        </p:spPr>
        <p:txBody>
          <a:bodyPr/>
          <a:lstStyle>
            <a:lvl1pPr marL="0" indent="0">
              <a:buFontTx/>
              <a:buNone/>
              <a:defRPr sz="2600"/>
            </a:lvl1pPr>
          </a:lstStyle>
          <a:p>
            <a:pPr lvl="0"/>
            <a:r>
              <a:rPr lang="en-US"/>
              <a:t>Click to edit Master text styles</a:t>
            </a:r>
          </a:p>
        </p:txBody>
      </p:sp>
      <p:sp>
        <p:nvSpPr>
          <p:cNvPr id="8" name="Rectangle 7"/>
          <p:cNvSpPr/>
          <p:nvPr userDrawn="1"/>
        </p:nvSpPr>
        <p:spPr>
          <a:xfrm>
            <a:off x="174842" y="4810098"/>
            <a:ext cx="1535998" cy="246221"/>
          </a:xfrm>
          <a:prstGeom prst="rect">
            <a:avLst/>
          </a:prstGeom>
          <a:solidFill>
            <a:srgbClr val="D6DE23"/>
          </a:solid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12833654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53500" y="2520951"/>
            <a:ext cx="5486400" cy="1118513"/>
          </a:xfrm>
        </p:spPr>
        <p:txBody>
          <a:bodyPr anchor="ctr"/>
          <a:lstStyle>
            <a:lvl1pPr>
              <a:defRPr sz="3200">
                <a:solidFill>
                  <a:schemeClr val="bg1"/>
                </a:solidFill>
              </a:defRPr>
            </a:lvl1pPr>
          </a:lstStyle>
          <a:p>
            <a:r>
              <a:rPr lang="en-US"/>
              <a:t>Click to edit Master title style</a:t>
            </a:r>
          </a:p>
        </p:txBody>
      </p:sp>
      <p:sp>
        <p:nvSpPr>
          <p:cNvPr id="4" name="Slide Number Placeholder 3"/>
          <p:cNvSpPr>
            <a:spLocks noGrp="1"/>
          </p:cNvSpPr>
          <p:nvPr>
            <p:ph type="sldNum" sz="quarter" idx="11"/>
          </p:nvPr>
        </p:nvSpPr>
        <p:spPr>
          <a:xfrm>
            <a:off x="6915150" y="4959127"/>
            <a:ext cx="2133600" cy="168812"/>
          </a:xfrm>
          <a:prstGeom prst="rect">
            <a:avLst/>
          </a:prstGeom>
        </p:spPr>
        <p:txBody>
          <a:bodyPr anchor="ctr"/>
          <a:lstStyle>
            <a:lvl1pPr marL="0" indent="0" algn="r">
              <a:buFontTx/>
              <a:buNone/>
              <a:defRPr sz="1000"/>
            </a:lvl1pPr>
          </a:lstStyle>
          <a:p>
            <a:pPr defTabSz="457200" fontAlgn="base">
              <a:spcBef>
                <a:spcPct val="0"/>
              </a:spcBef>
              <a:spcAft>
                <a:spcPct val="0"/>
              </a:spcAft>
            </a:pPr>
            <a:fld id="{894A3A7E-69CF-6445-A1BA-0D920B2444B0}" type="slidenum">
              <a:rPr lang="en-US" smtClean="0">
                <a:solidFill>
                  <a:prstClr val="white"/>
                </a:solidFill>
                <a:ea typeface="ＭＳ Ｐゴシック" charset="0"/>
              </a:rPr>
              <a:pPr defTabSz="457200" fontAlgn="base">
                <a:spcBef>
                  <a:spcPct val="0"/>
                </a:spcBef>
                <a:spcAft>
                  <a:spcPct val="0"/>
                </a:spcAft>
              </a:pPr>
              <a:t>‹#›</a:t>
            </a:fld>
            <a:endParaRPr lang="en-US">
              <a:solidFill>
                <a:prstClr val="white"/>
              </a:solidFill>
              <a:ea typeface="ＭＳ Ｐゴシック" charset="0"/>
            </a:endParaRPr>
          </a:p>
        </p:txBody>
      </p:sp>
      <p:grpSp>
        <p:nvGrpSpPr>
          <p:cNvPr id="5" name="Group 4"/>
          <p:cNvGrpSpPr/>
          <p:nvPr userDrawn="1"/>
        </p:nvGrpSpPr>
        <p:grpSpPr>
          <a:xfrm>
            <a:off x="303530" y="0"/>
            <a:ext cx="1882140" cy="1676400"/>
            <a:chOff x="243840" y="182880"/>
            <a:chExt cx="1882140" cy="1676400"/>
          </a:xfrm>
        </p:grpSpPr>
        <p:sp>
          <p:nvSpPr>
            <p:cNvPr id="6" name="Rectangle 5"/>
            <p:cNvSpPr/>
            <p:nvPr userDrawn="1"/>
          </p:nvSpPr>
          <p:spPr>
            <a:xfrm>
              <a:off x="243840" y="182880"/>
              <a:ext cx="188214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480" y="314056"/>
              <a:ext cx="1059180" cy="1055649"/>
            </a:xfrm>
            <a:prstGeom prst="rect">
              <a:avLst/>
            </a:prstGeom>
          </p:spPr>
        </p:pic>
      </p:grpSp>
      <p:sp>
        <p:nvSpPr>
          <p:cNvPr id="9" name="Rectangle 8"/>
          <p:cNvSpPr/>
          <p:nvPr userDrawn="1"/>
        </p:nvSpPr>
        <p:spPr>
          <a:xfrm>
            <a:off x="1023202" y="4897279"/>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272628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AMGA Title and Content">
    <p:bg>
      <p:bgPr>
        <a:solidFill>
          <a:srgbClr val="09727D"/>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2CB07-5E22-2474-D5E9-22EA9091D68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5" name="Slide Number Placeholder 3">
            <a:extLst>
              <a:ext uri="{FF2B5EF4-FFF2-40B4-BE49-F238E27FC236}">
                <a16:creationId xmlns:a16="http://schemas.microsoft.com/office/drawing/2014/main" id="{C8E6FD89-DCF7-EE8A-6F8D-B84ABF4C2A67}"/>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6" name="Rectangle 5">
            <a:extLst>
              <a:ext uri="{FF2B5EF4-FFF2-40B4-BE49-F238E27FC236}">
                <a16:creationId xmlns:a16="http://schemas.microsoft.com/office/drawing/2014/main" id="{1B9F2892-085A-BA19-04A0-E663C22C0E29}"/>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pic>
        <p:nvPicPr>
          <p:cNvPr id="7" name="Picture 6">
            <a:extLst>
              <a:ext uri="{FF2B5EF4-FFF2-40B4-BE49-F238E27FC236}">
                <a16:creationId xmlns:a16="http://schemas.microsoft.com/office/drawing/2014/main" id="{29078EBD-76C9-8D95-B18A-8CE042066943}"/>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0050" y="195081"/>
            <a:ext cx="819150" cy="776469"/>
          </a:xfrm>
          <a:prstGeom prst="rect">
            <a:avLst/>
          </a:prstGeom>
        </p:spPr>
      </p:pic>
      <p:sp>
        <p:nvSpPr>
          <p:cNvPr id="2" name="Title 1"/>
          <p:cNvSpPr>
            <a:spLocks noGrp="1"/>
          </p:cNvSpPr>
          <p:nvPr>
            <p:ph type="title"/>
          </p:nvPr>
        </p:nvSpPr>
        <p:spPr>
          <a:xfrm>
            <a:off x="360897" y="72172"/>
            <a:ext cx="7439025" cy="662702"/>
          </a:xfrm>
        </p:spPr>
        <p:txBody>
          <a:bodyPr/>
          <a:lstStyle/>
          <a:p>
            <a:r>
              <a:rPr lang="en-US"/>
              <a:t>Click to edit Master title style</a:t>
            </a:r>
          </a:p>
        </p:txBody>
      </p:sp>
      <p:sp>
        <p:nvSpPr>
          <p:cNvPr id="3" name="Content Placeholder 2"/>
          <p:cNvSpPr>
            <a:spLocks noGrp="1"/>
          </p:cNvSpPr>
          <p:nvPr>
            <p:ph idx="1"/>
          </p:nvPr>
        </p:nvSpPr>
        <p:spPr>
          <a:xfrm>
            <a:off x="381000" y="1107282"/>
            <a:ext cx="8407229" cy="3598068"/>
          </a:xfrm>
          <a:prstGeom prst="rect">
            <a:avLst/>
          </a:prstGeom>
        </p:spPr>
        <p:txBody>
          <a:bodyPr/>
          <a:lstStyle>
            <a:lvl1pPr>
              <a:defRPr sz="2800" b="0"/>
            </a:lvl1pPr>
            <a:lvl2pPr>
              <a:defRPr sz="2600"/>
            </a:lvl2pPr>
            <a:lvl3pPr>
              <a:defRPr sz="2000"/>
            </a:lvl3pPr>
            <a:lvl4pPr marL="1657350" indent="-285750">
              <a:buClr>
                <a:schemeClr val="bg1"/>
              </a:buClr>
              <a:buFont typeface="Arial" panose="020B0604020202020204" pitchFamily="34" charset="0"/>
              <a:buChar char="•"/>
              <a:defRPr sz="1800">
                <a:solidFill>
                  <a:schemeClr val="bg1"/>
                </a:solidFill>
              </a:defRPr>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2606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AMGA 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E22D85-4053-A0C6-0817-18D0469D443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6" name="Slide Number Placeholder 3">
            <a:extLst>
              <a:ext uri="{FF2B5EF4-FFF2-40B4-BE49-F238E27FC236}">
                <a16:creationId xmlns:a16="http://schemas.microsoft.com/office/drawing/2014/main" id="{B0EC4042-2808-9FC4-DBED-478513BA255C}"/>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B2D081FF-3C54-387A-5423-9E563B2E7310}"/>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pic>
        <p:nvPicPr>
          <p:cNvPr id="8" name="Picture 7">
            <a:extLst>
              <a:ext uri="{FF2B5EF4-FFF2-40B4-BE49-F238E27FC236}">
                <a16:creationId xmlns:a16="http://schemas.microsoft.com/office/drawing/2014/main" id="{A572EC79-95F2-9D2D-59F3-A4A1090EE1B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0050" y="195081"/>
            <a:ext cx="819150" cy="776469"/>
          </a:xfrm>
          <a:prstGeom prst="rect">
            <a:avLst/>
          </a:prstGeom>
        </p:spPr>
      </p:pic>
      <p:sp>
        <p:nvSpPr>
          <p:cNvPr id="2" name="Title 1"/>
          <p:cNvSpPr>
            <a:spLocks noGrp="1"/>
          </p:cNvSpPr>
          <p:nvPr>
            <p:ph type="title"/>
          </p:nvPr>
        </p:nvSpPr>
        <p:spPr>
          <a:xfrm>
            <a:off x="361951" y="71868"/>
            <a:ext cx="7464879" cy="662702"/>
          </a:xfrm>
        </p:spPr>
        <p:txBody>
          <a:bodyPr/>
          <a:lstStyle/>
          <a:p>
            <a:r>
              <a:rPr lang="en-US"/>
              <a:t>Click to edit Master title style</a:t>
            </a:r>
          </a:p>
        </p:txBody>
      </p:sp>
      <p:sp>
        <p:nvSpPr>
          <p:cNvPr id="3" name="Content Placeholder 2"/>
          <p:cNvSpPr>
            <a:spLocks noGrp="1"/>
          </p:cNvSpPr>
          <p:nvPr>
            <p:ph sz="half" idx="1"/>
          </p:nvPr>
        </p:nvSpPr>
        <p:spPr>
          <a:xfrm>
            <a:off x="378884" y="1135859"/>
            <a:ext cx="4133850" cy="3501629"/>
          </a:xfrm>
          <a:prstGeom prst="rect">
            <a:avLst/>
          </a:prstGeom>
        </p:spPr>
        <p:txBody>
          <a:bodyPr/>
          <a:lstStyle>
            <a:lvl1pPr marL="347663" indent="-347663">
              <a:defRPr sz="2800"/>
            </a:lvl1pPr>
            <a:lvl2pPr marL="804863" indent="-347663">
              <a:defRPr sz="2400"/>
            </a:lvl2pPr>
            <a:lvl3pPr marL="1257300" indent="-342900">
              <a:defRPr sz="2000"/>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8200" y="1135859"/>
            <a:ext cx="4167868" cy="3501629"/>
          </a:xfrm>
          <a:prstGeom prst="rect">
            <a:avLst/>
          </a:prstGeom>
        </p:spPr>
        <p:txBody>
          <a:bodyPr/>
          <a:lstStyle>
            <a:lvl1pPr marL="347663" indent="-347663">
              <a:defRPr sz="2800"/>
            </a:lvl1pPr>
            <a:lvl2pPr marL="800100" indent="-342900">
              <a:defRPr sz="2400"/>
            </a:lvl2pPr>
            <a:lvl3pPr marL="1257300" indent="-342900">
              <a:defRPr sz="2000"/>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33429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AMGA Two Content/Head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CA92FC-D57D-EBDE-BD36-34C539D632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8" name="Slide Number Placeholder 3">
            <a:extLst>
              <a:ext uri="{FF2B5EF4-FFF2-40B4-BE49-F238E27FC236}">
                <a16:creationId xmlns:a16="http://schemas.microsoft.com/office/drawing/2014/main" id="{5C30356D-A601-8EDB-F9E4-9E82D05C3E59}"/>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9" name="Rectangle 8">
            <a:extLst>
              <a:ext uri="{FF2B5EF4-FFF2-40B4-BE49-F238E27FC236}">
                <a16:creationId xmlns:a16="http://schemas.microsoft.com/office/drawing/2014/main" id="{E040FC6D-E8B6-C224-C90A-5D043D985B37}"/>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pic>
        <p:nvPicPr>
          <p:cNvPr id="10" name="Picture 9">
            <a:extLst>
              <a:ext uri="{FF2B5EF4-FFF2-40B4-BE49-F238E27FC236}">
                <a16:creationId xmlns:a16="http://schemas.microsoft.com/office/drawing/2014/main" id="{3EB2CFFE-405E-C049-334A-58D5AACE1B0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0050" y="195081"/>
            <a:ext cx="819150" cy="776469"/>
          </a:xfrm>
          <a:prstGeom prst="rect">
            <a:avLst/>
          </a:prstGeom>
        </p:spPr>
      </p:pic>
      <p:sp>
        <p:nvSpPr>
          <p:cNvPr id="2" name="Title 1"/>
          <p:cNvSpPr>
            <a:spLocks noGrp="1"/>
          </p:cNvSpPr>
          <p:nvPr>
            <p:ph type="title"/>
          </p:nvPr>
        </p:nvSpPr>
        <p:spPr>
          <a:xfrm>
            <a:off x="361955" y="72172"/>
            <a:ext cx="7419975" cy="66270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1950" y="1113371"/>
            <a:ext cx="4135438" cy="479822"/>
          </a:xfrm>
          <a:prstGeom prst="rect">
            <a:avLst/>
          </a:prstGeom>
        </p:spPr>
        <p:txBody>
          <a:bodyPr anchor="ctr"/>
          <a:lstStyle>
            <a:lvl1pPr marL="0" indent="0" algn="ctr">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1950" y="1684870"/>
            <a:ext cx="4135438" cy="2963466"/>
          </a:xfrm>
          <a:prstGeom prst="rect">
            <a:avLst/>
          </a:prstGeom>
        </p:spPr>
        <p:txBody>
          <a:bodyPr/>
          <a:lstStyle>
            <a:lvl1pPr marL="288925" indent="-288925">
              <a:defRPr sz="2400"/>
            </a:lvl1pPr>
            <a:lvl2pPr marL="746125" indent="-288925">
              <a:defRPr sz="2000"/>
            </a:lvl2pPr>
            <a:lvl3pPr marL="1203325" indent="-288925">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30" y="1113371"/>
            <a:ext cx="4041775" cy="479822"/>
          </a:xfrm>
          <a:prstGeom prst="rect">
            <a:avLst/>
          </a:prstGeom>
        </p:spPr>
        <p:txBody>
          <a:bodyPr anchor="ctr"/>
          <a:lstStyle>
            <a:lvl1pPr marL="0" indent="0" algn="ctr">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84870"/>
            <a:ext cx="4156075" cy="2963466"/>
          </a:xfrm>
          <a:prstGeom prst="rect">
            <a:avLst/>
          </a:prstGeom>
        </p:spPr>
        <p:txBody>
          <a:bodyPr/>
          <a:lstStyle>
            <a:lvl1pPr marL="288925" indent="-288925">
              <a:defRPr sz="2400"/>
            </a:lvl1pPr>
            <a:lvl2pPr marL="685800" indent="-228600">
              <a:defRPr sz="2000"/>
            </a:lvl2pPr>
            <a:lvl3pPr marL="1203325" indent="-288925">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535296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MGA Three Content/Header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6C930-EFEF-D5D6-72A7-3E5735DC820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6" name="Slide Number Placeholder 3">
            <a:extLst>
              <a:ext uri="{FF2B5EF4-FFF2-40B4-BE49-F238E27FC236}">
                <a16:creationId xmlns:a16="http://schemas.microsoft.com/office/drawing/2014/main" id="{1E6BC7A8-9DB9-2012-5C18-3FDADD9FDB74}"/>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7" name="Rectangle 6">
            <a:extLst>
              <a:ext uri="{FF2B5EF4-FFF2-40B4-BE49-F238E27FC236}">
                <a16:creationId xmlns:a16="http://schemas.microsoft.com/office/drawing/2014/main" id="{792F2C7B-FA28-F8EB-AE63-E41F208470C5}"/>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pic>
        <p:nvPicPr>
          <p:cNvPr id="8" name="Picture 7">
            <a:extLst>
              <a:ext uri="{FF2B5EF4-FFF2-40B4-BE49-F238E27FC236}">
                <a16:creationId xmlns:a16="http://schemas.microsoft.com/office/drawing/2014/main" id="{5AC4FA2F-9514-2D7F-852F-DAB584AFF1D9}"/>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0050" y="195081"/>
            <a:ext cx="819150" cy="776469"/>
          </a:xfrm>
          <a:prstGeom prst="rect">
            <a:avLst/>
          </a:prstGeom>
        </p:spPr>
      </p:pic>
      <p:sp>
        <p:nvSpPr>
          <p:cNvPr id="2" name="Title 1"/>
          <p:cNvSpPr>
            <a:spLocks noGrp="1"/>
          </p:cNvSpPr>
          <p:nvPr>
            <p:ph type="title"/>
          </p:nvPr>
        </p:nvSpPr>
        <p:spPr>
          <a:xfrm>
            <a:off x="361955" y="72172"/>
            <a:ext cx="7486645" cy="662702"/>
          </a:xfrm>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361953" y="1128183"/>
            <a:ext cx="2668353" cy="479822"/>
          </a:xfrm>
        </p:spPr>
        <p:txBody>
          <a:bodyPr anchor="ct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1951" y="1699682"/>
            <a:ext cx="2668357" cy="2963466"/>
          </a:xfrm>
        </p:spPr>
        <p:txBody>
          <a:bodyPr/>
          <a:lstStyle>
            <a:lvl1pPr marL="288925" indent="-288925">
              <a:defRPr sz="2000">
                <a:solidFill>
                  <a:schemeClr val="bg1"/>
                </a:solidFill>
              </a:defRPr>
            </a:lvl1pPr>
            <a:lvl2pPr marL="746125" indent="-288925">
              <a:defRPr sz="1800">
                <a:solidFill>
                  <a:schemeClr val="bg1"/>
                </a:solidFill>
              </a:defRPr>
            </a:lvl2pPr>
            <a:lvl3pPr marL="1203325" indent="-288925">
              <a:defRPr sz="1600">
                <a:solidFill>
                  <a:schemeClr val="bg1"/>
                </a:solidFill>
              </a:defRPr>
            </a:lvl3pPr>
            <a:lvl4pPr marL="1371600" indent="0">
              <a:buFont typeface="Wingdings" panose="05000000000000000000" pitchFamily="2" charset="2"/>
              <a:buNone/>
              <a:defRPr sz="1600">
                <a:solidFill>
                  <a:schemeClr val="bg1"/>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 </a:t>
            </a:r>
          </a:p>
          <a:p>
            <a:pPr lvl="3"/>
            <a:endParaRPr lang="en-US"/>
          </a:p>
        </p:txBody>
      </p:sp>
      <p:sp>
        <p:nvSpPr>
          <p:cNvPr id="12" name="Text Placeholder 2"/>
          <p:cNvSpPr>
            <a:spLocks noGrp="1"/>
          </p:cNvSpPr>
          <p:nvPr>
            <p:ph type="body" idx="10"/>
          </p:nvPr>
        </p:nvSpPr>
        <p:spPr>
          <a:xfrm>
            <a:off x="3246441" y="1128183"/>
            <a:ext cx="2668353" cy="479822"/>
          </a:xfrm>
        </p:spPr>
        <p:txBody>
          <a:bodyPr anchor="ct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11"/>
          </p:nvPr>
        </p:nvSpPr>
        <p:spPr>
          <a:xfrm>
            <a:off x="3246439" y="1699682"/>
            <a:ext cx="2668357" cy="2963466"/>
          </a:xfrm>
        </p:spPr>
        <p:txBody>
          <a:bodyPr/>
          <a:lstStyle>
            <a:lvl1pPr marL="288925" indent="-288925">
              <a:defRPr sz="2000">
                <a:solidFill>
                  <a:schemeClr val="bg1"/>
                </a:solidFill>
              </a:defRPr>
            </a:lvl1pPr>
            <a:lvl2pPr marL="746125" indent="-288925">
              <a:defRPr sz="1800">
                <a:solidFill>
                  <a:schemeClr val="bg1"/>
                </a:solidFill>
              </a:defRPr>
            </a:lvl2pPr>
            <a:lvl3pPr marL="1203325" indent="-288925">
              <a:defRPr sz="1600">
                <a:solidFill>
                  <a:schemeClr val="bg1"/>
                </a:solidFill>
              </a:defRPr>
            </a:lvl3pPr>
            <a:lvl4pPr marL="1371600" indent="0">
              <a:buFont typeface="Wingdings" panose="05000000000000000000" pitchFamily="2" charset="2"/>
              <a:buNone/>
              <a:defRPr sz="1600">
                <a:solidFill>
                  <a:schemeClr val="bg1"/>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 </a:t>
            </a:r>
          </a:p>
          <a:p>
            <a:pPr lvl="3"/>
            <a:endParaRPr lang="en-US"/>
          </a:p>
        </p:txBody>
      </p:sp>
      <p:sp>
        <p:nvSpPr>
          <p:cNvPr id="15" name="Text Placeholder 2"/>
          <p:cNvSpPr>
            <a:spLocks noGrp="1"/>
          </p:cNvSpPr>
          <p:nvPr>
            <p:ph type="body" idx="12"/>
          </p:nvPr>
        </p:nvSpPr>
        <p:spPr>
          <a:xfrm>
            <a:off x="6146803" y="1128183"/>
            <a:ext cx="2668353" cy="479822"/>
          </a:xfrm>
        </p:spPr>
        <p:txBody>
          <a:bodyPr anchor="ctr"/>
          <a:lstStyle>
            <a:lvl1pPr marL="0" indent="0" algn="ctr">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13"/>
          </p:nvPr>
        </p:nvSpPr>
        <p:spPr>
          <a:xfrm>
            <a:off x="6146801" y="1699682"/>
            <a:ext cx="2668357" cy="2963466"/>
          </a:xfrm>
        </p:spPr>
        <p:txBody>
          <a:bodyPr/>
          <a:lstStyle>
            <a:lvl1pPr marL="288925" indent="-288925">
              <a:defRPr sz="2000">
                <a:solidFill>
                  <a:schemeClr val="bg1"/>
                </a:solidFill>
              </a:defRPr>
            </a:lvl1pPr>
            <a:lvl2pPr marL="746125" indent="-288925">
              <a:defRPr sz="1800">
                <a:solidFill>
                  <a:schemeClr val="bg1"/>
                </a:solidFill>
              </a:defRPr>
            </a:lvl2pPr>
            <a:lvl3pPr marL="1203325" indent="-288925">
              <a:defRPr sz="1600">
                <a:solidFill>
                  <a:schemeClr val="bg1"/>
                </a:solidFill>
              </a:defRPr>
            </a:lvl3pPr>
            <a:lvl4pPr marL="1371600" indent="0">
              <a:buFont typeface="Wingdings" panose="05000000000000000000" pitchFamily="2" charset="2"/>
              <a:buNone/>
              <a:defRPr sz="1600">
                <a:solidFill>
                  <a:schemeClr val="bg1"/>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 </a:t>
            </a:r>
          </a:p>
          <a:p>
            <a:pPr lvl="3"/>
            <a:endParaRPr lang="en-US"/>
          </a:p>
        </p:txBody>
      </p:sp>
    </p:spTree>
    <p:extLst>
      <p:ext uri="{BB962C8B-B14F-4D97-AF65-F5344CB8AC3E}">
        <p14:creationId xmlns:p14="http://schemas.microsoft.com/office/powerpoint/2010/main" val="768836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MGA 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9020D6-8F27-CEA7-554D-8C198B9863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4" name="Slide Number Placeholder 3">
            <a:extLst>
              <a:ext uri="{FF2B5EF4-FFF2-40B4-BE49-F238E27FC236}">
                <a16:creationId xmlns:a16="http://schemas.microsoft.com/office/drawing/2014/main" id="{6495AE9F-10E8-2FEF-D151-6EADC60C1C1A}"/>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6" name="Rectangle 5">
            <a:extLst>
              <a:ext uri="{FF2B5EF4-FFF2-40B4-BE49-F238E27FC236}">
                <a16:creationId xmlns:a16="http://schemas.microsoft.com/office/drawing/2014/main" id="{A87171AD-18BA-6C15-8E06-02E7FD746EE8}"/>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pic>
        <p:nvPicPr>
          <p:cNvPr id="10" name="Picture 9">
            <a:extLst>
              <a:ext uri="{FF2B5EF4-FFF2-40B4-BE49-F238E27FC236}">
                <a16:creationId xmlns:a16="http://schemas.microsoft.com/office/drawing/2014/main" id="{62658790-9B70-8961-71BA-537CD6E1F2A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0050" y="195081"/>
            <a:ext cx="819150" cy="776469"/>
          </a:xfrm>
          <a:prstGeom prst="rect">
            <a:avLst/>
          </a:prstGeom>
        </p:spPr>
      </p:pic>
      <p:sp>
        <p:nvSpPr>
          <p:cNvPr id="2" name="Title 1"/>
          <p:cNvSpPr>
            <a:spLocks noGrp="1"/>
          </p:cNvSpPr>
          <p:nvPr>
            <p:ph type="title"/>
          </p:nvPr>
        </p:nvSpPr>
        <p:spPr>
          <a:xfrm>
            <a:off x="359834" y="74827"/>
            <a:ext cx="7448550" cy="662702"/>
          </a:xfrm>
        </p:spPr>
        <p:txBody>
          <a:bodyPr/>
          <a:lstStyle/>
          <a:p>
            <a:r>
              <a:rPr lang="en-US"/>
              <a:t>Click to edit Master title style</a:t>
            </a:r>
          </a:p>
        </p:txBody>
      </p:sp>
      <p:sp>
        <p:nvSpPr>
          <p:cNvPr id="5" name="Slide Number Placeholder 3"/>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64733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243840" y="182880"/>
            <a:ext cx="1882140" cy="1676400"/>
            <a:chOff x="243840" y="182880"/>
            <a:chExt cx="1882140" cy="1676400"/>
          </a:xfrm>
        </p:grpSpPr>
        <p:sp>
          <p:nvSpPr>
            <p:cNvPr id="6" name="Rectangle 5"/>
            <p:cNvSpPr/>
            <p:nvPr userDrawn="1"/>
          </p:nvSpPr>
          <p:spPr>
            <a:xfrm>
              <a:off x="243840" y="182880"/>
              <a:ext cx="188214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480" y="314056"/>
              <a:ext cx="1059180" cy="1055649"/>
            </a:xfrm>
            <a:prstGeom prst="rect">
              <a:avLst/>
            </a:prstGeom>
          </p:spPr>
        </p:pic>
      </p:grpSp>
      <p:sp>
        <p:nvSpPr>
          <p:cNvPr id="9" name="Slide Number Placeholder 3"/>
          <p:cNvSpPr txBox="1">
            <a:spLocks/>
          </p:cNvSpPr>
          <p:nvPr userDrawn="1"/>
        </p:nvSpPr>
        <p:spPr>
          <a:xfrm>
            <a:off x="6915150" y="4908371"/>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3276600" y="2571750"/>
            <a:ext cx="5639343" cy="1066799"/>
          </a:xfrm>
        </p:spPr>
        <p:txBody>
          <a:bodyPr/>
          <a:lstStyle>
            <a:lvl1pPr>
              <a:defRPr>
                <a:solidFill>
                  <a:schemeClr val="bg2"/>
                </a:solidFill>
              </a:defRPr>
            </a:lvl1pPr>
          </a:lstStyle>
          <a:p>
            <a:r>
              <a:rPr lang="en-US"/>
              <a:t>Click to edit Master title style</a:t>
            </a:r>
          </a:p>
        </p:txBody>
      </p:sp>
      <p:sp>
        <p:nvSpPr>
          <p:cNvPr id="11" name="Rectangle 10"/>
          <p:cNvSpPr/>
          <p:nvPr userDrawn="1"/>
        </p:nvSpPr>
        <p:spPr>
          <a:xfrm>
            <a:off x="2253928" y="4860935"/>
            <a:ext cx="1535998" cy="246221"/>
          </a:xfrm>
          <a:prstGeom prst="rect">
            <a:avLst/>
          </a:prstGeom>
          <a:noFill/>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30000" noProof="0">
                <a:ln>
                  <a:noFill/>
                </a:ln>
                <a:solidFill>
                  <a:prstClr val="white"/>
                </a:solidFill>
                <a:effectLst/>
                <a:uLnTx/>
                <a:uFillTx/>
              </a:rPr>
              <a:t>©</a:t>
            </a:r>
            <a:r>
              <a:rPr kumimoji="0" lang="en-US" sz="1000" b="0" i="0" u="none" strike="noStrike" kern="0" cap="none" spc="0" normalizeH="0" baseline="0" noProof="0">
                <a:ln>
                  <a:noFill/>
                </a:ln>
                <a:solidFill>
                  <a:prstClr val="white"/>
                </a:solidFill>
                <a:effectLst/>
                <a:uLnTx/>
                <a:uFillTx/>
              </a:rPr>
              <a:t>2023 All Rights Reserved</a:t>
            </a:r>
          </a:p>
        </p:txBody>
      </p:sp>
    </p:spTree>
    <p:extLst>
      <p:ext uri="{BB962C8B-B14F-4D97-AF65-F5344CB8AC3E}">
        <p14:creationId xmlns:p14="http://schemas.microsoft.com/office/powerpoint/2010/main" val="514137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with Brandin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10" name="Slide Number Placeholder 3"/>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6" name="Rectangle 5"/>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2766261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AC20_Title_slide">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4FEEC9-4427-CABB-3941-0193294C075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53293" cy="5186302"/>
          </a:xfrm>
          <a:prstGeom prst="rect">
            <a:avLst/>
          </a:prstGeom>
        </p:spPr>
      </p:pic>
    </p:spTree>
    <p:extLst>
      <p:ext uri="{BB962C8B-B14F-4D97-AF65-F5344CB8AC3E}">
        <p14:creationId xmlns:p14="http://schemas.microsoft.com/office/powerpoint/2010/main" val="1355322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756" userDrawn="1">
          <p15:clr>
            <a:srgbClr val="FBAE40"/>
          </p15:clr>
        </p15:guide>
        <p15:guide id="2" pos="1344" userDrawn="1">
          <p15:clr>
            <a:srgbClr val="FBAE40"/>
          </p15:clr>
        </p15:guide>
        <p15:guide id="3" orient="horz" pos="16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AC20_Divider_slide">
    <p:bg>
      <p:bgPr>
        <a:solidFill>
          <a:schemeClr val="bg1"/>
        </a:solidFill>
        <a:effectLst/>
      </p:bgPr>
    </p:bg>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46820720-9F5C-BA31-55E5-6A11946239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00" y="0"/>
            <a:ext cx="9220200" cy="5143500"/>
          </a:xfrm>
          <a:prstGeom prst="rect">
            <a:avLst/>
          </a:prstGeom>
        </p:spPr>
      </p:pic>
      <p:sp>
        <p:nvSpPr>
          <p:cNvPr id="13" name="Title 1">
            <a:extLst>
              <a:ext uri="{FF2B5EF4-FFF2-40B4-BE49-F238E27FC236}">
                <a16:creationId xmlns:a16="http://schemas.microsoft.com/office/drawing/2014/main" id="{4DF055E3-FC5C-8D41-A7B8-E378E80FA42F}"/>
              </a:ext>
            </a:extLst>
          </p:cNvPr>
          <p:cNvSpPr>
            <a:spLocks noGrp="1"/>
          </p:cNvSpPr>
          <p:nvPr>
            <p:ph type="title" hasCustomPrompt="1"/>
          </p:nvPr>
        </p:nvSpPr>
        <p:spPr>
          <a:xfrm>
            <a:off x="876300" y="1926390"/>
            <a:ext cx="8001000" cy="465365"/>
          </a:xfrm>
        </p:spPr>
        <p:txBody>
          <a:bodyPr anchor="t"/>
          <a:lstStyle>
            <a:lvl1pPr>
              <a:defRPr sz="4800" baseline="0">
                <a:solidFill>
                  <a:schemeClr val="tx1">
                    <a:lumMod val="20000"/>
                    <a:lumOff val="80000"/>
                  </a:schemeClr>
                </a:solidFill>
              </a:defRPr>
            </a:lvl1pPr>
          </a:lstStyle>
          <a:p>
            <a:r>
              <a:rPr lang="en-US"/>
              <a:t>Click to add section title</a:t>
            </a:r>
          </a:p>
        </p:txBody>
      </p:sp>
      <p:sp>
        <p:nvSpPr>
          <p:cNvPr id="8" name="Date Placeholder 2">
            <a:extLst>
              <a:ext uri="{FF2B5EF4-FFF2-40B4-BE49-F238E27FC236}">
                <a16:creationId xmlns:a16="http://schemas.microsoft.com/office/drawing/2014/main" id="{D4E37D18-8FBA-2E42-8A69-268EEB2F4E8C}"/>
              </a:ext>
            </a:extLst>
          </p:cNvPr>
          <p:cNvSpPr txBox="1">
            <a:spLocks/>
          </p:cNvSpPr>
          <p:nvPr userDrawn="1"/>
        </p:nvSpPr>
        <p:spPr>
          <a:xfrm>
            <a:off x="-217235" y="4837176"/>
            <a:ext cx="8751635" cy="19756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algn="r"/>
            <a:r>
              <a:rPr lang="en-US" sz="700">
                <a:solidFill>
                  <a:schemeClr val="tx1">
                    <a:lumMod val="75000"/>
                  </a:schemeClr>
                </a:solidFill>
              </a:rPr>
              <a:t>©2023 All Rights Reserved</a:t>
            </a:r>
          </a:p>
        </p:txBody>
      </p:sp>
      <p:sp>
        <p:nvSpPr>
          <p:cNvPr id="9" name="Slide Number Placeholder 3">
            <a:extLst>
              <a:ext uri="{FF2B5EF4-FFF2-40B4-BE49-F238E27FC236}">
                <a16:creationId xmlns:a16="http://schemas.microsoft.com/office/drawing/2014/main" id="{2A55F03E-D427-BB48-8DAC-F075C92C8DD5}"/>
              </a:ext>
            </a:extLst>
          </p:cNvPr>
          <p:cNvSpPr txBox="1">
            <a:spLocks/>
          </p:cNvSpPr>
          <p:nvPr userDrawn="1"/>
        </p:nvSpPr>
        <p:spPr>
          <a:xfrm>
            <a:off x="6781800" y="4882896"/>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9066473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extLst>
    <p:ext uri="{DCECCB84-F9BA-43D5-87BE-67443E8EF086}">
      <p15:sldGuideLst xmlns:p15="http://schemas.microsoft.com/office/powerpoint/2012/main">
        <p15:guide id="1" orient="horz" pos="1524">
          <p15:clr>
            <a:srgbClr val="FBAE40"/>
          </p15:clr>
        </p15:guide>
        <p15:guide id="2" pos="14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122974"/>
            <a:ext cx="7496175" cy="662702"/>
          </a:xfrm>
        </p:spPr>
        <p:txBody>
          <a:bodyPr/>
          <a:lstStyle>
            <a:lvl1pPr>
              <a:defRPr>
                <a:solidFill>
                  <a:srgbClr val="419F4F"/>
                </a:solidFill>
              </a:defRPr>
            </a:lvl1pPr>
          </a:lstStyle>
          <a:p>
            <a:r>
              <a:rPr lang="en-US"/>
              <a:t>Click to edit Master title style</a:t>
            </a:r>
          </a:p>
        </p:txBody>
      </p:sp>
      <p:sp>
        <p:nvSpPr>
          <p:cNvPr id="3" name="Content Placeholder 2"/>
          <p:cNvSpPr>
            <a:spLocks noGrp="1"/>
          </p:cNvSpPr>
          <p:nvPr>
            <p:ph idx="1"/>
          </p:nvPr>
        </p:nvSpPr>
        <p:spPr>
          <a:xfrm>
            <a:off x="352426" y="1200150"/>
            <a:ext cx="8399209" cy="3394474"/>
          </a:xfrm>
        </p:spPr>
        <p:txBody>
          <a:bodyPr/>
          <a:lstStyle>
            <a:lvl1pPr>
              <a:defRPr sz="2800" b="0">
                <a:solidFill>
                  <a:srgbClr val="00AE9E"/>
                </a:solidFill>
              </a:defRPr>
            </a:lvl1pPr>
            <a:lvl2pPr>
              <a:defRPr sz="2600">
                <a:solidFill>
                  <a:srgbClr val="00AE9E"/>
                </a:solidFill>
              </a:defRPr>
            </a:lvl2pPr>
            <a:lvl3pPr>
              <a:defRPr sz="2000">
                <a:solidFill>
                  <a:srgbClr val="00AE9E"/>
                </a:solidFill>
              </a:defRPr>
            </a:lvl3pPr>
            <a:lvl4pPr marL="1714500" indent="-342900">
              <a:buFont typeface="Wingdings" panose="05000000000000000000" pitchFamily="2" charset="2"/>
              <a:buChar char="§"/>
              <a:defRPr sz="1800">
                <a:solidFill>
                  <a:srgbClr val="00AE9E"/>
                </a:solidFill>
              </a:defRPr>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370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425" y="122974"/>
            <a:ext cx="7496175" cy="662702"/>
          </a:xfrm>
        </p:spPr>
        <p:txBody>
          <a:bodyPr/>
          <a:lstStyle>
            <a:lvl1pPr>
              <a:defRPr>
                <a:solidFill>
                  <a:srgbClr val="419F4F"/>
                </a:solidFill>
              </a:defRPr>
            </a:lvl1pPr>
          </a:lstStyle>
          <a:p>
            <a:r>
              <a:rPr lang="en-US"/>
              <a:t>Click to edit Master title style</a:t>
            </a:r>
          </a:p>
        </p:txBody>
      </p:sp>
      <p:sp>
        <p:nvSpPr>
          <p:cNvPr id="3" name="Content Placeholder 2"/>
          <p:cNvSpPr>
            <a:spLocks noGrp="1"/>
          </p:cNvSpPr>
          <p:nvPr>
            <p:ph idx="1"/>
          </p:nvPr>
        </p:nvSpPr>
        <p:spPr>
          <a:xfrm>
            <a:off x="352426" y="1200150"/>
            <a:ext cx="8399209" cy="3394474"/>
          </a:xfrm>
        </p:spPr>
        <p:txBody>
          <a:bodyPr/>
          <a:lstStyle>
            <a:lvl1pPr>
              <a:defRPr sz="2800" b="0">
                <a:solidFill>
                  <a:srgbClr val="00AE9E"/>
                </a:solidFill>
              </a:defRPr>
            </a:lvl1pPr>
            <a:lvl2pPr>
              <a:defRPr sz="2600">
                <a:solidFill>
                  <a:srgbClr val="00AE9E"/>
                </a:solidFill>
              </a:defRPr>
            </a:lvl2pPr>
            <a:lvl3pPr>
              <a:defRPr sz="2000">
                <a:solidFill>
                  <a:srgbClr val="00AE9E"/>
                </a:solidFill>
              </a:defRPr>
            </a:lvl3pPr>
            <a:lvl4pPr marL="1714500" indent="-342900">
              <a:buFont typeface="Wingdings" panose="05000000000000000000" pitchFamily="2" charset="2"/>
              <a:buChar char="§"/>
              <a:defRPr sz="1800">
                <a:solidFill>
                  <a:srgbClr val="00AE9E"/>
                </a:solidFill>
              </a:defRPr>
            </a:lvl4pPr>
            <a:lvl5pPr marL="1828800" indent="0">
              <a:buNone/>
              <a:defRPr sz="1200"/>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910385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7653" y="131137"/>
            <a:ext cx="7579179" cy="662702"/>
          </a:xfrm>
        </p:spPr>
        <p:txBody>
          <a:bodyPr/>
          <a:lstStyle/>
          <a:p>
            <a:r>
              <a:rPr lang="en-US"/>
              <a:t>Click to edit Master title style</a:t>
            </a:r>
          </a:p>
        </p:txBody>
      </p:sp>
      <p:sp>
        <p:nvSpPr>
          <p:cNvPr id="3" name="Content Placeholder 2"/>
          <p:cNvSpPr>
            <a:spLocks noGrp="1"/>
          </p:cNvSpPr>
          <p:nvPr>
            <p:ph sz="half" idx="1"/>
          </p:nvPr>
        </p:nvSpPr>
        <p:spPr>
          <a:xfrm>
            <a:off x="247650" y="1135860"/>
            <a:ext cx="4248150" cy="3501629"/>
          </a:xfrm>
        </p:spPr>
        <p:txBody>
          <a:bodyPr/>
          <a:lstStyle>
            <a:lvl1pPr marL="347663" indent="-347663">
              <a:defRPr sz="2800"/>
            </a:lvl1pPr>
            <a:lvl2pPr marL="804863" indent="-347663">
              <a:defRPr sz="2400"/>
            </a:lvl2pPr>
            <a:lvl3pPr marL="1257300" indent="-342900">
              <a:defRPr sz="2000"/>
            </a:lvl3pPr>
            <a:lvl4pPr marL="1657350" indent="-285750">
              <a:buFont typeface="Wingdings" panose="05000000000000000000" pitchFamily="2" charset="2"/>
              <a:buChar cha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35860"/>
            <a:ext cx="4167868" cy="3501629"/>
          </a:xfrm>
        </p:spPr>
        <p:txBody>
          <a:bodyPr/>
          <a:lstStyle>
            <a:lvl1pPr marL="347663" indent="-347663">
              <a:defRPr sz="2800"/>
            </a:lvl1pPr>
            <a:lvl2pPr marL="800100" indent="-342900">
              <a:defRPr sz="2400"/>
            </a:lvl2pPr>
            <a:lvl3pPr marL="1257300" indent="-342900">
              <a:defRPr sz="2000"/>
            </a:lvl3pPr>
            <a:lvl4pPr marL="1657350" indent="-285750">
              <a:buFont typeface="Wingdings" panose="05000000000000000000" pitchFamily="2" charset="2"/>
              <a:buChar cha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4420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Headers">
    <p:spTree>
      <p:nvGrpSpPr>
        <p:cNvPr id="1" name=""/>
        <p:cNvGrpSpPr/>
        <p:nvPr/>
      </p:nvGrpSpPr>
      <p:grpSpPr>
        <a:xfrm>
          <a:off x="0" y="0"/>
          <a:ext cx="0" cy="0"/>
          <a:chOff x="0" y="0"/>
          <a:chExt cx="0" cy="0"/>
        </a:xfrm>
      </p:grpSpPr>
      <p:sp>
        <p:nvSpPr>
          <p:cNvPr id="2" name="Title 1"/>
          <p:cNvSpPr>
            <a:spLocks noGrp="1"/>
          </p:cNvSpPr>
          <p:nvPr>
            <p:ph type="title"/>
          </p:nvPr>
        </p:nvSpPr>
        <p:spPr>
          <a:xfrm>
            <a:off x="361956" y="122974"/>
            <a:ext cx="7419975" cy="662702"/>
          </a:xfrm>
        </p:spPr>
        <p:txBody>
          <a:bodyPr/>
          <a:lstStyle>
            <a:lvl1pPr>
              <a:defRPr>
                <a:solidFill>
                  <a:srgbClr val="09727D"/>
                </a:solidFill>
              </a:defRPr>
            </a:lvl1pPr>
          </a:lstStyle>
          <a:p>
            <a:r>
              <a:rPr lang="en-US"/>
              <a:t>Click to edit Master title style</a:t>
            </a:r>
          </a:p>
        </p:txBody>
      </p:sp>
      <p:sp>
        <p:nvSpPr>
          <p:cNvPr id="3" name="Text Placeholder 2"/>
          <p:cNvSpPr>
            <a:spLocks noGrp="1"/>
          </p:cNvSpPr>
          <p:nvPr>
            <p:ph type="body" idx="1"/>
          </p:nvPr>
        </p:nvSpPr>
        <p:spPr>
          <a:xfrm>
            <a:off x="361950" y="1028701"/>
            <a:ext cx="4135438" cy="479822"/>
          </a:xfrm>
        </p:spPr>
        <p:txBody>
          <a:bodyPr anchor="ctr"/>
          <a:lstStyle>
            <a:lvl1pPr marL="0" indent="0" algn="ctr">
              <a:buNone/>
              <a:defRPr sz="2500" b="1">
                <a:solidFill>
                  <a:srgbClr val="097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1950" y="1600200"/>
            <a:ext cx="4135438" cy="2963466"/>
          </a:xfrm>
        </p:spPr>
        <p:txBody>
          <a:bodyPr/>
          <a:lstStyle>
            <a:lvl1pPr marL="288925" indent="-288925">
              <a:defRPr sz="2400">
                <a:solidFill>
                  <a:srgbClr val="09727D"/>
                </a:solidFill>
              </a:defRPr>
            </a:lvl1pPr>
            <a:lvl2pPr marL="746125" indent="-288925">
              <a:defRPr sz="2000">
                <a:solidFill>
                  <a:srgbClr val="09727D"/>
                </a:solidFill>
              </a:defRPr>
            </a:lvl2pPr>
            <a:lvl3pPr marL="1203325" indent="-288925">
              <a:defRPr sz="1800">
                <a:solidFill>
                  <a:srgbClr val="09727D"/>
                </a:solidFill>
              </a:defRPr>
            </a:lvl3pPr>
            <a:lvl4pPr marL="1657350" indent="-285750">
              <a:buFont typeface="Wingdings" panose="05000000000000000000" pitchFamily="2" charset="2"/>
              <a:buChar char="§"/>
              <a:defRPr sz="1600">
                <a:solidFill>
                  <a:srgbClr val="09727D"/>
                </a:solidFill>
              </a:defRPr>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028701"/>
            <a:ext cx="4041775" cy="479822"/>
          </a:xfrm>
        </p:spPr>
        <p:txBody>
          <a:bodyPr anchor="ctr"/>
          <a:lstStyle>
            <a:lvl1pPr marL="0" indent="0" algn="ctr">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32" y="1600200"/>
            <a:ext cx="4156075" cy="2963466"/>
          </a:xfrm>
        </p:spPr>
        <p:txBody>
          <a:bodyPr/>
          <a:lstStyle>
            <a:lvl1pPr marL="288925" indent="-288925">
              <a:defRPr sz="2400"/>
            </a:lvl1pPr>
            <a:lvl2pPr marL="685800" indent="-228600">
              <a:defRPr sz="2000"/>
            </a:lvl2pPr>
            <a:lvl3pPr marL="1203325" indent="-288925">
              <a:defRPr sz="1800"/>
            </a:lvl3pPr>
            <a:lvl4pPr marL="1657350" indent="-285750">
              <a:buClr>
                <a:srgbClr val="09727D"/>
              </a:buClr>
              <a:buFont typeface="Wingdings" panose="05000000000000000000" pitchFamily="2" charset="2"/>
              <a:buChar char="§"/>
              <a:defRPr sz="1600">
                <a:solidFill>
                  <a:srgbClr val="09727D"/>
                </a:solidFill>
              </a:defRPr>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9380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Headers">
    <p:spTree>
      <p:nvGrpSpPr>
        <p:cNvPr id="1" name=""/>
        <p:cNvGrpSpPr/>
        <p:nvPr/>
      </p:nvGrpSpPr>
      <p:grpSpPr>
        <a:xfrm>
          <a:off x="0" y="0"/>
          <a:ext cx="0" cy="0"/>
          <a:chOff x="0" y="0"/>
          <a:chExt cx="0" cy="0"/>
        </a:xfrm>
      </p:grpSpPr>
      <p:sp>
        <p:nvSpPr>
          <p:cNvPr id="2" name="Title 1"/>
          <p:cNvSpPr>
            <a:spLocks noGrp="1"/>
          </p:cNvSpPr>
          <p:nvPr>
            <p:ph type="title"/>
          </p:nvPr>
        </p:nvSpPr>
        <p:spPr>
          <a:xfrm>
            <a:off x="361955" y="122974"/>
            <a:ext cx="7419975" cy="662702"/>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61953" y="1162051"/>
            <a:ext cx="2668353" cy="479822"/>
          </a:xfrm>
        </p:spPr>
        <p:txBody>
          <a:bodyPr anchor="ctr"/>
          <a:lstStyle>
            <a:lvl1pPr marL="0" indent="0" algn="ctr">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61951" y="1733550"/>
            <a:ext cx="2668357" cy="2963466"/>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0"/>
          </p:nvPr>
        </p:nvSpPr>
        <p:spPr>
          <a:xfrm>
            <a:off x="3246441" y="1162051"/>
            <a:ext cx="2668353" cy="479822"/>
          </a:xfrm>
        </p:spPr>
        <p:txBody>
          <a:bodyPr anchor="ctr"/>
          <a:lstStyle>
            <a:lvl1pPr marL="0" indent="0" algn="ctr">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3"/>
          <p:cNvSpPr>
            <a:spLocks noGrp="1"/>
          </p:cNvSpPr>
          <p:nvPr>
            <p:ph sz="half" idx="11"/>
          </p:nvPr>
        </p:nvSpPr>
        <p:spPr>
          <a:xfrm>
            <a:off x="3246439" y="1733550"/>
            <a:ext cx="2668357" cy="2963466"/>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2"/>
          </p:nvPr>
        </p:nvSpPr>
        <p:spPr>
          <a:xfrm>
            <a:off x="6146803" y="1162051"/>
            <a:ext cx="2668353" cy="479822"/>
          </a:xfrm>
        </p:spPr>
        <p:txBody>
          <a:bodyPr anchor="ctr"/>
          <a:lstStyle>
            <a:lvl1pPr marL="0" indent="0" algn="ctr">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3"/>
          <p:cNvSpPr>
            <a:spLocks noGrp="1"/>
          </p:cNvSpPr>
          <p:nvPr>
            <p:ph sz="half" idx="13"/>
          </p:nvPr>
        </p:nvSpPr>
        <p:spPr>
          <a:xfrm>
            <a:off x="6146801" y="1733550"/>
            <a:ext cx="2668357" cy="2963466"/>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4672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100228"/>
            <a:ext cx="7448550" cy="662702"/>
          </a:xfrm>
        </p:spPr>
        <p:txBody>
          <a:bodyPr/>
          <a:lstStyle/>
          <a:p>
            <a:r>
              <a:rPr lang="en-US"/>
              <a:t>Click to edit Master title style</a:t>
            </a:r>
          </a:p>
        </p:txBody>
      </p:sp>
    </p:spTree>
    <p:extLst>
      <p:ext uri="{BB962C8B-B14F-4D97-AF65-F5344CB8AC3E}">
        <p14:creationId xmlns:p14="http://schemas.microsoft.com/office/powerpoint/2010/main" val="20617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with Brandin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4329183"/>
            <a:ext cx="9144000" cy="822961"/>
          </a:xfrm>
          <a:prstGeom prst="rect">
            <a:avLst/>
          </a:prstGeom>
        </p:spPr>
      </p:pic>
      <p:sp>
        <p:nvSpPr>
          <p:cNvPr id="7" name="Date Placeholder 2">
            <a:extLst>
              <a:ext uri="{FF2B5EF4-FFF2-40B4-BE49-F238E27FC236}">
                <a16:creationId xmlns:a16="http://schemas.microsoft.com/office/drawing/2014/main" id="{801DEF5C-55AD-8C4A-A7A5-C73F3E72E3C8}"/>
              </a:ext>
            </a:extLst>
          </p:cNvPr>
          <p:cNvSpPr txBox="1">
            <a:spLocks/>
          </p:cNvSpPr>
          <p:nvPr userDrawn="1"/>
        </p:nvSpPr>
        <p:spPr>
          <a:xfrm>
            <a:off x="0" y="4910328"/>
            <a:ext cx="8751635" cy="19756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algn="r"/>
            <a:r>
              <a:rPr lang="en-US" sz="700">
                <a:solidFill>
                  <a:schemeClr val="bg1"/>
                </a:solidFill>
              </a:rPr>
              <a:t>©2023 All Rights Reserved</a:t>
            </a:r>
          </a:p>
        </p:txBody>
      </p:sp>
      <p:sp>
        <p:nvSpPr>
          <p:cNvPr id="9" name="Slide Number Placeholder 3">
            <a:extLst>
              <a:ext uri="{FF2B5EF4-FFF2-40B4-BE49-F238E27FC236}">
                <a16:creationId xmlns:a16="http://schemas.microsoft.com/office/drawing/2014/main" id="{C370E4DF-3DAC-BB40-8AAF-DF7219D48504}"/>
              </a:ext>
            </a:extLst>
          </p:cNvPr>
          <p:cNvSpPr txBox="1">
            <a:spLocks/>
          </p:cNvSpPr>
          <p:nvPr userDrawn="1"/>
        </p:nvSpPr>
        <p:spPr>
          <a:xfrm>
            <a:off x="6915150" y="4960897"/>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554961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21C900-D285-88C5-86F7-2BABB2310D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5" name="Slide Number Placeholder 3">
            <a:extLst>
              <a:ext uri="{FF2B5EF4-FFF2-40B4-BE49-F238E27FC236}">
                <a16:creationId xmlns:a16="http://schemas.microsoft.com/office/drawing/2014/main" id="{F297E14B-06D4-44C6-10D0-11B3115DA887}"/>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6" name="Rectangle 5">
            <a:extLst>
              <a:ext uri="{FF2B5EF4-FFF2-40B4-BE49-F238E27FC236}">
                <a16:creationId xmlns:a16="http://schemas.microsoft.com/office/drawing/2014/main" id="{71A19B1C-60D6-E490-65BC-ADCA294AE72E}"/>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
        <p:nvSpPr>
          <p:cNvPr id="2" name="Title 1"/>
          <p:cNvSpPr>
            <a:spLocks noGrp="1"/>
          </p:cNvSpPr>
          <p:nvPr>
            <p:ph type="title"/>
          </p:nvPr>
        </p:nvSpPr>
        <p:spPr>
          <a:xfrm>
            <a:off x="377826" y="114507"/>
            <a:ext cx="7496175" cy="619976"/>
          </a:xfrm>
        </p:spPr>
        <p:txBody>
          <a:bodyPr/>
          <a:lstStyle/>
          <a:p>
            <a:r>
              <a:rPr lang="en-US"/>
              <a:t>Click to edit Master title style</a:t>
            </a:r>
          </a:p>
        </p:txBody>
      </p:sp>
      <p:sp>
        <p:nvSpPr>
          <p:cNvPr id="3" name="Content Placeholder 2"/>
          <p:cNvSpPr>
            <a:spLocks noGrp="1"/>
          </p:cNvSpPr>
          <p:nvPr>
            <p:ph idx="1"/>
          </p:nvPr>
        </p:nvSpPr>
        <p:spPr>
          <a:xfrm>
            <a:off x="377827" y="1123950"/>
            <a:ext cx="8399209" cy="3470674"/>
          </a:xfrm>
        </p:spPr>
        <p:txBody>
          <a:bodyPr/>
          <a:lstStyle>
            <a:lvl1pPr>
              <a:defRPr sz="2800" b="0"/>
            </a:lvl1pPr>
            <a:lvl2pPr>
              <a:defRPr sz="2600"/>
            </a:lvl2pPr>
            <a:lvl3pPr>
              <a:defRPr sz="2000"/>
            </a:lvl3pPr>
            <a:lvl4pPr marL="1714500" indent="-342900">
              <a:buFont typeface="Wingdings" panose="05000000000000000000" pitchFamily="2" charset="2"/>
              <a:buChar char="§"/>
              <a:defRPr sz="1800">
                <a:solidFill>
                  <a:srgbClr val="09727D"/>
                </a:solidFill>
              </a:defRPr>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a:extLst>
              <a:ext uri="{FF2B5EF4-FFF2-40B4-BE49-F238E27FC236}">
                <a16:creationId xmlns:a16="http://schemas.microsoft.com/office/drawing/2014/main" id="{A9017D5B-449F-8548-A37A-D5C8EC3D6E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2699" y="131138"/>
            <a:ext cx="816505" cy="813783"/>
          </a:xfrm>
          <a:prstGeom prst="rect">
            <a:avLst/>
          </a:prstGeom>
        </p:spPr>
      </p:pic>
    </p:spTree>
    <p:extLst>
      <p:ext uri="{BB962C8B-B14F-4D97-AF65-F5344CB8AC3E}">
        <p14:creationId xmlns:p14="http://schemas.microsoft.com/office/powerpoint/2010/main" val="165370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07426" y="1798867"/>
            <a:ext cx="6244250" cy="465365"/>
          </a:xfrm>
        </p:spPr>
        <p:txBody>
          <a:bodyPr/>
          <a:lstStyle>
            <a:lvl1pPr>
              <a:defRPr sz="3600" baseline="0">
                <a:solidFill>
                  <a:srgbClr val="09727D"/>
                </a:solidFill>
              </a:defRPr>
            </a:lvl1pPr>
          </a:lstStyle>
          <a:p>
            <a:r>
              <a:rPr lang="en-US"/>
              <a:t>Click to edit Master title style</a:t>
            </a:r>
          </a:p>
        </p:txBody>
      </p:sp>
      <p:sp>
        <p:nvSpPr>
          <p:cNvPr id="6" name="Subtitle 2"/>
          <p:cNvSpPr>
            <a:spLocks noGrp="1"/>
          </p:cNvSpPr>
          <p:nvPr>
            <p:ph type="subTitle" idx="1"/>
          </p:nvPr>
        </p:nvSpPr>
        <p:spPr>
          <a:xfrm>
            <a:off x="4142699" y="4650319"/>
            <a:ext cx="3145872" cy="357056"/>
          </a:xfrm>
        </p:spPr>
        <p:txBody>
          <a:bodyPr anchor="b"/>
          <a:lstStyle>
            <a:lvl1pPr marL="0" indent="0">
              <a:buFontTx/>
              <a:buNone/>
              <a:defRPr sz="1800">
                <a:solidFill>
                  <a:srgbClr val="09727D"/>
                </a:solidFill>
              </a:defRPr>
            </a:lvl1pPr>
          </a:lstStyle>
          <a:p>
            <a:r>
              <a:rPr lang="en-US"/>
              <a:t>Click to edit Master subtitle style</a:t>
            </a:r>
          </a:p>
        </p:txBody>
      </p:sp>
      <p:sp>
        <p:nvSpPr>
          <p:cNvPr id="5" name="Text Placeholder 4"/>
          <p:cNvSpPr>
            <a:spLocks noGrp="1"/>
          </p:cNvSpPr>
          <p:nvPr>
            <p:ph type="body" sz="quarter" idx="11"/>
          </p:nvPr>
        </p:nvSpPr>
        <p:spPr>
          <a:xfrm>
            <a:off x="2743200" y="2327501"/>
            <a:ext cx="5975576" cy="425222"/>
          </a:xfrm>
        </p:spPr>
        <p:txBody>
          <a:bodyPr/>
          <a:lstStyle>
            <a:lvl1pPr marL="0" indent="0">
              <a:buFontTx/>
              <a:buNone/>
              <a:defRPr sz="3200">
                <a:solidFill>
                  <a:srgbClr val="09727D"/>
                </a:solidFill>
              </a:defRPr>
            </a:lvl1pPr>
            <a:lvl2pPr marL="457200" indent="0">
              <a:buFontTx/>
              <a:buNone/>
              <a:defRPr sz="3000"/>
            </a:lvl2pPr>
            <a:lvl3pPr marL="914400" indent="0">
              <a:buFontTx/>
              <a:buNone/>
              <a:defRPr sz="2600"/>
            </a:lvl3pPr>
            <a:lvl4pPr>
              <a:buFontTx/>
              <a:buNone/>
              <a:defRPr/>
            </a:lvl4pPr>
            <a:lvl5pPr marL="1828800" indent="0">
              <a:buFontTx/>
              <a:buNone/>
              <a:defRPr/>
            </a:lvl5pPr>
          </a:lstStyle>
          <a:p>
            <a:pPr lvl="0"/>
            <a:r>
              <a:rPr lang="en-US"/>
              <a:t>Edit Master text styles</a:t>
            </a:r>
          </a:p>
        </p:txBody>
      </p:sp>
      <p:sp>
        <p:nvSpPr>
          <p:cNvPr id="11" name="Text Placeholder 10"/>
          <p:cNvSpPr>
            <a:spLocks noGrp="1"/>
          </p:cNvSpPr>
          <p:nvPr>
            <p:ph type="body" sz="quarter" idx="12"/>
          </p:nvPr>
        </p:nvSpPr>
        <p:spPr>
          <a:xfrm>
            <a:off x="3176393" y="3172420"/>
            <a:ext cx="5475287" cy="327422"/>
          </a:xfrm>
        </p:spPr>
        <p:txBody>
          <a:bodyPr/>
          <a:lstStyle>
            <a:lvl1pPr marL="0" indent="0">
              <a:buFontTx/>
              <a:buNone/>
              <a:defRPr sz="2600">
                <a:solidFill>
                  <a:srgbClr val="09727D"/>
                </a:solidFill>
              </a:defRPr>
            </a:lvl1pPr>
          </a:lstStyle>
          <a:p>
            <a:pPr lvl="0"/>
            <a:r>
              <a:rPr lang="en-US"/>
              <a:t>Edit Master text styles</a:t>
            </a:r>
          </a:p>
        </p:txBody>
      </p:sp>
      <p:grpSp>
        <p:nvGrpSpPr>
          <p:cNvPr id="7" name="Group 6"/>
          <p:cNvGrpSpPr/>
          <p:nvPr userDrawn="1"/>
        </p:nvGrpSpPr>
        <p:grpSpPr>
          <a:xfrm>
            <a:off x="-7019925" y="-19051"/>
            <a:ext cx="3886200" cy="5800722"/>
            <a:chOff x="-4191000" y="-19050"/>
            <a:chExt cx="3886200" cy="5800722"/>
          </a:xfrm>
        </p:grpSpPr>
        <p:sp>
          <p:nvSpPr>
            <p:cNvPr id="8" name="TextBox 7"/>
            <p:cNvSpPr txBox="1"/>
            <p:nvPr userDrawn="1"/>
          </p:nvSpPr>
          <p:spPr>
            <a:xfrm>
              <a:off x="-4191000" y="-19050"/>
              <a:ext cx="3886200" cy="615553"/>
            </a:xfrm>
            <a:prstGeom prst="rect">
              <a:avLst/>
            </a:prstGeom>
            <a:noFill/>
          </p:spPr>
          <p:txBody>
            <a:bodyPr wrap="square" rtlCol="0">
              <a:spAutoFit/>
            </a:bodyPr>
            <a:lstStyle/>
            <a:p>
              <a:r>
                <a:rPr lang="en-US" sz="3400" err="1"/>
                <a:t>Callibri</a:t>
              </a:r>
              <a:r>
                <a:rPr lang="en-US" sz="3400"/>
                <a:t>  Title 34 </a:t>
              </a:r>
              <a:r>
                <a:rPr lang="en-US" sz="3400" err="1"/>
                <a:t>pt</a:t>
              </a:r>
              <a:endParaRPr lang="en-US" sz="3400"/>
            </a:p>
          </p:txBody>
        </p:sp>
        <p:sp>
          <p:nvSpPr>
            <p:cNvPr id="9" name="TextBox 8"/>
            <p:cNvSpPr txBox="1"/>
            <p:nvPr userDrawn="1"/>
          </p:nvSpPr>
          <p:spPr>
            <a:xfrm>
              <a:off x="-4191000" y="596503"/>
              <a:ext cx="2514600" cy="461665"/>
            </a:xfrm>
            <a:prstGeom prst="rect">
              <a:avLst/>
            </a:prstGeom>
            <a:noFill/>
          </p:spPr>
          <p:txBody>
            <a:bodyPr wrap="square" rtlCol="0">
              <a:spAutoFit/>
            </a:bodyPr>
            <a:lstStyle/>
            <a:p>
              <a:r>
                <a:rPr lang="en-US" sz="2400" err="1"/>
                <a:t>Callibri</a:t>
              </a:r>
              <a:r>
                <a:rPr lang="en-US" sz="2400"/>
                <a:t>  Body 24 </a:t>
              </a:r>
              <a:r>
                <a:rPr lang="en-US" sz="2400" err="1"/>
                <a:t>pt</a:t>
              </a:r>
              <a:endParaRPr lang="en-US" sz="2400"/>
            </a:p>
          </p:txBody>
        </p:sp>
        <p:sp>
          <p:nvSpPr>
            <p:cNvPr id="10" name="Rectangle 9"/>
            <p:cNvSpPr/>
            <p:nvPr userDrawn="1"/>
          </p:nvSpPr>
          <p:spPr>
            <a:xfrm>
              <a:off x="-4038600" y="1123950"/>
              <a:ext cx="25908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rgbClr val="09727D"/>
                  </a:solidFill>
                </a:rPr>
                <a:t>R9,G14,B125 text</a:t>
              </a:r>
            </a:p>
          </p:txBody>
        </p:sp>
        <p:sp>
          <p:nvSpPr>
            <p:cNvPr id="12" name="Rectangle 11"/>
            <p:cNvSpPr/>
            <p:nvPr userDrawn="1"/>
          </p:nvSpPr>
          <p:spPr>
            <a:xfrm>
              <a:off x="-4038600" y="1824037"/>
              <a:ext cx="2590800" cy="457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Green 1: 0-174-158 </a:t>
              </a:r>
            </a:p>
          </p:txBody>
        </p:sp>
        <p:sp>
          <p:nvSpPr>
            <p:cNvPr id="13" name="Rectangle 12"/>
            <p:cNvSpPr/>
            <p:nvPr userDrawn="1"/>
          </p:nvSpPr>
          <p:spPr>
            <a:xfrm>
              <a:off x="-4038600" y="3224211"/>
              <a:ext cx="2590800" cy="4572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Purple #2: 120-78-160</a:t>
              </a:r>
            </a:p>
          </p:txBody>
        </p:sp>
        <p:sp>
          <p:nvSpPr>
            <p:cNvPr id="14" name="Rectangle 13"/>
            <p:cNvSpPr/>
            <p:nvPr userDrawn="1"/>
          </p:nvSpPr>
          <p:spPr>
            <a:xfrm>
              <a:off x="-4038600" y="3924298"/>
              <a:ext cx="2590800" cy="4572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Grey: 162-170-173 </a:t>
              </a:r>
            </a:p>
          </p:txBody>
        </p:sp>
        <p:sp>
          <p:nvSpPr>
            <p:cNvPr id="15" name="Rectangle 14"/>
            <p:cNvSpPr/>
            <p:nvPr userDrawn="1"/>
          </p:nvSpPr>
          <p:spPr>
            <a:xfrm>
              <a:off x="-4038600" y="4624385"/>
              <a:ext cx="2590800" cy="4572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Blue</a:t>
              </a:r>
              <a:r>
                <a:rPr lang="en-US" baseline="0">
                  <a:solidFill>
                    <a:schemeClr val="bg1"/>
                  </a:solidFill>
                </a:rPr>
                <a:t> 3</a:t>
              </a:r>
              <a:r>
                <a:rPr lang="en-US">
                  <a:solidFill>
                    <a:schemeClr val="bg1"/>
                  </a:solidFill>
                </a:rPr>
                <a:t>: 0-185-242 </a:t>
              </a:r>
            </a:p>
          </p:txBody>
        </p:sp>
        <p:sp>
          <p:nvSpPr>
            <p:cNvPr id="16" name="Rectangle 15"/>
            <p:cNvSpPr/>
            <p:nvPr userDrawn="1"/>
          </p:nvSpPr>
          <p:spPr>
            <a:xfrm>
              <a:off x="-4038600" y="5324472"/>
              <a:ext cx="2590800" cy="457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Ruby: 154-37-46  </a:t>
              </a:r>
            </a:p>
          </p:txBody>
        </p:sp>
        <p:sp>
          <p:nvSpPr>
            <p:cNvPr id="17" name="Rectangle 16"/>
            <p:cNvSpPr/>
            <p:nvPr userDrawn="1"/>
          </p:nvSpPr>
          <p:spPr>
            <a:xfrm>
              <a:off x="-4038600" y="2524124"/>
              <a:ext cx="2590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Green 3: 155-192-56 </a:t>
              </a:r>
            </a:p>
          </p:txBody>
        </p:sp>
      </p:grpSp>
    </p:spTree>
    <p:extLst>
      <p:ext uri="{BB962C8B-B14F-4D97-AF65-F5344CB8AC3E}">
        <p14:creationId xmlns:p14="http://schemas.microsoft.com/office/powerpoint/2010/main" val="3914091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userDrawn="1"/>
        </p:nvGrpSpPr>
        <p:grpSpPr>
          <a:xfrm>
            <a:off x="243840" y="182880"/>
            <a:ext cx="1882140" cy="1676400"/>
            <a:chOff x="243840" y="182880"/>
            <a:chExt cx="1882140" cy="1676400"/>
          </a:xfrm>
        </p:grpSpPr>
        <p:sp>
          <p:nvSpPr>
            <p:cNvPr id="6" name="Rectangle 5"/>
            <p:cNvSpPr/>
            <p:nvPr userDrawn="1"/>
          </p:nvSpPr>
          <p:spPr>
            <a:xfrm>
              <a:off x="243840" y="182880"/>
              <a:ext cx="188214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1480" y="314056"/>
              <a:ext cx="1059180" cy="1055649"/>
            </a:xfrm>
            <a:prstGeom prst="rect">
              <a:avLst/>
            </a:prstGeom>
          </p:spPr>
        </p:pic>
      </p:grpSp>
      <p:sp>
        <p:nvSpPr>
          <p:cNvPr id="9" name="Slide Number Placeholder 3"/>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10" name="Title 9"/>
          <p:cNvSpPr>
            <a:spLocks noGrp="1"/>
          </p:cNvSpPr>
          <p:nvPr>
            <p:ph type="title"/>
          </p:nvPr>
        </p:nvSpPr>
        <p:spPr>
          <a:xfrm>
            <a:off x="3276600" y="2571750"/>
            <a:ext cx="5639343" cy="1066799"/>
          </a:xfrm>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514137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mparis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A8AC15-0C55-2A92-2BCE-BBDAC0D197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7" name="Slide Number Placeholder 3">
            <a:extLst>
              <a:ext uri="{FF2B5EF4-FFF2-40B4-BE49-F238E27FC236}">
                <a16:creationId xmlns:a16="http://schemas.microsoft.com/office/drawing/2014/main" id="{8FCDD56E-3B0A-E87E-6F5B-094E40D66696}"/>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8" name="Rectangle 7">
            <a:extLst>
              <a:ext uri="{FF2B5EF4-FFF2-40B4-BE49-F238E27FC236}">
                <a16:creationId xmlns:a16="http://schemas.microsoft.com/office/drawing/2014/main" id="{580859E4-293A-9C53-4549-DEFB5CE60D3A}"/>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
        <p:nvSpPr>
          <p:cNvPr id="2" name="Title 1"/>
          <p:cNvSpPr>
            <a:spLocks noGrp="1"/>
          </p:cNvSpPr>
          <p:nvPr>
            <p:ph type="title"/>
          </p:nvPr>
        </p:nvSpPr>
        <p:spPr>
          <a:xfrm>
            <a:off x="381000" y="71868"/>
            <a:ext cx="7445832" cy="662702"/>
          </a:xfrm>
        </p:spPr>
        <p:txBody>
          <a:bodyPr/>
          <a:lstStyle/>
          <a:p>
            <a:r>
              <a:rPr lang="en-US"/>
              <a:t>Click to edit Master title style</a:t>
            </a:r>
          </a:p>
        </p:txBody>
      </p:sp>
      <p:sp>
        <p:nvSpPr>
          <p:cNvPr id="3" name="Content Placeholder 2"/>
          <p:cNvSpPr>
            <a:spLocks noGrp="1"/>
          </p:cNvSpPr>
          <p:nvPr>
            <p:ph sz="half" idx="1"/>
          </p:nvPr>
        </p:nvSpPr>
        <p:spPr>
          <a:xfrm>
            <a:off x="381000" y="1135860"/>
            <a:ext cx="4114800" cy="3501629"/>
          </a:xfrm>
        </p:spPr>
        <p:txBody>
          <a:bodyPr/>
          <a:lstStyle>
            <a:lvl1pPr marL="347663" indent="-347663">
              <a:defRPr sz="2800"/>
            </a:lvl1pPr>
            <a:lvl2pPr marL="804863" indent="-347663">
              <a:defRPr sz="2400"/>
            </a:lvl2pPr>
            <a:lvl3pPr marL="1257300" indent="-342900">
              <a:defRPr sz="2000"/>
            </a:lvl3pPr>
            <a:lvl4pPr marL="1657350" indent="-285750">
              <a:buFont typeface="Wingdings" panose="05000000000000000000" pitchFamily="2" charset="2"/>
              <a:buChar cha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135860"/>
            <a:ext cx="4167868" cy="3501629"/>
          </a:xfrm>
        </p:spPr>
        <p:txBody>
          <a:bodyPr/>
          <a:lstStyle>
            <a:lvl1pPr marL="347663" indent="-347663">
              <a:defRPr sz="2800"/>
            </a:lvl1pPr>
            <a:lvl2pPr marL="800100" indent="-342900">
              <a:defRPr sz="2400"/>
            </a:lvl2pPr>
            <a:lvl3pPr marL="1257300" indent="-342900">
              <a:defRPr sz="2000"/>
            </a:lvl3pPr>
            <a:lvl4pPr marL="1657350" indent="-285750">
              <a:buFont typeface="Wingdings" panose="05000000000000000000" pitchFamily="2" charset="2"/>
              <a:buChar cha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0" name="Picture 9">
            <a:extLst>
              <a:ext uri="{FF2B5EF4-FFF2-40B4-BE49-F238E27FC236}">
                <a16:creationId xmlns:a16="http://schemas.microsoft.com/office/drawing/2014/main" id="{294EA892-A6F2-3711-7BAF-D7EFCD289A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2699" y="131138"/>
            <a:ext cx="816505" cy="813783"/>
          </a:xfrm>
          <a:prstGeom prst="rect">
            <a:avLst/>
          </a:prstGeom>
        </p:spPr>
      </p:pic>
    </p:spTree>
    <p:extLst>
      <p:ext uri="{BB962C8B-B14F-4D97-AF65-F5344CB8AC3E}">
        <p14:creationId xmlns:p14="http://schemas.microsoft.com/office/powerpoint/2010/main" val="2944201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Header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387123-8E1D-C946-EBE8-D57643D314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8" name="Slide Number Placeholder 3">
            <a:extLst>
              <a:ext uri="{FF2B5EF4-FFF2-40B4-BE49-F238E27FC236}">
                <a16:creationId xmlns:a16="http://schemas.microsoft.com/office/drawing/2014/main" id="{E4A64BCB-0C85-016D-E9A8-A8A1BFC75556}"/>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9" name="Rectangle 8">
            <a:extLst>
              <a:ext uri="{FF2B5EF4-FFF2-40B4-BE49-F238E27FC236}">
                <a16:creationId xmlns:a16="http://schemas.microsoft.com/office/drawing/2014/main" id="{FE51BD44-FCF4-9664-25BE-1D8EF7020122}"/>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pic>
        <p:nvPicPr>
          <p:cNvPr id="10" name="Picture 9">
            <a:extLst>
              <a:ext uri="{FF2B5EF4-FFF2-40B4-BE49-F238E27FC236}">
                <a16:creationId xmlns:a16="http://schemas.microsoft.com/office/drawing/2014/main" id="{561D98EC-797D-0B31-8E03-F27F5026B09D}"/>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0050" y="195081"/>
            <a:ext cx="819150" cy="776469"/>
          </a:xfrm>
          <a:prstGeom prst="rect">
            <a:avLst/>
          </a:prstGeom>
        </p:spPr>
      </p:pic>
      <p:sp>
        <p:nvSpPr>
          <p:cNvPr id="2" name="Title 1"/>
          <p:cNvSpPr>
            <a:spLocks noGrp="1"/>
          </p:cNvSpPr>
          <p:nvPr>
            <p:ph type="title"/>
          </p:nvPr>
        </p:nvSpPr>
        <p:spPr>
          <a:xfrm>
            <a:off x="378890" y="72172"/>
            <a:ext cx="7419975" cy="662702"/>
          </a:xfrm>
        </p:spPr>
        <p:txBody>
          <a:bodyPr/>
          <a:lstStyle>
            <a:lvl1pPr>
              <a:defRPr>
                <a:solidFill>
                  <a:srgbClr val="09727D"/>
                </a:solidFill>
              </a:defRPr>
            </a:lvl1pPr>
          </a:lstStyle>
          <a:p>
            <a:r>
              <a:rPr lang="en-US"/>
              <a:t>Click to edit Master title style</a:t>
            </a:r>
          </a:p>
        </p:txBody>
      </p:sp>
      <p:sp>
        <p:nvSpPr>
          <p:cNvPr id="3" name="Text Placeholder 2"/>
          <p:cNvSpPr>
            <a:spLocks noGrp="1"/>
          </p:cNvSpPr>
          <p:nvPr>
            <p:ph type="body" idx="1"/>
          </p:nvPr>
        </p:nvSpPr>
        <p:spPr>
          <a:xfrm>
            <a:off x="378884" y="1130305"/>
            <a:ext cx="4135438" cy="479822"/>
          </a:xfrm>
        </p:spPr>
        <p:txBody>
          <a:bodyPr anchor="ctr"/>
          <a:lstStyle>
            <a:lvl1pPr marL="0" indent="0" algn="ctr">
              <a:buNone/>
              <a:defRPr sz="2500" b="1">
                <a:solidFill>
                  <a:srgbClr val="097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78884" y="1701804"/>
            <a:ext cx="4135438" cy="2963466"/>
          </a:xfrm>
        </p:spPr>
        <p:txBody>
          <a:bodyPr/>
          <a:lstStyle>
            <a:lvl1pPr marL="288925" indent="-288925">
              <a:defRPr sz="2400">
                <a:solidFill>
                  <a:srgbClr val="09727D"/>
                </a:solidFill>
              </a:defRPr>
            </a:lvl1pPr>
            <a:lvl2pPr marL="746125" indent="-288925">
              <a:defRPr sz="2000">
                <a:solidFill>
                  <a:srgbClr val="09727D"/>
                </a:solidFill>
              </a:defRPr>
            </a:lvl2pPr>
            <a:lvl3pPr marL="1203325" indent="-288925">
              <a:defRPr sz="1800">
                <a:solidFill>
                  <a:srgbClr val="09727D"/>
                </a:solidFill>
              </a:defRPr>
            </a:lvl3pPr>
            <a:lvl4pPr marL="1657350" indent="-285750">
              <a:buFont typeface="Wingdings" panose="05000000000000000000" pitchFamily="2" charset="2"/>
              <a:buChar char="§"/>
              <a:defRPr sz="1600">
                <a:solidFill>
                  <a:srgbClr val="09727D"/>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1966" y="1130305"/>
            <a:ext cx="4041775" cy="479822"/>
          </a:xfrm>
        </p:spPr>
        <p:txBody>
          <a:bodyPr anchor="ctr"/>
          <a:lstStyle>
            <a:lvl1pPr marL="0" indent="0" algn="ctr">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1966" y="1701804"/>
            <a:ext cx="4156075" cy="2963466"/>
          </a:xfrm>
        </p:spPr>
        <p:txBody>
          <a:bodyPr/>
          <a:lstStyle>
            <a:lvl1pPr marL="288925" indent="-288925">
              <a:defRPr sz="2400"/>
            </a:lvl1pPr>
            <a:lvl2pPr marL="685800" indent="-228600">
              <a:defRPr sz="2000"/>
            </a:lvl2pPr>
            <a:lvl3pPr marL="1203325" indent="-288925">
              <a:defRPr sz="1800"/>
            </a:lvl3pPr>
            <a:lvl4pPr marL="1657350" indent="-285750">
              <a:buClr>
                <a:srgbClr val="09727D"/>
              </a:buClr>
              <a:buFont typeface="Wingdings" panose="05000000000000000000" pitchFamily="2" charset="2"/>
              <a:buChar char="§"/>
              <a:defRPr sz="1600">
                <a:solidFill>
                  <a:srgbClr val="09727D"/>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1" name="Picture 10">
            <a:extLst>
              <a:ext uri="{FF2B5EF4-FFF2-40B4-BE49-F238E27FC236}">
                <a16:creationId xmlns:a16="http://schemas.microsoft.com/office/drawing/2014/main" id="{1BA46BE2-CF2F-2E22-FB8F-CF49E17F5A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22699" y="131138"/>
            <a:ext cx="816505" cy="813783"/>
          </a:xfrm>
          <a:prstGeom prst="rect">
            <a:avLst/>
          </a:prstGeom>
        </p:spPr>
      </p:pic>
    </p:spTree>
    <p:extLst>
      <p:ext uri="{BB962C8B-B14F-4D97-AF65-F5344CB8AC3E}">
        <p14:creationId xmlns:p14="http://schemas.microsoft.com/office/powerpoint/2010/main" val="93804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ree Content Headers">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BA2B24-5050-EDEB-0B28-D8C9A0ECD2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10" name="Slide Number Placeholder 3">
            <a:extLst>
              <a:ext uri="{FF2B5EF4-FFF2-40B4-BE49-F238E27FC236}">
                <a16:creationId xmlns:a16="http://schemas.microsoft.com/office/drawing/2014/main" id="{6638D3DA-C54D-F77F-F261-B65364E3565F}"/>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11" name="Rectangle 10">
            <a:extLst>
              <a:ext uri="{FF2B5EF4-FFF2-40B4-BE49-F238E27FC236}">
                <a16:creationId xmlns:a16="http://schemas.microsoft.com/office/drawing/2014/main" id="{FCE04E28-06CE-7D7E-3D6D-DF2B77A75511}"/>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
        <p:nvSpPr>
          <p:cNvPr id="2" name="Title 1"/>
          <p:cNvSpPr>
            <a:spLocks noGrp="1"/>
          </p:cNvSpPr>
          <p:nvPr>
            <p:ph type="title"/>
          </p:nvPr>
        </p:nvSpPr>
        <p:spPr>
          <a:xfrm>
            <a:off x="378889" y="114507"/>
            <a:ext cx="7469711" cy="619976"/>
          </a:xfrm>
        </p:spPr>
        <p:txBody>
          <a:bodyPr/>
          <a:lstStyle>
            <a:lvl1pPr>
              <a:defRPr>
                <a:solidFill>
                  <a:schemeClr val="tx1"/>
                </a:solidFill>
              </a:defRPr>
            </a:lvl1pPr>
          </a:lstStyle>
          <a:p>
            <a:r>
              <a:rPr lang="en-US"/>
              <a:t>Click to edit Master title style</a:t>
            </a:r>
          </a:p>
        </p:txBody>
      </p:sp>
      <p:sp>
        <p:nvSpPr>
          <p:cNvPr id="3" name="Text Placeholder 2"/>
          <p:cNvSpPr>
            <a:spLocks noGrp="1"/>
          </p:cNvSpPr>
          <p:nvPr>
            <p:ph type="body" idx="1"/>
          </p:nvPr>
        </p:nvSpPr>
        <p:spPr>
          <a:xfrm>
            <a:off x="361953" y="1128183"/>
            <a:ext cx="2668353" cy="479822"/>
          </a:xfrm>
        </p:spPr>
        <p:txBody>
          <a:bodyPr anchor="ctr"/>
          <a:lstStyle>
            <a:lvl1pPr marL="0" indent="0" algn="ctr">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1951" y="1699682"/>
            <a:ext cx="2668357" cy="2963466"/>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p:cNvSpPr>
            <a:spLocks noGrp="1"/>
          </p:cNvSpPr>
          <p:nvPr>
            <p:ph type="body" idx="10"/>
          </p:nvPr>
        </p:nvSpPr>
        <p:spPr>
          <a:xfrm>
            <a:off x="3246441" y="1128183"/>
            <a:ext cx="2668353" cy="479822"/>
          </a:xfrm>
        </p:spPr>
        <p:txBody>
          <a:bodyPr anchor="ctr"/>
          <a:lstStyle>
            <a:lvl1pPr marL="0" indent="0" algn="ctr">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p:cNvSpPr>
            <a:spLocks noGrp="1"/>
          </p:cNvSpPr>
          <p:nvPr>
            <p:ph sz="half" idx="11"/>
          </p:nvPr>
        </p:nvSpPr>
        <p:spPr>
          <a:xfrm>
            <a:off x="3246439" y="1699682"/>
            <a:ext cx="2668357" cy="2963466"/>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2"/>
          </p:nvPr>
        </p:nvSpPr>
        <p:spPr>
          <a:xfrm>
            <a:off x="6146803" y="1128183"/>
            <a:ext cx="2668353" cy="479822"/>
          </a:xfrm>
        </p:spPr>
        <p:txBody>
          <a:bodyPr anchor="ctr"/>
          <a:lstStyle>
            <a:lvl1pPr marL="0" indent="0" algn="ctr">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3"/>
          <p:cNvSpPr>
            <a:spLocks noGrp="1"/>
          </p:cNvSpPr>
          <p:nvPr>
            <p:ph sz="half" idx="13"/>
          </p:nvPr>
        </p:nvSpPr>
        <p:spPr>
          <a:xfrm>
            <a:off x="6146801" y="1699682"/>
            <a:ext cx="2668357" cy="2963466"/>
          </a:xfrm>
        </p:spPr>
        <p:txBody>
          <a:bodyPr/>
          <a:lstStyle>
            <a:lvl1pPr marL="288925" indent="-288925">
              <a:defRPr sz="2000">
                <a:solidFill>
                  <a:schemeClr val="tx1"/>
                </a:solidFill>
              </a:defRPr>
            </a:lvl1pPr>
            <a:lvl2pPr marL="746125" indent="-288925">
              <a:defRPr sz="1800">
                <a:solidFill>
                  <a:schemeClr val="tx1"/>
                </a:solidFill>
              </a:defRPr>
            </a:lvl2pPr>
            <a:lvl3pPr marL="1203325" indent="-288925">
              <a:defRPr sz="1600">
                <a:solidFill>
                  <a:schemeClr val="tx1"/>
                </a:solidFill>
              </a:defRPr>
            </a:lvl3pPr>
            <a:lvl4pPr marL="1371600" indent="0">
              <a:buFont typeface="Wingdings" panose="05000000000000000000" pitchFamily="2" charset="2"/>
              <a:buNone/>
              <a:defRPr sz="1600">
                <a:solidFill>
                  <a:schemeClr val="tx1"/>
                </a:solidFill>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DF525B3E-4148-AAA2-E453-35AA8E8979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2699" y="131138"/>
            <a:ext cx="816505" cy="813783"/>
          </a:xfrm>
          <a:prstGeom prst="rect">
            <a:avLst/>
          </a:prstGeom>
        </p:spPr>
      </p:pic>
    </p:spTree>
    <p:extLst>
      <p:ext uri="{BB962C8B-B14F-4D97-AF65-F5344CB8AC3E}">
        <p14:creationId xmlns:p14="http://schemas.microsoft.com/office/powerpoint/2010/main" val="3694672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93986A-1B0D-602F-3AA8-D6D92105E3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2"/>
            <a:ext cx="9144000" cy="822961"/>
          </a:xfrm>
          <a:prstGeom prst="rect">
            <a:avLst/>
          </a:prstGeom>
        </p:spPr>
      </p:pic>
      <p:sp>
        <p:nvSpPr>
          <p:cNvPr id="9" name="Slide Number Placeholder 3">
            <a:extLst>
              <a:ext uri="{FF2B5EF4-FFF2-40B4-BE49-F238E27FC236}">
                <a16:creationId xmlns:a16="http://schemas.microsoft.com/office/drawing/2014/main" id="{D752E3B8-CFBA-DD31-9042-37D6A49D36E6}"/>
              </a:ext>
            </a:extLst>
          </p:cNvPr>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10" name="Rectangle 9">
            <a:extLst>
              <a:ext uri="{FF2B5EF4-FFF2-40B4-BE49-F238E27FC236}">
                <a16:creationId xmlns:a16="http://schemas.microsoft.com/office/drawing/2014/main" id="{6853198C-67D3-2489-F02A-8955EE46B60F}"/>
              </a:ext>
            </a:extLst>
          </p:cNvPr>
          <p:cNvSpPr/>
          <p:nvPr userDrawn="1"/>
        </p:nvSpPr>
        <p:spPr>
          <a:xfrm>
            <a:off x="3527642" y="4933688"/>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
        <p:nvSpPr>
          <p:cNvPr id="2" name="Title 1"/>
          <p:cNvSpPr>
            <a:spLocks noGrp="1"/>
          </p:cNvSpPr>
          <p:nvPr>
            <p:ph type="title"/>
          </p:nvPr>
        </p:nvSpPr>
        <p:spPr>
          <a:xfrm>
            <a:off x="381000" y="91761"/>
            <a:ext cx="7410450" cy="642722"/>
          </a:xfrm>
        </p:spPr>
        <p:txBody>
          <a:bodyPr/>
          <a:lstStyle/>
          <a:p>
            <a:r>
              <a:rPr lang="en-US"/>
              <a:t>Click to edit Master title style</a:t>
            </a:r>
          </a:p>
        </p:txBody>
      </p:sp>
      <p:pic>
        <p:nvPicPr>
          <p:cNvPr id="12" name="Picture 11">
            <a:extLst>
              <a:ext uri="{FF2B5EF4-FFF2-40B4-BE49-F238E27FC236}">
                <a16:creationId xmlns:a16="http://schemas.microsoft.com/office/drawing/2014/main" id="{E2F71B28-158C-DF5B-BC93-2C843D9DDF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22699" y="131138"/>
            <a:ext cx="816505" cy="813783"/>
          </a:xfrm>
          <a:prstGeom prst="rect">
            <a:avLst/>
          </a:prstGeom>
        </p:spPr>
      </p:pic>
    </p:spTree>
    <p:extLst>
      <p:ext uri="{BB962C8B-B14F-4D97-AF65-F5344CB8AC3E}">
        <p14:creationId xmlns:p14="http://schemas.microsoft.com/office/powerpoint/2010/main" val="206173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ith Brandin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84717"/>
          <a:stretch/>
        </p:blipFill>
        <p:spPr>
          <a:xfrm>
            <a:off x="0" y="4329183"/>
            <a:ext cx="9144000" cy="822961"/>
          </a:xfrm>
          <a:prstGeom prst="rect">
            <a:avLst/>
          </a:prstGeom>
        </p:spPr>
      </p:pic>
      <p:sp>
        <p:nvSpPr>
          <p:cNvPr id="10" name="Slide Number Placeholder 3"/>
          <p:cNvSpPr txBox="1">
            <a:spLocks/>
          </p:cNvSpPr>
          <p:nvPr userDrawn="1"/>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6" name="Rectangle 5"/>
          <p:cNvSpPr/>
          <p:nvPr userDrawn="1"/>
        </p:nvSpPr>
        <p:spPr>
          <a:xfrm>
            <a:off x="3524594" y="4922192"/>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3554961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3E7D-DCCB-B34B-A1FB-704034E6624D}"/>
              </a:ext>
            </a:extLst>
          </p:cNvPr>
          <p:cNvSpPr>
            <a:spLocks noGrp="1"/>
          </p:cNvSpPr>
          <p:nvPr>
            <p:ph type="title"/>
          </p:nvPr>
        </p:nvSpPr>
        <p:spPr>
          <a:xfrm>
            <a:off x="446913" y="273844"/>
            <a:ext cx="8250174" cy="994172"/>
          </a:xfrm>
        </p:spPr>
        <p:txBody>
          <a:bodyPr/>
          <a:lstStyle/>
          <a:p>
            <a:r>
              <a:rPr lang="en-US"/>
              <a:t>Click to edit Master title style</a:t>
            </a:r>
          </a:p>
        </p:txBody>
      </p:sp>
      <p:sp>
        <p:nvSpPr>
          <p:cNvPr id="17" name="Content Placeholder 15">
            <a:extLst>
              <a:ext uri="{FF2B5EF4-FFF2-40B4-BE49-F238E27FC236}">
                <a16:creationId xmlns:a16="http://schemas.microsoft.com/office/drawing/2014/main" id="{8D96BBB4-45FB-C14B-8194-9CE63D40A435}"/>
              </a:ext>
            </a:extLst>
          </p:cNvPr>
          <p:cNvSpPr>
            <a:spLocks noGrp="1"/>
          </p:cNvSpPr>
          <p:nvPr>
            <p:ph sz="quarter" idx="11"/>
          </p:nvPr>
        </p:nvSpPr>
        <p:spPr>
          <a:xfrm>
            <a:off x="446913" y="1369219"/>
            <a:ext cx="8250174" cy="31338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Placeholder 5">
            <a:extLst>
              <a:ext uri="{FF2B5EF4-FFF2-40B4-BE49-F238E27FC236}">
                <a16:creationId xmlns:a16="http://schemas.microsoft.com/office/drawing/2014/main" id="{5AF5A146-4FCA-1848-BA09-002D1FB64154}"/>
              </a:ext>
            </a:extLst>
          </p:cNvPr>
          <p:cNvSpPr>
            <a:spLocks noGrp="1"/>
          </p:cNvSpPr>
          <p:nvPr>
            <p:ph type="sldNum" sz="quarter" idx="4"/>
          </p:nvPr>
        </p:nvSpPr>
        <p:spPr>
          <a:xfrm>
            <a:off x="7603435" y="4650667"/>
            <a:ext cx="1258385" cy="273844"/>
          </a:xfrm>
          <a:prstGeom prst="rect">
            <a:avLst/>
          </a:prstGeom>
        </p:spPr>
        <p:txBody>
          <a:bodyPr vert="horz" lIns="91440" tIns="45720" rIns="91440" bIns="45720" rtlCol="0" anchor="ctr"/>
          <a:lstStyle>
            <a:lvl1pPr algn="r">
              <a:defRPr sz="900" b="0" i="0">
                <a:solidFill>
                  <a:schemeClr val="tx1">
                    <a:tint val="75000"/>
                  </a:schemeClr>
                </a:solidFill>
                <a:latin typeface="Calibri Light" panose="020F0302020204030204" pitchFamily="34" charset="0"/>
                <a:cs typeface="Calibri Light" panose="020F0302020204030204" pitchFamily="34" charset="0"/>
              </a:defRPr>
            </a:lvl1pPr>
          </a:lstStyle>
          <a:p>
            <a:r>
              <a:rPr lang="en-US"/>
              <a:t>Updated 5/23/21. </a:t>
            </a:r>
            <a:fld id="{7941C8F8-DED7-B34B-876A-3C69C44D96C2}" type="slidenum">
              <a:rPr lang="en-US" smtClean="0"/>
              <a:pPr/>
              <a:t>‹#›</a:t>
            </a:fld>
            <a:endParaRPr lang="en-US"/>
          </a:p>
        </p:txBody>
      </p:sp>
      <p:sp>
        <p:nvSpPr>
          <p:cNvPr id="22" name="Footer Placeholder 15">
            <a:extLst>
              <a:ext uri="{FF2B5EF4-FFF2-40B4-BE49-F238E27FC236}">
                <a16:creationId xmlns:a16="http://schemas.microsoft.com/office/drawing/2014/main" id="{ED34C975-009B-0045-B685-5D4656DA7FF2}"/>
              </a:ext>
            </a:extLst>
          </p:cNvPr>
          <p:cNvSpPr>
            <a:spLocks noGrp="1"/>
          </p:cNvSpPr>
          <p:nvPr>
            <p:ph type="ftr" sz="quarter" idx="3"/>
          </p:nvPr>
        </p:nvSpPr>
        <p:spPr>
          <a:xfrm>
            <a:off x="2474844" y="4650667"/>
            <a:ext cx="4974535" cy="273844"/>
          </a:xfrm>
          <a:prstGeom prst="rect">
            <a:avLst/>
          </a:prstGeom>
        </p:spPr>
        <p:txBody>
          <a:bodyPr vert="horz" lIns="91440" tIns="45720" rIns="91440" bIns="45720" rtlCol="0" anchor="ctr"/>
          <a:lstStyle>
            <a:lvl1pPr algn="l">
              <a:defRPr sz="900" b="0" i="0">
                <a:solidFill>
                  <a:schemeClr val="tx1">
                    <a:tint val="75000"/>
                  </a:schemeClr>
                </a:solidFill>
                <a:latin typeface="Calibri Light" panose="020F0302020204030204" pitchFamily="34" charset="0"/>
                <a:cs typeface="Calibri Light" panose="020F0302020204030204" pitchFamily="34" charset="0"/>
              </a:defRPr>
            </a:lvl1pPr>
          </a:lstStyle>
          <a:p>
            <a:r>
              <a:rPr lang="en-US"/>
              <a:t>Copyright CareSignal®. Confidential.</a:t>
            </a:r>
          </a:p>
        </p:txBody>
      </p:sp>
    </p:spTree>
    <p:extLst>
      <p:ext uri="{BB962C8B-B14F-4D97-AF65-F5344CB8AC3E}">
        <p14:creationId xmlns:p14="http://schemas.microsoft.com/office/powerpoint/2010/main" val="1450618290"/>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9.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4">
            <a:extLst>
              <a:ext uri="{28A0092B-C50C-407E-A947-70E740481C1C}">
                <a14:useLocalDpi xmlns:a14="http://schemas.microsoft.com/office/drawing/2010/main" val="0"/>
              </a:ext>
            </a:extLst>
          </a:blip>
          <a:srcRect t="84717"/>
          <a:stretch/>
        </p:blipFill>
        <p:spPr>
          <a:xfrm>
            <a:off x="1" y="4326472"/>
            <a:ext cx="9144000" cy="822961"/>
          </a:xfrm>
          <a:prstGeom prst="rect">
            <a:avLst/>
          </a:prstGeom>
        </p:spPr>
      </p:pic>
      <p:sp>
        <p:nvSpPr>
          <p:cNvPr id="2" name="Title Placeholder 1"/>
          <p:cNvSpPr>
            <a:spLocks noGrp="1"/>
          </p:cNvSpPr>
          <p:nvPr>
            <p:ph type="title"/>
          </p:nvPr>
        </p:nvSpPr>
        <p:spPr>
          <a:xfrm>
            <a:off x="364527" y="122670"/>
            <a:ext cx="7341628" cy="611813"/>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381001" y="1123950"/>
            <a:ext cx="8343906" cy="344805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022699" y="131138"/>
            <a:ext cx="816505" cy="813783"/>
          </a:xfrm>
          <a:prstGeom prst="rect">
            <a:avLst/>
          </a:prstGeom>
        </p:spPr>
      </p:pic>
      <p:sp>
        <p:nvSpPr>
          <p:cNvPr id="9" name="Slide Number Placeholder 3"/>
          <p:cNvSpPr txBox="1">
            <a:spLocks/>
          </p:cNvSpPr>
          <p:nvPr/>
        </p:nvSpPr>
        <p:spPr>
          <a:xfrm>
            <a:off x="6915150" y="4960897"/>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grpSp>
        <p:nvGrpSpPr>
          <p:cNvPr id="29" name="Group 28"/>
          <p:cNvGrpSpPr/>
          <p:nvPr/>
        </p:nvGrpSpPr>
        <p:grpSpPr>
          <a:xfrm>
            <a:off x="-3429000" y="369199"/>
            <a:ext cx="1651004" cy="4336151"/>
            <a:chOff x="-4842935" y="441592"/>
            <a:chExt cx="1651004" cy="4336151"/>
          </a:xfrm>
        </p:grpSpPr>
        <p:sp>
          <p:nvSpPr>
            <p:cNvPr id="30" name="TextBox 29"/>
            <p:cNvSpPr txBox="1"/>
            <p:nvPr userDrawn="1"/>
          </p:nvSpPr>
          <p:spPr>
            <a:xfrm>
              <a:off x="-4732865" y="441592"/>
              <a:ext cx="1447800" cy="276999"/>
            </a:xfrm>
            <a:prstGeom prst="rect">
              <a:avLst/>
            </a:prstGeom>
            <a:noFill/>
          </p:spPr>
          <p:txBody>
            <a:bodyPr wrap="square" rtlCol="0">
              <a:spAutoFit/>
            </a:bodyPr>
            <a:lstStyle/>
            <a:p>
              <a:r>
                <a:rPr lang="en-US" sz="1200"/>
                <a:t>Calibri  Title 34 </a:t>
              </a:r>
              <a:r>
                <a:rPr lang="en-US" sz="1200" err="1"/>
                <a:t>pt</a:t>
              </a:r>
              <a:endParaRPr lang="en-US" sz="1200"/>
            </a:p>
          </p:txBody>
        </p:sp>
        <p:sp>
          <p:nvSpPr>
            <p:cNvPr id="31" name="TextBox 30"/>
            <p:cNvSpPr txBox="1"/>
            <p:nvPr userDrawn="1"/>
          </p:nvSpPr>
          <p:spPr>
            <a:xfrm>
              <a:off x="-4732859" y="791310"/>
              <a:ext cx="1439326" cy="276999"/>
            </a:xfrm>
            <a:prstGeom prst="rect">
              <a:avLst/>
            </a:prstGeom>
            <a:noFill/>
          </p:spPr>
          <p:txBody>
            <a:bodyPr wrap="square" rtlCol="0">
              <a:spAutoFit/>
            </a:bodyPr>
            <a:lstStyle/>
            <a:p>
              <a:r>
                <a:rPr lang="en-US" sz="1200"/>
                <a:t>Calibri  Body 24 </a:t>
              </a:r>
              <a:r>
                <a:rPr lang="en-US" sz="1200" err="1"/>
                <a:t>pt</a:t>
              </a:r>
              <a:endParaRPr lang="en-US" sz="1200"/>
            </a:p>
          </p:txBody>
        </p:sp>
        <p:sp>
          <p:nvSpPr>
            <p:cNvPr id="32" name="Rectangle 31"/>
            <p:cNvSpPr/>
            <p:nvPr userDrawn="1"/>
          </p:nvSpPr>
          <p:spPr>
            <a:xfrm>
              <a:off x="-4817535" y="1141028"/>
              <a:ext cx="1625604" cy="4572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rgbClr val="09727D"/>
                  </a:solidFill>
                </a:rPr>
                <a:t>R9,G14,B125 text</a:t>
              </a:r>
            </a:p>
          </p:txBody>
        </p:sp>
        <p:sp>
          <p:nvSpPr>
            <p:cNvPr id="33" name="Rectangle 32"/>
            <p:cNvSpPr/>
            <p:nvPr userDrawn="1"/>
          </p:nvSpPr>
          <p:spPr>
            <a:xfrm>
              <a:off x="-4834468" y="1670947"/>
              <a:ext cx="1634070" cy="4572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chemeClr val="bg1"/>
                  </a:solidFill>
                </a:rPr>
                <a:t>Green 1: 0-174-158 </a:t>
              </a:r>
            </a:p>
          </p:txBody>
        </p:sp>
        <p:sp>
          <p:nvSpPr>
            <p:cNvPr id="34" name="Rectangle 33"/>
            <p:cNvSpPr/>
            <p:nvPr userDrawn="1"/>
          </p:nvSpPr>
          <p:spPr>
            <a:xfrm>
              <a:off x="-4825999" y="2730785"/>
              <a:ext cx="1634068"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chemeClr val="bg1"/>
                  </a:solidFill>
                </a:rPr>
                <a:t>Purple #2: 120-78-160</a:t>
              </a:r>
            </a:p>
          </p:txBody>
        </p:sp>
        <p:sp>
          <p:nvSpPr>
            <p:cNvPr id="35" name="Rectangle 34"/>
            <p:cNvSpPr/>
            <p:nvPr userDrawn="1"/>
          </p:nvSpPr>
          <p:spPr>
            <a:xfrm>
              <a:off x="-4834468" y="3260704"/>
              <a:ext cx="1634068" cy="457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chemeClr val="bg1"/>
                  </a:solidFill>
                </a:rPr>
                <a:t>Grey: 162-170-173 </a:t>
              </a:r>
            </a:p>
          </p:txBody>
        </p:sp>
        <p:sp>
          <p:nvSpPr>
            <p:cNvPr id="36" name="Rectangle 35"/>
            <p:cNvSpPr/>
            <p:nvPr userDrawn="1"/>
          </p:nvSpPr>
          <p:spPr>
            <a:xfrm>
              <a:off x="-4834468" y="3790623"/>
              <a:ext cx="1634068" cy="457200"/>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chemeClr val="bg1"/>
                  </a:solidFill>
                </a:rPr>
                <a:t>Blue</a:t>
              </a:r>
              <a:r>
                <a:rPr lang="en-US" sz="1200" baseline="0">
                  <a:solidFill>
                    <a:schemeClr val="bg1"/>
                  </a:solidFill>
                </a:rPr>
                <a:t> 3</a:t>
              </a:r>
              <a:r>
                <a:rPr lang="en-US" sz="1200">
                  <a:solidFill>
                    <a:schemeClr val="bg1"/>
                  </a:solidFill>
                </a:rPr>
                <a:t>: 0-185-242 </a:t>
              </a:r>
            </a:p>
          </p:txBody>
        </p:sp>
        <p:sp>
          <p:nvSpPr>
            <p:cNvPr id="37" name="Rectangle 36"/>
            <p:cNvSpPr/>
            <p:nvPr userDrawn="1"/>
          </p:nvSpPr>
          <p:spPr>
            <a:xfrm>
              <a:off x="-4842935" y="4320543"/>
              <a:ext cx="1634068" cy="4572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chemeClr val="bg1"/>
                  </a:solidFill>
                </a:rPr>
                <a:t>Ruby: 154-37-46  </a:t>
              </a:r>
            </a:p>
          </p:txBody>
        </p:sp>
        <p:sp>
          <p:nvSpPr>
            <p:cNvPr id="38" name="Rectangle 37"/>
            <p:cNvSpPr/>
            <p:nvPr userDrawn="1"/>
          </p:nvSpPr>
          <p:spPr>
            <a:xfrm>
              <a:off x="-4834468" y="2200866"/>
              <a:ext cx="1634068" cy="457200"/>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r>
                <a:rPr lang="en-US" sz="1200">
                  <a:solidFill>
                    <a:schemeClr val="bg1"/>
                  </a:solidFill>
                </a:rPr>
                <a:t>Green 3: 155-192-56 </a:t>
              </a:r>
            </a:p>
          </p:txBody>
        </p:sp>
      </p:grpSp>
      <p:sp>
        <p:nvSpPr>
          <p:cNvPr id="19" name="Rectangle 18"/>
          <p:cNvSpPr/>
          <p:nvPr/>
        </p:nvSpPr>
        <p:spPr>
          <a:xfrm>
            <a:off x="3524594" y="4922192"/>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3473276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8" r:id="rId6"/>
    <p:sldLayoutId id="2147483666" r:id="rId7"/>
    <p:sldLayoutId id="2147483667" r:id="rId8"/>
    <p:sldLayoutId id="2147483727" r:id="rId9"/>
    <p:sldLayoutId id="2147483700" r:id="rId10"/>
    <p:sldLayoutId id="2147483701" r:id="rId11"/>
    <p:sldLayoutId id="2147483703" r:id="rId1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spcBef>
          <a:spcPct val="0"/>
        </a:spcBef>
        <a:buNone/>
        <a:defRPr sz="3400" b="0" kern="1200">
          <a:solidFill>
            <a:srgbClr val="09727D"/>
          </a:solidFill>
          <a:latin typeface="+mj-lt"/>
          <a:ea typeface="+mj-ea"/>
          <a:cs typeface="+mj-cs"/>
        </a:defRPr>
      </a:lvl1pPr>
    </p:titleStyle>
    <p:bodyStyle>
      <a:lvl1pPr marL="457200" indent="-457200" algn="l" defTabSz="457200" rtl="0" eaLnBrk="1" latinLnBrk="0" hangingPunct="1">
        <a:spcBef>
          <a:spcPct val="20000"/>
        </a:spcBef>
        <a:buFont typeface="Arial"/>
        <a:buChar char="•"/>
        <a:defRPr sz="2400" kern="1200">
          <a:solidFill>
            <a:srgbClr val="09727D"/>
          </a:solidFill>
          <a:latin typeface="+mn-lt"/>
          <a:ea typeface="+mn-ea"/>
          <a:cs typeface="+mn-cs"/>
        </a:defRPr>
      </a:lvl1pPr>
      <a:lvl2pPr marL="914400" indent="-457200" algn="l" defTabSz="457200" rtl="0" eaLnBrk="1" latinLnBrk="0" hangingPunct="1">
        <a:spcBef>
          <a:spcPts val="500"/>
        </a:spcBef>
        <a:buFont typeface="Arial"/>
        <a:buChar char="–"/>
        <a:defRPr sz="2200" kern="1200">
          <a:solidFill>
            <a:srgbClr val="09727D"/>
          </a:solidFill>
          <a:latin typeface="+mn-lt"/>
          <a:ea typeface="+mn-ea"/>
          <a:cs typeface="+mn-cs"/>
        </a:defRPr>
      </a:lvl2pPr>
      <a:lvl3pPr marL="1371600" indent="-4572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0">
            <a:extLst>
              <a:ext uri="{28A0092B-C50C-407E-A947-70E740481C1C}">
                <a14:useLocalDpi xmlns:a14="http://schemas.microsoft.com/office/drawing/2010/main" val="0"/>
              </a:ext>
            </a:extLst>
          </a:blip>
          <a:srcRect t="84717"/>
          <a:stretch/>
        </p:blipFill>
        <p:spPr>
          <a:xfrm>
            <a:off x="0" y="4329009"/>
            <a:ext cx="9144000" cy="822961"/>
          </a:xfrm>
          <a:prstGeom prst="rect">
            <a:avLst/>
          </a:prstGeom>
        </p:spPr>
      </p:pic>
      <p:sp>
        <p:nvSpPr>
          <p:cNvPr id="2" name="Title Placeholder 1"/>
          <p:cNvSpPr>
            <a:spLocks noGrp="1"/>
          </p:cNvSpPr>
          <p:nvPr>
            <p:ph type="title"/>
          </p:nvPr>
        </p:nvSpPr>
        <p:spPr>
          <a:xfrm>
            <a:off x="381000" y="124883"/>
            <a:ext cx="7445834" cy="609600"/>
          </a:xfrm>
          <a:prstGeom prst="rect">
            <a:avLst/>
          </a:prstGeom>
        </p:spPr>
        <p:txBody>
          <a:bodyPr vert="horz" lIns="0" tIns="0" rIns="0" bIns="0" rtlCol="0" anchor="b">
            <a:noAutofit/>
          </a:bodyPr>
          <a:lstStyle/>
          <a:p>
            <a:r>
              <a:rPr lang="en-US"/>
              <a:t>Click to edit Master title style</a:t>
            </a:r>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117051" y="228601"/>
            <a:ext cx="717799" cy="715406"/>
          </a:xfrm>
          <a:prstGeom prst="rect">
            <a:avLst/>
          </a:prstGeom>
        </p:spPr>
      </p:pic>
      <p:sp>
        <p:nvSpPr>
          <p:cNvPr id="9" name="Text Placeholder 2"/>
          <p:cNvSpPr>
            <a:spLocks noGrp="1"/>
          </p:cNvSpPr>
          <p:nvPr>
            <p:ph type="body" idx="1"/>
          </p:nvPr>
        </p:nvSpPr>
        <p:spPr>
          <a:xfrm>
            <a:off x="381000" y="1123950"/>
            <a:ext cx="8458200" cy="35814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sp>
        <p:nvSpPr>
          <p:cNvPr id="8" name="Slide Number Placeholder 3"/>
          <p:cNvSpPr txBox="1">
            <a:spLocks/>
          </p:cNvSpPr>
          <p:nvPr/>
        </p:nvSpPr>
        <p:spPr>
          <a:xfrm>
            <a:off x="6915150" y="4947076"/>
            <a:ext cx="2133600" cy="168812"/>
          </a:xfrm>
          <a:prstGeom prst="rect">
            <a:avLst/>
          </a:prstGeom>
        </p:spPr>
        <p:txBody>
          <a:bodyPr vert="horz" lIns="91440" tIns="45720" rIns="91440" bIns="45720" rtlCol="0" anchor="ctr"/>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prstClr val="white"/>
                </a:solidFill>
              </a:rPr>
              <a:pPr/>
              <a:t>‹#›</a:t>
            </a:fld>
            <a:endParaRPr lang="en-US">
              <a:solidFill>
                <a:prstClr val="white"/>
              </a:solidFill>
            </a:endParaRPr>
          </a:p>
        </p:txBody>
      </p:sp>
      <p:sp>
        <p:nvSpPr>
          <p:cNvPr id="11" name="Rectangle 10"/>
          <p:cNvSpPr/>
          <p:nvPr/>
        </p:nvSpPr>
        <p:spPr>
          <a:xfrm>
            <a:off x="3527642" y="4919472"/>
            <a:ext cx="1535998" cy="24622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a:ln>
                  <a:noFill/>
                </a:ln>
                <a:solidFill>
                  <a:prstClr val="white"/>
                </a:solidFill>
                <a:effectLst/>
                <a:uLnTx/>
                <a:uFillTx/>
                <a:latin typeface="+mn-lt"/>
                <a:ea typeface="+mn-ea"/>
                <a:cs typeface="+mn-cs"/>
              </a:rPr>
              <a:t>©</a:t>
            </a:r>
            <a:r>
              <a:rPr kumimoji="0" lang="en-US" sz="1000" b="0" i="0" u="none" strike="noStrike" kern="1200" cap="none" spc="0" normalizeH="0" baseline="0" noProof="0">
                <a:ln>
                  <a:noFill/>
                </a:ln>
                <a:solidFill>
                  <a:prstClr val="white"/>
                </a:solidFill>
                <a:effectLst/>
                <a:uLnTx/>
                <a:uFillTx/>
                <a:latin typeface="+mn-lt"/>
                <a:ea typeface="+mn-ea"/>
                <a:cs typeface="+mn-cs"/>
              </a:rPr>
              <a:t>2023 All Rights Reserved</a:t>
            </a:r>
          </a:p>
        </p:txBody>
      </p:sp>
    </p:spTree>
    <p:extLst>
      <p:ext uri="{BB962C8B-B14F-4D97-AF65-F5344CB8AC3E}">
        <p14:creationId xmlns:p14="http://schemas.microsoft.com/office/powerpoint/2010/main" val="1287325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spcBef>
          <a:spcPct val="0"/>
        </a:spcBef>
        <a:buNone/>
        <a:defRPr sz="3400" b="1" kern="1200">
          <a:solidFill>
            <a:schemeClr val="bg1"/>
          </a:solidFill>
          <a:latin typeface="+mj-lt"/>
          <a:ea typeface="+mj-ea"/>
          <a:cs typeface="+mj-cs"/>
        </a:defRPr>
      </a:lvl1pPr>
    </p:titleStyle>
    <p:bodyStyle>
      <a:lvl1pPr marL="457200" indent="-457200" algn="l" defTabSz="457200" rtl="0" eaLnBrk="1" latinLnBrk="0" hangingPunct="1">
        <a:spcBef>
          <a:spcPct val="20000"/>
        </a:spcBef>
        <a:buFont typeface="Arial"/>
        <a:buChar char="•"/>
        <a:defRPr sz="2400" kern="1200">
          <a:solidFill>
            <a:schemeClr val="bg1"/>
          </a:solidFill>
          <a:latin typeface="+mn-lt"/>
          <a:ea typeface="+mn-ea"/>
          <a:cs typeface="+mn-cs"/>
        </a:defRPr>
      </a:lvl1pPr>
      <a:lvl2pPr marL="914400" indent="-457200" algn="l" defTabSz="457200" rtl="0" eaLnBrk="1" latinLnBrk="0" hangingPunct="1">
        <a:spcBef>
          <a:spcPct val="20000"/>
        </a:spcBef>
        <a:buFont typeface="Arial"/>
        <a:buChar char="–"/>
        <a:defRPr sz="2200" kern="1200">
          <a:solidFill>
            <a:schemeClr val="bg1"/>
          </a:solidFill>
          <a:latin typeface="+mn-lt"/>
          <a:ea typeface="+mn-ea"/>
          <a:cs typeface="+mn-cs"/>
        </a:defRPr>
      </a:lvl2pPr>
      <a:lvl3pPr marL="1371600" indent="-457200" algn="l" defTabSz="457200" rtl="0" eaLnBrk="1" latinLnBrk="0" hangingPunct="1">
        <a:spcBef>
          <a:spcPct val="20000"/>
        </a:spcBef>
        <a:buFont typeface="Arial"/>
        <a:buChar char="•"/>
        <a:defRPr sz="2000" kern="1200">
          <a:solidFill>
            <a:schemeClr val="bg1"/>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B2AAB571-EC23-6DF3-8E77-60C79501D597}"/>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4900618"/>
            <a:ext cx="7772400" cy="242882"/>
          </a:xfrm>
          <a:prstGeom prst="rect">
            <a:avLst/>
          </a:prstGeom>
        </p:spPr>
      </p:pic>
      <p:sp>
        <p:nvSpPr>
          <p:cNvPr id="2" name="Title Placeholder 1"/>
          <p:cNvSpPr>
            <a:spLocks noGrp="1"/>
          </p:cNvSpPr>
          <p:nvPr userDrawn="1">
            <p:ph type="title"/>
          </p:nvPr>
        </p:nvSpPr>
        <p:spPr>
          <a:xfrm>
            <a:off x="243846" y="131137"/>
            <a:ext cx="7582989" cy="662702"/>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userDrawn="1">
            <p:ph type="body" idx="1"/>
          </p:nvPr>
        </p:nvSpPr>
        <p:spPr>
          <a:xfrm>
            <a:off x="243845" y="1085853"/>
            <a:ext cx="8618217" cy="348614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022699" y="131138"/>
            <a:ext cx="816505" cy="813783"/>
          </a:xfrm>
          <a:prstGeom prst="rect">
            <a:avLst/>
          </a:prstGeom>
        </p:spPr>
      </p:pic>
      <p:sp>
        <p:nvSpPr>
          <p:cNvPr id="9" name="Slide Number Placeholder 3"/>
          <p:cNvSpPr txBox="1">
            <a:spLocks/>
          </p:cNvSpPr>
          <p:nvPr userDrawn="1"/>
        </p:nvSpPr>
        <p:spPr>
          <a:xfrm>
            <a:off x="6781800" y="4884649"/>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schemeClr val="bg1"/>
                </a:solidFill>
              </a:rPr>
              <a:pPr/>
              <a:t>‹#›</a:t>
            </a:fld>
            <a:endParaRPr lang="en-US">
              <a:solidFill>
                <a:schemeClr val="bg1"/>
              </a:solidFill>
            </a:endParaRPr>
          </a:p>
        </p:txBody>
      </p:sp>
      <p:grpSp>
        <p:nvGrpSpPr>
          <p:cNvPr id="18" name="Group 17"/>
          <p:cNvGrpSpPr/>
          <p:nvPr userDrawn="1"/>
        </p:nvGrpSpPr>
        <p:grpSpPr>
          <a:xfrm>
            <a:off x="-5029200" y="-19050"/>
            <a:ext cx="3886200" cy="5800722"/>
            <a:chOff x="-4191000" y="-19050"/>
            <a:chExt cx="3886200" cy="5800722"/>
          </a:xfrm>
        </p:grpSpPr>
        <p:sp>
          <p:nvSpPr>
            <p:cNvPr id="6" name="TextBox 5"/>
            <p:cNvSpPr txBox="1"/>
            <p:nvPr userDrawn="1"/>
          </p:nvSpPr>
          <p:spPr>
            <a:xfrm>
              <a:off x="-4191000" y="-19050"/>
              <a:ext cx="3886200" cy="615553"/>
            </a:xfrm>
            <a:prstGeom prst="rect">
              <a:avLst/>
            </a:prstGeom>
            <a:noFill/>
          </p:spPr>
          <p:txBody>
            <a:bodyPr wrap="square" rtlCol="0">
              <a:spAutoFit/>
            </a:bodyPr>
            <a:lstStyle/>
            <a:p>
              <a:r>
                <a:rPr lang="en-US" sz="3400"/>
                <a:t>Calibri  Title 34 </a:t>
              </a:r>
              <a:r>
                <a:rPr lang="en-US" sz="3400" err="1"/>
                <a:t>pt</a:t>
              </a:r>
              <a:endParaRPr lang="en-US" sz="3400"/>
            </a:p>
          </p:txBody>
        </p:sp>
        <p:sp>
          <p:nvSpPr>
            <p:cNvPr id="10" name="TextBox 9"/>
            <p:cNvSpPr txBox="1"/>
            <p:nvPr userDrawn="1"/>
          </p:nvSpPr>
          <p:spPr>
            <a:xfrm>
              <a:off x="-4191000" y="596503"/>
              <a:ext cx="2514600" cy="461665"/>
            </a:xfrm>
            <a:prstGeom prst="rect">
              <a:avLst/>
            </a:prstGeom>
            <a:noFill/>
          </p:spPr>
          <p:txBody>
            <a:bodyPr wrap="square" rtlCol="0">
              <a:spAutoFit/>
            </a:bodyPr>
            <a:lstStyle/>
            <a:p>
              <a:r>
                <a:rPr lang="en-US" sz="2400"/>
                <a:t>Calibri  Body 24 </a:t>
              </a:r>
              <a:r>
                <a:rPr lang="en-US" sz="2400" err="1"/>
                <a:t>pt</a:t>
              </a:r>
              <a:endParaRPr lang="en-US" sz="2400"/>
            </a:p>
          </p:txBody>
        </p:sp>
        <p:sp>
          <p:nvSpPr>
            <p:cNvPr id="7" name="Rectangle 6"/>
            <p:cNvSpPr/>
            <p:nvPr userDrawn="1"/>
          </p:nvSpPr>
          <p:spPr>
            <a:xfrm>
              <a:off x="-4038600" y="1123950"/>
              <a:ext cx="2590800" cy="4572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rgbClr val="09727D"/>
                  </a:solidFill>
                </a:rPr>
                <a:t>R9,G14,B125 text</a:t>
              </a:r>
            </a:p>
          </p:txBody>
        </p:sp>
        <p:sp>
          <p:nvSpPr>
            <p:cNvPr id="11" name="Rectangle 10"/>
            <p:cNvSpPr/>
            <p:nvPr userDrawn="1"/>
          </p:nvSpPr>
          <p:spPr>
            <a:xfrm>
              <a:off x="-4038600" y="1824037"/>
              <a:ext cx="2590800" cy="457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Green 1: 0-174-158 </a:t>
              </a:r>
            </a:p>
          </p:txBody>
        </p:sp>
        <p:sp>
          <p:nvSpPr>
            <p:cNvPr id="12" name="Rectangle 11"/>
            <p:cNvSpPr/>
            <p:nvPr userDrawn="1"/>
          </p:nvSpPr>
          <p:spPr>
            <a:xfrm>
              <a:off x="-4038600" y="3224211"/>
              <a:ext cx="2590800" cy="457200"/>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Purple #2: 120-78-160</a:t>
              </a:r>
            </a:p>
          </p:txBody>
        </p:sp>
        <p:sp>
          <p:nvSpPr>
            <p:cNvPr id="13" name="Rectangle 12"/>
            <p:cNvSpPr/>
            <p:nvPr userDrawn="1"/>
          </p:nvSpPr>
          <p:spPr>
            <a:xfrm>
              <a:off x="-4038600" y="3924298"/>
              <a:ext cx="2590800" cy="457200"/>
            </a:xfrm>
            <a:prstGeom prst="rect">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Grey: 162-170-173 </a:t>
              </a:r>
            </a:p>
          </p:txBody>
        </p:sp>
        <p:sp>
          <p:nvSpPr>
            <p:cNvPr id="14" name="Rectangle 13"/>
            <p:cNvSpPr/>
            <p:nvPr userDrawn="1"/>
          </p:nvSpPr>
          <p:spPr>
            <a:xfrm>
              <a:off x="-4038600" y="4624385"/>
              <a:ext cx="2590800" cy="457200"/>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Blue</a:t>
              </a:r>
              <a:r>
                <a:rPr lang="en-US" baseline="0">
                  <a:solidFill>
                    <a:schemeClr val="bg1"/>
                  </a:solidFill>
                </a:rPr>
                <a:t> 3</a:t>
              </a:r>
              <a:r>
                <a:rPr lang="en-US">
                  <a:solidFill>
                    <a:schemeClr val="bg1"/>
                  </a:solidFill>
                </a:rPr>
                <a:t>: 0-185-242 </a:t>
              </a:r>
            </a:p>
          </p:txBody>
        </p:sp>
        <p:sp>
          <p:nvSpPr>
            <p:cNvPr id="15" name="Rectangle 14"/>
            <p:cNvSpPr/>
            <p:nvPr userDrawn="1"/>
          </p:nvSpPr>
          <p:spPr>
            <a:xfrm>
              <a:off x="-4038600" y="5324472"/>
              <a:ext cx="2590800" cy="4572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Ruby: 154-37-46  </a:t>
              </a:r>
            </a:p>
          </p:txBody>
        </p:sp>
        <p:sp>
          <p:nvSpPr>
            <p:cNvPr id="16" name="Rectangle 15"/>
            <p:cNvSpPr/>
            <p:nvPr userDrawn="1"/>
          </p:nvSpPr>
          <p:spPr>
            <a:xfrm>
              <a:off x="-4038600" y="2524124"/>
              <a:ext cx="2590800" cy="4572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l"/>
              <a:r>
                <a:rPr lang="en-US">
                  <a:solidFill>
                    <a:schemeClr val="bg1"/>
                  </a:solidFill>
                </a:rPr>
                <a:t>Green 3: 155-192-56 </a:t>
              </a:r>
            </a:p>
          </p:txBody>
        </p:sp>
      </p:grpSp>
      <p:sp>
        <p:nvSpPr>
          <p:cNvPr id="27" name="Date Placeholder 2">
            <a:extLst>
              <a:ext uri="{FF2B5EF4-FFF2-40B4-BE49-F238E27FC236}">
                <a16:creationId xmlns:a16="http://schemas.microsoft.com/office/drawing/2014/main" id="{1F24F17F-C4D3-1614-0BB9-FC1DAEA095E1}"/>
              </a:ext>
            </a:extLst>
          </p:cNvPr>
          <p:cNvSpPr txBox="1">
            <a:spLocks/>
          </p:cNvSpPr>
          <p:nvPr userDrawn="1"/>
        </p:nvSpPr>
        <p:spPr>
          <a:xfrm>
            <a:off x="-219456" y="4837176"/>
            <a:ext cx="8751635" cy="197564"/>
          </a:xfrm>
          <a:prstGeom prst="rect">
            <a:avLst/>
          </a:prstGeom>
        </p:spPr>
        <p:txBody>
          <a:bodyPr vert="horz" lIns="91440" tIns="45720" rIns="91440" bIns="45720" rtlCol="0" anchor="ctr"/>
          <a:lstStyle>
            <a:defPPr>
              <a:defRPr lang="en-US"/>
            </a:defPPr>
            <a:lvl1pPr marL="0" algn="r" defTabSz="911145" rtl="0" eaLnBrk="1" latinLnBrk="0" hangingPunct="1">
              <a:defRPr sz="1000" kern="1200">
                <a:solidFill>
                  <a:schemeClr val="bg1"/>
                </a:solidFill>
                <a:latin typeface="+mn-lt"/>
                <a:ea typeface="+mn-ea"/>
                <a:cs typeface="+mn-cs"/>
              </a:defRPr>
            </a:lvl1pPr>
            <a:lvl2pPr marL="455571" algn="l" defTabSz="911145" rtl="0" eaLnBrk="1" latinLnBrk="0" hangingPunct="1">
              <a:defRPr sz="1800" kern="1200">
                <a:solidFill>
                  <a:schemeClr val="tx1"/>
                </a:solidFill>
                <a:latin typeface="+mn-lt"/>
                <a:ea typeface="+mn-ea"/>
                <a:cs typeface="+mn-cs"/>
              </a:defRPr>
            </a:lvl2pPr>
            <a:lvl3pPr marL="911145" algn="l" defTabSz="911145" rtl="0" eaLnBrk="1" latinLnBrk="0" hangingPunct="1">
              <a:defRPr sz="1800" kern="1200">
                <a:solidFill>
                  <a:schemeClr val="tx1"/>
                </a:solidFill>
                <a:latin typeface="+mn-lt"/>
                <a:ea typeface="+mn-ea"/>
                <a:cs typeface="+mn-cs"/>
              </a:defRPr>
            </a:lvl3pPr>
            <a:lvl4pPr marL="1366712" algn="l" defTabSz="911145" rtl="0" eaLnBrk="1" latinLnBrk="0" hangingPunct="1">
              <a:defRPr sz="1800" kern="1200">
                <a:solidFill>
                  <a:schemeClr val="tx1"/>
                </a:solidFill>
                <a:latin typeface="+mn-lt"/>
                <a:ea typeface="+mn-ea"/>
                <a:cs typeface="+mn-cs"/>
              </a:defRPr>
            </a:lvl4pPr>
            <a:lvl5pPr marL="1822291" algn="l" defTabSz="911145" rtl="0" eaLnBrk="1" latinLnBrk="0" hangingPunct="1">
              <a:defRPr sz="1800" kern="1200">
                <a:solidFill>
                  <a:schemeClr val="tx1"/>
                </a:solidFill>
                <a:latin typeface="+mn-lt"/>
                <a:ea typeface="+mn-ea"/>
                <a:cs typeface="+mn-cs"/>
              </a:defRPr>
            </a:lvl5pPr>
            <a:lvl6pPr marL="2277867" algn="l" defTabSz="911145" rtl="0" eaLnBrk="1" latinLnBrk="0" hangingPunct="1">
              <a:defRPr sz="1800" kern="1200">
                <a:solidFill>
                  <a:schemeClr val="tx1"/>
                </a:solidFill>
                <a:latin typeface="+mn-lt"/>
                <a:ea typeface="+mn-ea"/>
                <a:cs typeface="+mn-cs"/>
              </a:defRPr>
            </a:lvl6pPr>
            <a:lvl7pPr marL="2733434" algn="l" defTabSz="911145" rtl="0" eaLnBrk="1" latinLnBrk="0" hangingPunct="1">
              <a:defRPr sz="1800" kern="1200">
                <a:solidFill>
                  <a:schemeClr val="tx1"/>
                </a:solidFill>
                <a:latin typeface="+mn-lt"/>
                <a:ea typeface="+mn-ea"/>
                <a:cs typeface="+mn-cs"/>
              </a:defRPr>
            </a:lvl7pPr>
            <a:lvl8pPr marL="3189012" algn="l" defTabSz="911145" rtl="0" eaLnBrk="1" latinLnBrk="0" hangingPunct="1">
              <a:defRPr sz="1800" kern="1200">
                <a:solidFill>
                  <a:schemeClr val="tx1"/>
                </a:solidFill>
                <a:latin typeface="+mn-lt"/>
                <a:ea typeface="+mn-ea"/>
                <a:cs typeface="+mn-cs"/>
              </a:defRPr>
            </a:lvl8pPr>
            <a:lvl9pPr marL="3644587" algn="l" defTabSz="911145" rtl="0" eaLnBrk="1" latinLnBrk="0" hangingPunct="1">
              <a:defRPr sz="1800" kern="1200">
                <a:solidFill>
                  <a:schemeClr val="tx1"/>
                </a:solidFill>
                <a:latin typeface="+mn-lt"/>
                <a:ea typeface="+mn-ea"/>
                <a:cs typeface="+mn-cs"/>
              </a:defRPr>
            </a:lvl9pPr>
          </a:lstStyle>
          <a:p>
            <a:pPr algn="r"/>
            <a:r>
              <a:rPr lang="en-US" sz="700">
                <a:solidFill>
                  <a:srgbClr val="00AF9F"/>
                </a:solidFill>
              </a:rPr>
              <a:t>©2023 All Rights Reserved</a:t>
            </a:r>
          </a:p>
        </p:txBody>
      </p:sp>
      <p:sp>
        <p:nvSpPr>
          <p:cNvPr id="28" name="Slide Number Placeholder 3">
            <a:extLst>
              <a:ext uri="{FF2B5EF4-FFF2-40B4-BE49-F238E27FC236}">
                <a16:creationId xmlns:a16="http://schemas.microsoft.com/office/drawing/2014/main" id="{E30F0BD4-A3B9-E25C-7BE6-06CB79AE1596}"/>
              </a:ext>
            </a:extLst>
          </p:cNvPr>
          <p:cNvSpPr txBox="1">
            <a:spLocks/>
          </p:cNvSpPr>
          <p:nvPr userDrawn="1"/>
        </p:nvSpPr>
        <p:spPr>
          <a:xfrm>
            <a:off x="6784848" y="4882896"/>
            <a:ext cx="2133600" cy="168812"/>
          </a:xfrm>
          <a:prstGeom prst="rect">
            <a:avLst/>
          </a:prstGeom>
        </p:spPr>
        <p:txBody>
          <a:bodyPr vert="horz" lIns="91440" tIns="45720" rIns="91440" bIns="45720" rtlCol="0" anchor="b"/>
          <a:lstStyle>
            <a:defPPr>
              <a:defRPr lang="en-US"/>
            </a:defPPr>
            <a:lvl1pPr algn="r" defTabSz="457200" rtl="0" fontAlgn="base">
              <a:spcBef>
                <a:spcPct val="0"/>
              </a:spcBef>
              <a:spcAft>
                <a:spcPct val="0"/>
              </a:spcAft>
              <a:defRPr sz="1000" kern="1200">
                <a:solidFill>
                  <a:schemeClr val="bg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fld id="{894A3A7E-69CF-6445-A1BA-0D920B2444B0}"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3473276342"/>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718" r:id="rId3"/>
    <p:sldLayoutId id="2147483704"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457200" rtl="0" eaLnBrk="1" latinLnBrk="0" hangingPunct="1">
        <a:spcBef>
          <a:spcPct val="0"/>
        </a:spcBef>
        <a:buNone/>
        <a:defRPr sz="3400" b="0" kern="1200">
          <a:solidFill>
            <a:srgbClr val="09727D"/>
          </a:solidFill>
          <a:latin typeface="+mj-lt"/>
          <a:ea typeface="+mj-ea"/>
          <a:cs typeface="+mj-cs"/>
        </a:defRPr>
      </a:lvl1pPr>
    </p:titleStyle>
    <p:bodyStyle>
      <a:lvl1pPr marL="457200" indent="-457200" algn="l" defTabSz="457200" rtl="0" eaLnBrk="1" latinLnBrk="0" hangingPunct="1">
        <a:spcBef>
          <a:spcPct val="20000"/>
        </a:spcBef>
        <a:buFont typeface="Arial"/>
        <a:buChar char="•"/>
        <a:defRPr sz="2400" kern="1200">
          <a:solidFill>
            <a:srgbClr val="09727D"/>
          </a:solidFill>
          <a:latin typeface="+mn-lt"/>
          <a:ea typeface="+mn-ea"/>
          <a:cs typeface="+mn-cs"/>
        </a:defRPr>
      </a:lvl1pPr>
      <a:lvl2pPr marL="914400" indent="-457200" algn="l" defTabSz="457200" rtl="0" eaLnBrk="1" latinLnBrk="0" hangingPunct="1">
        <a:spcBef>
          <a:spcPts val="500"/>
        </a:spcBef>
        <a:buFont typeface="Arial"/>
        <a:buChar char="–"/>
        <a:defRPr sz="2200" kern="1200">
          <a:solidFill>
            <a:srgbClr val="09727D"/>
          </a:solidFill>
          <a:latin typeface="+mn-lt"/>
          <a:ea typeface="+mn-ea"/>
          <a:cs typeface="+mn-cs"/>
        </a:defRPr>
      </a:lvl2pPr>
      <a:lvl3pPr marL="1371600" indent="-4572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51.png"/><Relationship Id="rId5" Type="http://schemas.openxmlformats.org/officeDocument/2006/relationships/diagramQuickStyle" Target="../diagrams/quickStyle1.xml"/><Relationship Id="rId10" Type="http://schemas.openxmlformats.org/officeDocument/2006/relationships/image" Target="../media/image50.png"/><Relationship Id="rId4" Type="http://schemas.openxmlformats.org/officeDocument/2006/relationships/diagramLayout" Target="../diagrams/layout1.xml"/><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4.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59.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5" Type="http://schemas.openxmlformats.org/officeDocument/2006/relationships/image" Target="../media/image7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399" y="1458410"/>
            <a:ext cx="6394610" cy="983733"/>
          </a:xfrm>
        </p:spPr>
        <p:txBody>
          <a:bodyPr anchor="t"/>
          <a:lstStyle/>
          <a:p>
            <a:r>
              <a:rPr lang="en-US" sz="3100" b="1" dirty="0">
                <a:effectLst/>
                <a:latin typeface="Calibri" panose="020F0502020204030204" pitchFamily="34" charset="0"/>
                <a:ea typeface="Calibri" panose="020F0502020204030204" pitchFamily="34" charset="0"/>
                <a:cs typeface="Times New Roman" panose="02020603050405020304" pitchFamily="18" charset="0"/>
              </a:rPr>
              <a:t>How Carle Health’s Automated Population Health Workflows Improve Staff Capacity</a:t>
            </a:r>
            <a:endParaRPr lang="en-US" sz="3100" b="1" dirty="0"/>
          </a:p>
        </p:txBody>
      </p:sp>
      <p:sp>
        <p:nvSpPr>
          <p:cNvPr id="5" name="Subtitle 4"/>
          <p:cNvSpPr>
            <a:spLocks noGrp="1"/>
          </p:cNvSpPr>
          <p:nvPr>
            <p:ph type="subTitle" idx="1"/>
          </p:nvPr>
        </p:nvSpPr>
        <p:spPr/>
        <p:txBody>
          <a:bodyPr/>
          <a:lstStyle/>
          <a:p>
            <a:r>
              <a:rPr lang="en-US" sz="1200" dirty="0"/>
              <a:t>February 22, 2023</a:t>
            </a:r>
          </a:p>
        </p:txBody>
      </p:sp>
      <p:sp>
        <p:nvSpPr>
          <p:cNvPr id="7" name="Text Placeholder 6"/>
          <p:cNvSpPr>
            <a:spLocks noGrp="1"/>
          </p:cNvSpPr>
          <p:nvPr>
            <p:ph type="body" sz="quarter" idx="12"/>
          </p:nvPr>
        </p:nvSpPr>
        <p:spPr>
          <a:xfrm>
            <a:off x="3048000" y="3009418"/>
            <a:ext cx="5785009" cy="1504708"/>
          </a:xfrm>
        </p:spPr>
        <p:txBody>
          <a:bodyPr vert="horz" lIns="0" tIns="0" rIns="0" bIns="0" rtlCol="0" anchor="t">
            <a:noAutofit/>
          </a:bodyPr>
          <a:lstStyle/>
          <a:p>
            <a:pPr marL="285750" lvl="0" indent="-285750">
              <a:buFont typeface="Arial" panose="020B0604020202020204" pitchFamily="34" charset="0"/>
              <a:buChar char="•"/>
            </a:pPr>
            <a:r>
              <a:rPr lang="en-US" sz="1600" b="1" dirty="0"/>
              <a:t>Kristin Kohl, MSN</a:t>
            </a:r>
            <a:r>
              <a:rPr lang="en-US" sz="1600" dirty="0"/>
              <a:t>, </a:t>
            </a:r>
            <a:r>
              <a:rPr lang="en-US" sz="1600" i="1" dirty="0"/>
              <a:t>Director of Population Health </a:t>
            </a:r>
            <a:br>
              <a:rPr lang="en-US" sz="1600" i="1" dirty="0"/>
            </a:br>
            <a:r>
              <a:rPr lang="en-US" sz="1600" i="1" dirty="0"/>
              <a:t>Clinical Improvement,</a:t>
            </a:r>
            <a:r>
              <a:rPr lang="en-US" sz="1600" dirty="0"/>
              <a:t> Carle Health</a:t>
            </a:r>
          </a:p>
          <a:p>
            <a:pPr marL="285750" indent="-285750">
              <a:spcBef>
                <a:spcPts val="400"/>
              </a:spcBef>
              <a:buFont typeface="Arial" panose="020B0604020202020204" pitchFamily="34" charset="0"/>
              <a:buChar char="•"/>
            </a:pPr>
            <a:r>
              <a:rPr lang="en-US" sz="1600" b="1" dirty="0"/>
              <a:t>Jessica Scruton BSN</a:t>
            </a:r>
            <a:r>
              <a:rPr lang="en-US" sz="1600" b="1" dirty="0">
                <a:ea typeface="+mn-lt"/>
                <a:cs typeface="+mn-lt"/>
              </a:rPr>
              <a:t>, RN, CCM-R,</a:t>
            </a:r>
            <a:r>
              <a:rPr lang="en-US" sz="1600" b="1" dirty="0"/>
              <a:t> </a:t>
            </a:r>
            <a:r>
              <a:rPr lang="en-US" sz="1600" i="1" dirty="0"/>
              <a:t>VP of Clinical </a:t>
            </a:r>
            <a:br>
              <a:rPr lang="en-US" sz="1600" i="1" dirty="0"/>
            </a:br>
            <a:r>
              <a:rPr lang="en-US" sz="1600" i="1" dirty="0"/>
              <a:t>Services</a:t>
            </a:r>
            <a:r>
              <a:rPr lang="en-US" sz="1600" b="1" dirty="0"/>
              <a:t>,</a:t>
            </a:r>
            <a:r>
              <a:rPr lang="en-US" sz="1600" dirty="0"/>
              <a:t> </a:t>
            </a:r>
            <a:r>
              <a:rPr lang="en-US" sz="1600" dirty="0" err="1"/>
              <a:t>Lightbeam</a:t>
            </a:r>
            <a:r>
              <a:rPr lang="en-US" sz="1600" dirty="0"/>
              <a:t> Health Solutions</a:t>
            </a:r>
            <a:endParaRPr lang="en-US" sz="1600" dirty="0">
              <a:cs typeface="Calibri"/>
            </a:endParaRPr>
          </a:p>
        </p:txBody>
      </p:sp>
    </p:spTree>
    <p:extLst>
      <p:ext uri="{BB962C8B-B14F-4D97-AF65-F5344CB8AC3E}">
        <p14:creationId xmlns:p14="http://schemas.microsoft.com/office/powerpoint/2010/main" val="4091612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white calculator with a blue display&#10;&#10;Description automatically generated with low confidence">
            <a:extLst>
              <a:ext uri="{FF2B5EF4-FFF2-40B4-BE49-F238E27FC236}">
                <a16:creationId xmlns:a16="http://schemas.microsoft.com/office/drawing/2014/main" id="{3A59EA4C-6E95-B085-8AFB-9C423496B9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300" y="1024427"/>
            <a:ext cx="2717069" cy="3913213"/>
          </a:xfrm>
          <a:prstGeom prst="rect">
            <a:avLst/>
          </a:prstGeom>
        </p:spPr>
      </p:pic>
      <p:pic>
        <p:nvPicPr>
          <p:cNvPr id="12" name="Picture 11" descr="A picture containing text, electronics, cellphone&#10;&#10;Description automatically generated">
            <a:extLst>
              <a:ext uri="{FF2B5EF4-FFF2-40B4-BE49-F238E27FC236}">
                <a16:creationId xmlns:a16="http://schemas.microsoft.com/office/drawing/2014/main" id="{67A55CA4-9607-35B4-EA0F-E514F3B634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990" y="1691422"/>
            <a:ext cx="3243975" cy="3243975"/>
          </a:xfrm>
          <a:prstGeom prst="rect">
            <a:avLst/>
          </a:prstGeom>
        </p:spPr>
      </p:pic>
      <p:grpSp>
        <p:nvGrpSpPr>
          <p:cNvPr id="6" name="Group 5">
            <a:extLst>
              <a:ext uri="{FF2B5EF4-FFF2-40B4-BE49-F238E27FC236}">
                <a16:creationId xmlns:a16="http://schemas.microsoft.com/office/drawing/2014/main" id="{FC50AAEA-7FE3-414D-BAFF-278B3B63A78C}"/>
              </a:ext>
            </a:extLst>
          </p:cNvPr>
          <p:cNvGrpSpPr/>
          <p:nvPr/>
        </p:nvGrpSpPr>
        <p:grpSpPr>
          <a:xfrm>
            <a:off x="6290311" y="1025187"/>
            <a:ext cx="3128312" cy="4738034"/>
            <a:chOff x="8552971" y="1554973"/>
            <a:chExt cx="3501352" cy="5303027"/>
          </a:xfrm>
        </p:grpSpPr>
        <p:pic>
          <p:nvPicPr>
            <p:cNvPr id="25" name="Picture 24">
              <a:extLst>
                <a:ext uri="{FF2B5EF4-FFF2-40B4-BE49-F238E27FC236}">
                  <a16:creationId xmlns:a16="http://schemas.microsoft.com/office/drawing/2014/main" id="{72F869DE-0D3C-A74A-BED4-83905D0D8B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52971" y="1554973"/>
              <a:ext cx="3501352" cy="5303027"/>
            </a:xfrm>
            <a:prstGeom prst="rect">
              <a:avLst/>
            </a:prstGeom>
          </p:spPr>
        </p:pic>
        <p:pic>
          <p:nvPicPr>
            <p:cNvPr id="10" name="Picture 9" descr="A screenshot of a cell phone&#10;&#10;Description automatically generated">
              <a:extLst>
                <a:ext uri="{FF2B5EF4-FFF2-40B4-BE49-F238E27FC236}">
                  <a16:creationId xmlns:a16="http://schemas.microsoft.com/office/drawing/2014/main" id="{6E4D7411-A9CE-684C-8842-B25F34EBE0F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86413" y="2064059"/>
              <a:ext cx="1783080" cy="3239264"/>
            </a:xfrm>
            <a:prstGeom prst="rect">
              <a:avLst/>
            </a:prstGeom>
          </p:spPr>
        </p:pic>
      </p:grpSp>
      <p:sp>
        <p:nvSpPr>
          <p:cNvPr id="5" name="Slide Number Placeholder 4">
            <a:extLst>
              <a:ext uri="{FF2B5EF4-FFF2-40B4-BE49-F238E27FC236}">
                <a16:creationId xmlns:a16="http://schemas.microsoft.com/office/drawing/2014/main" id="{3CD6C809-66AA-204D-8181-585C29441EC3}"/>
              </a:ext>
            </a:extLst>
          </p:cNvPr>
          <p:cNvSpPr>
            <a:spLocks noGrp="1"/>
          </p:cNvSpPr>
          <p:nvPr>
            <p:ph type="sldNum" sz="quarter" idx="4"/>
          </p:nvPr>
        </p:nvSpPr>
        <p:spPr/>
        <p:txBody>
          <a:bodyPr/>
          <a:lstStyle/>
          <a:p>
            <a:fld id="{7941C8F8-DED7-B34B-876A-3C69C44D96C2}" type="slidenum">
              <a:rPr lang="en-US" smtClean="0"/>
              <a:pPr/>
              <a:t>10</a:t>
            </a:fld>
            <a:endParaRPr lang="en-US"/>
          </a:p>
        </p:txBody>
      </p:sp>
      <p:sp>
        <p:nvSpPr>
          <p:cNvPr id="38" name="Title 14">
            <a:extLst>
              <a:ext uri="{FF2B5EF4-FFF2-40B4-BE49-F238E27FC236}">
                <a16:creationId xmlns:a16="http://schemas.microsoft.com/office/drawing/2014/main" id="{A4B4679B-FAD5-6546-B436-C773595F5BE6}"/>
              </a:ext>
            </a:extLst>
          </p:cNvPr>
          <p:cNvSpPr>
            <a:spLocks noGrp="1"/>
          </p:cNvSpPr>
          <p:nvPr>
            <p:ph type="title"/>
          </p:nvPr>
        </p:nvSpPr>
        <p:spPr>
          <a:xfrm>
            <a:off x="446913" y="273844"/>
            <a:ext cx="8250174" cy="994172"/>
          </a:xfrm>
        </p:spPr>
        <p:txBody>
          <a:bodyPr>
            <a:normAutofit/>
          </a:bodyPr>
          <a:lstStyle/>
          <a:p>
            <a:r>
              <a:rPr lang="en-US" sz="3000"/>
              <a:t>Deviceless Remote Patient Monitoring</a:t>
            </a:r>
            <a:br>
              <a:rPr lang="en-US"/>
            </a:br>
            <a:br>
              <a:rPr lang="en-US" sz="900"/>
            </a:br>
            <a:r>
              <a:rPr lang="en-US" sz="1350"/>
              <a:t>Affordable | Accessible | Scalable</a:t>
            </a:r>
            <a:endParaRPr lang="en-US" sz="900"/>
          </a:p>
        </p:txBody>
      </p:sp>
      <p:pic>
        <p:nvPicPr>
          <p:cNvPr id="23" name="Google Shape;317;p15" descr="Checkbox Checked with solid fill">
            <a:extLst>
              <a:ext uri="{FF2B5EF4-FFF2-40B4-BE49-F238E27FC236}">
                <a16:creationId xmlns:a16="http://schemas.microsoft.com/office/drawing/2014/main" id="{BFD7AEAE-2C57-D348-B90E-A9E72B63836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603" y="1289642"/>
            <a:ext cx="487120" cy="487120"/>
          </a:xfrm>
          <a:prstGeom prst="rect">
            <a:avLst/>
          </a:prstGeom>
          <a:noFill/>
          <a:ln>
            <a:noFill/>
          </a:ln>
        </p:spPr>
      </p:pic>
      <p:pic>
        <p:nvPicPr>
          <p:cNvPr id="26" name="Google Shape;317;p15" descr="Checkbox Checked with solid fill">
            <a:extLst>
              <a:ext uri="{FF2B5EF4-FFF2-40B4-BE49-F238E27FC236}">
                <a16:creationId xmlns:a16="http://schemas.microsoft.com/office/drawing/2014/main" id="{466DDAA6-9EDE-2A4E-9C9D-9A61F80D61C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603" y="1834711"/>
            <a:ext cx="487120" cy="487120"/>
          </a:xfrm>
          <a:prstGeom prst="rect">
            <a:avLst/>
          </a:prstGeom>
          <a:noFill/>
          <a:ln>
            <a:noFill/>
          </a:ln>
        </p:spPr>
      </p:pic>
      <p:pic>
        <p:nvPicPr>
          <p:cNvPr id="37" name="Google Shape;317;p15" descr="Checkbox Checked with solid fill">
            <a:extLst>
              <a:ext uri="{FF2B5EF4-FFF2-40B4-BE49-F238E27FC236}">
                <a16:creationId xmlns:a16="http://schemas.microsoft.com/office/drawing/2014/main" id="{D32CB596-F67F-144F-8BCF-DCAF691A8CD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603" y="2379780"/>
            <a:ext cx="487120" cy="487120"/>
          </a:xfrm>
          <a:prstGeom prst="rect">
            <a:avLst/>
          </a:prstGeom>
          <a:noFill/>
          <a:ln>
            <a:noFill/>
          </a:ln>
        </p:spPr>
      </p:pic>
      <p:pic>
        <p:nvPicPr>
          <p:cNvPr id="39" name="Google Shape;317;p15" descr="Checkbox Checked with solid fill">
            <a:extLst>
              <a:ext uri="{FF2B5EF4-FFF2-40B4-BE49-F238E27FC236}">
                <a16:creationId xmlns:a16="http://schemas.microsoft.com/office/drawing/2014/main" id="{B5B692A9-0F0E-6A43-ACA1-633841411922}"/>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603" y="3469919"/>
            <a:ext cx="487120" cy="487120"/>
          </a:xfrm>
          <a:prstGeom prst="rect">
            <a:avLst/>
          </a:prstGeom>
          <a:noFill/>
          <a:ln>
            <a:noFill/>
          </a:ln>
        </p:spPr>
      </p:pic>
      <p:sp>
        <p:nvSpPr>
          <p:cNvPr id="40" name="TextBox 39">
            <a:extLst>
              <a:ext uri="{FF2B5EF4-FFF2-40B4-BE49-F238E27FC236}">
                <a16:creationId xmlns:a16="http://schemas.microsoft.com/office/drawing/2014/main" id="{0FDB0045-2CDA-1749-8E19-AB4DD4528B86}"/>
              </a:ext>
            </a:extLst>
          </p:cNvPr>
          <p:cNvSpPr txBox="1"/>
          <p:nvPr/>
        </p:nvSpPr>
        <p:spPr>
          <a:xfrm>
            <a:off x="832661" y="2377643"/>
            <a:ext cx="2350131" cy="507831"/>
          </a:xfrm>
          <a:prstGeom prst="rect">
            <a:avLst/>
          </a:prstGeom>
          <a:noFill/>
        </p:spPr>
        <p:txBody>
          <a:bodyPr wrap="none" rtlCol="0">
            <a:spAutoFit/>
          </a:bodyPr>
          <a:lstStyle/>
          <a:p>
            <a:r>
              <a:rPr lang="en-US" sz="1350">
                <a:latin typeface="Calibri Light" panose="020F0302020204030204" pitchFamily="34" charset="0"/>
                <a:cs typeface="Calibri Light" panose="020F0302020204030204" pitchFamily="34" charset="0"/>
              </a:rPr>
              <a:t>Clinically validated</a:t>
            </a:r>
          </a:p>
          <a:p>
            <a:r>
              <a:rPr lang="en-US" sz="1350">
                <a:latin typeface="Calibri Light" panose="020F0302020204030204" pitchFamily="34" charset="0"/>
                <a:cs typeface="Calibri Light" panose="020F0302020204030204" pitchFamily="34" charset="0"/>
              </a:rPr>
              <a:t>13+ Peer reviewed publications</a:t>
            </a:r>
          </a:p>
        </p:txBody>
      </p:sp>
      <p:sp>
        <p:nvSpPr>
          <p:cNvPr id="41" name="TextBox 40">
            <a:extLst>
              <a:ext uri="{FF2B5EF4-FFF2-40B4-BE49-F238E27FC236}">
                <a16:creationId xmlns:a16="http://schemas.microsoft.com/office/drawing/2014/main" id="{68437602-3C80-3F47-960C-F791D05828A4}"/>
              </a:ext>
            </a:extLst>
          </p:cNvPr>
          <p:cNvSpPr txBox="1"/>
          <p:nvPr/>
        </p:nvSpPr>
        <p:spPr>
          <a:xfrm>
            <a:off x="832661" y="3481669"/>
            <a:ext cx="2627741" cy="507831"/>
          </a:xfrm>
          <a:prstGeom prst="rect">
            <a:avLst/>
          </a:prstGeom>
          <a:noFill/>
        </p:spPr>
        <p:txBody>
          <a:bodyPr wrap="square" rtlCol="0">
            <a:spAutoFit/>
          </a:bodyPr>
          <a:lstStyle/>
          <a:p>
            <a:r>
              <a:rPr lang="en-US" sz="1350">
                <a:latin typeface="Calibri Light" panose="020F0302020204030204" pitchFamily="34" charset="0"/>
                <a:cs typeface="Calibri Light" panose="020F0302020204030204" pitchFamily="34" charset="0"/>
              </a:rPr>
              <a:t>Engagement powered by AI</a:t>
            </a:r>
          </a:p>
          <a:p>
            <a:r>
              <a:rPr lang="en-US" sz="1350">
                <a:latin typeface="Calibri Light" panose="020F0302020204030204" pitchFamily="34" charset="0"/>
                <a:cs typeface="Calibri Light" panose="020F0302020204030204" pitchFamily="34" charset="0"/>
              </a:rPr>
              <a:t>Predict &amp; prevent drop-off</a:t>
            </a:r>
          </a:p>
        </p:txBody>
      </p:sp>
      <p:sp>
        <p:nvSpPr>
          <p:cNvPr id="42" name="TextBox 41">
            <a:extLst>
              <a:ext uri="{FF2B5EF4-FFF2-40B4-BE49-F238E27FC236}">
                <a16:creationId xmlns:a16="http://schemas.microsoft.com/office/drawing/2014/main" id="{06FD6D0E-30F0-8542-9085-BF003D1E6B3A}"/>
              </a:ext>
            </a:extLst>
          </p:cNvPr>
          <p:cNvSpPr txBox="1"/>
          <p:nvPr/>
        </p:nvSpPr>
        <p:spPr>
          <a:xfrm>
            <a:off x="832660" y="1285379"/>
            <a:ext cx="2582438" cy="507831"/>
          </a:xfrm>
          <a:prstGeom prst="rect">
            <a:avLst/>
          </a:prstGeom>
          <a:noFill/>
        </p:spPr>
        <p:txBody>
          <a:bodyPr wrap="none" rtlCol="0">
            <a:spAutoFit/>
          </a:bodyPr>
          <a:lstStyle/>
          <a:p>
            <a:r>
              <a:rPr lang="en-US" sz="1350">
                <a:latin typeface="Calibri Light" panose="020F0302020204030204" pitchFamily="34" charset="0"/>
                <a:cs typeface="Calibri Light" panose="020F0302020204030204" pitchFamily="34" charset="0"/>
              </a:rPr>
              <a:t>No new devices required</a:t>
            </a:r>
          </a:p>
          <a:p>
            <a:r>
              <a:rPr lang="en-US" sz="1350">
                <a:latin typeface="Calibri Light" panose="020F0302020204030204" pitchFamily="34" charset="0"/>
                <a:cs typeface="Calibri Light" panose="020F0302020204030204" pitchFamily="34" charset="0"/>
              </a:rPr>
              <a:t>No apps, downloads, or passwords</a:t>
            </a:r>
          </a:p>
        </p:txBody>
      </p:sp>
      <p:sp>
        <p:nvSpPr>
          <p:cNvPr id="43" name="TextBox 42">
            <a:extLst>
              <a:ext uri="{FF2B5EF4-FFF2-40B4-BE49-F238E27FC236}">
                <a16:creationId xmlns:a16="http://schemas.microsoft.com/office/drawing/2014/main" id="{43C27E4E-10F3-AD4E-AC47-73F7BEB25B61}"/>
              </a:ext>
            </a:extLst>
          </p:cNvPr>
          <p:cNvSpPr txBox="1"/>
          <p:nvPr/>
        </p:nvSpPr>
        <p:spPr>
          <a:xfrm>
            <a:off x="832661" y="1836396"/>
            <a:ext cx="2429832" cy="507831"/>
          </a:xfrm>
          <a:prstGeom prst="rect">
            <a:avLst/>
          </a:prstGeom>
          <a:noFill/>
        </p:spPr>
        <p:txBody>
          <a:bodyPr wrap="none" rtlCol="0">
            <a:spAutoFit/>
          </a:bodyPr>
          <a:lstStyle/>
          <a:p>
            <a:r>
              <a:rPr lang="en-US" sz="1350">
                <a:latin typeface="Calibri Light" panose="020F0302020204030204" pitchFamily="34" charset="0"/>
                <a:cs typeface="Calibri Light" panose="020F0302020204030204" pitchFamily="34" charset="0"/>
              </a:rPr>
              <a:t>Accessible for all patients</a:t>
            </a:r>
          </a:p>
          <a:p>
            <a:r>
              <a:rPr lang="en-US" sz="1350">
                <a:latin typeface="Calibri Light" panose="020F0302020204030204" pitchFamily="34" charset="0"/>
                <a:cs typeface="Calibri Light" panose="020F0302020204030204" pitchFamily="34" charset="0"/>
              </a:rPr>
              <a:t>Promote &amp; elevate health equity</a:t>
            </a:r>
          </a:p>
        </p:txBody>
      </p:sp>
      <p:pic>
        <p:nvPicPr>
          <p:cNvPr id="44" name="Google Shape;317;p15" descr="Checkbox Checked with solid fill">
            <a:extLst>
              <a:ext uri="{FF2B5EF4-FFF2-40B4-BE49-F238E27FC236}">
                <a16:creationId xmlns:a16="http://schemas.microsoft.com/office/drawing/2014/main" id="{F56F0421-FA7B-6E47-A9EE-1EF5B5A8BE87}"/>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603" y="2924850"/>
            <a:ext cx="487120" cy="487120"/>
          </a:xfrm>
          <a:prstGeom prst="rect">
            <a:avLst/>
          </a:prstGeom>
          <a:noFill/>
          <a:ln>
            <a:noFill/>
          </a:ln>
        </p:spPr>
      </p:pic>
      <p:sp>
        <p:nvSpPr>
          <p:cNvPr id="45" name="TextBox 44">
            <a:extLst>
              <a:ext uri="{FF2B5EF4-FFF2-40B4-BE49-F238E27FC236}">
                <a16:creationId xmlns:a16="http://schemas.microsoft.com/office/drawing/2014/main" id="{03F623DD-1A33-564C-A053-941E8ABED705}"/>
              </a:ext>
            </a:extLst>
          </p:cNvPr>
          <p:cNvSpPr txBox="1"/>
          <p:nvPr/>
        </p:nvSpPr>
        <p:spPr>
          <a:xfrm>
            <a:off x="832661" y="2932091"/>
            <a:ext cx="2745708" cy="507831"/>
          </a:xfrm>
          <a:prstGeom prst="rect">
            <a:avLst/>
          </a:prstGeom>
          <a:noFill/>
        </p:spPr>
        <p:txBody>
          <a:bodyPr wrap="square" rtlCol="0">
            <a:spAutoFit/>
          </a:bodyPr>
          <a:lstStyle/>
          <a:p>
            <a:r>
              <a:rPr lang="en-US" sz="1350">
                <a:latin typeface="Calibri Light" panose="020F0302020204030204" pitchFamily="34" charset="0"/>
                <a:cs typeface="Calibri Light" panose="020F0302020204030204" pitchFamily="34" charset="0"/>
              </a:rPr>
              <a:t>30 Programs | One Portfolio</a:t>
            </a:r>
          </a:p>
          <a:p>
            <a:r>
              <a:rPr lang="en-US" sz="1350">
                <a:latin typeface="Calibri Light" panose="020F0302020204030204" pitchFamily="34" charset="0"/>
                <a:cs typeface="Calibri Light" panose="020F0302020204030204" pitchFamily="34" charset="0"/>
              </a:rPr>
              <a:t>Pre-built &amp; evidence-based</a:t>
            </a:r>
          </a:p>
        </p:txBody>
      </p:sp>
      <p:pic>
        <p:nvPicPr>
          <p:cNvPr id="46" name="Google Shape;317;p15" descr="Checkbox Checked with solid fill">
            <a:extLst>
              <a:ext uri="{FF2B5EF4-FFF2-40B4-BE49-F238E27FC236}">
                <a16:creationId xmlns:a16="http://schemas.microsoft.com/office/drawing/2014/main" id="{F4A32514-8DED-7B4F-91B8-534B29ABBD16}"/>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23603" y="4014987"/>
            <a:ext cx="487120" cy="487120"/>
          </a:xfrm>
          <a:prstGeom prst="rect">
            <a:avLst/>
          </a:prstGeom>
          <a:noFill/>
          <a:ln>
            <a:noFill/>
          </a:ln>
        </p:spPr>
      </p:pic>
      <p:sp>
        <p:nvSpPr>
          <p:cNvPr id="47" name="TextBox 46">
            <a:extLst>
              <a:ext uri="{FF2B5EF4-FFF2-40B4-BE49-F238E27FC236}">
                <a16:creationId xmlns:a16="http://schemas.microsoft.com/office/drawing/2014/main" id="{A45BC7BB-8077-8B4C-A5FC-9E268D0D189F}"/>
              </a:ext>
            </a:extLst>
          </p:cNvPr>
          <p:cNvSpPr txBox="1"/>
          <p:nvPr/>
        </p:nvSpPr>
        <p:spPr>
          <a:xfrm>
            <a:off x="832661" y="4031207"/>
            <a:ext cx="2901238" cy="507831"/>
          </a:xfrm>
          <a:prstGeom prst="rect">
            <a:avLst/>
          </a:prstGeom>
          <a:noFill/>
        </p:spPr>
        <p:txBody>
          <a:bodyPr wrap="square" rtlCol="0">
            <a:spAutoFit/>
          </a:bodyPr>
          <a:lstStyle/>
          <a:p>
            <a:r>
              <a:rPr lang="en-US" sz="1350">
                <a:latin typeface="Calibri Light" panose="020F0302020204030204" pitchFamily="34" charset="0"/>
                <a:cs typeface="Calibri Light" panose="020F0302020204030204" pitchFamily="34" charset="0"/>
              </a:rPr>
              <a:t>White-labeled for patient/member</a:t>
            </a:r>
          </a:p>
          <a:p>
            <a:r>
              <a:rPr lang="en-US" sz="1350">
                <a:latin typeface="Calibri Light" panose="020F0302020204030204" pitchFamily="34" charset="0"/>
                <a:cs typeface="Calibri Light" panose="020F0302020204030204" pitchFamily="34" charset="0"/>
              </a:rPr>
              <a:t>High-quality, credible experience</a:t>
            </a:r>
          </a:p>
        </p:txBody>
      </p:sp>
      <p:pic>
        <p:nvPicPr>
          <p:cNvPr id="2" name="Picture 1">
            <a:extLst>
              <a:ext uri="{FF2B5EF4-FFF2-40B4-BE49-F238E27FC236}">
                <a16:creationId xmlns:a16="http://schemas.microsoft.com/office/drawing/2014/main" id="{C6A4E353-D4B0-A423-5B0D-E619D887AF4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57399" y="4633067"/>
            <a:ext cx="1815573" cy="268293"/>
          </a:xfrm>
          <a:prstGeom prst="rect">
            <a:avLst/>
          </a:prstGeom>
        </p:spPr>
      </p:pic>
      <p:pic>
        <p:nvPicPr>
          <p:cNvPr id="3" name="Picture 2">
            <a:extLst>
              <a:ext uri="{FF2B5EF4-FFF2-40B4-BE49-F238E27FC236}">
                <a16:creationId xmlns:a16="http://schemas.microsoft.com/office/drawing/2014/main" id="{8CA50F52-3590-6486-2D12-9BFE0410877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5877" y="4650667"/>
            <a:ext cx="1549653" cy="286973"/>
          </a:xfrm>
          <a:prstGeom prst="rect">
            <a:avLst/>
          </a:prstGeom>
        </p:spPr>
      </p:pic>
    </p:spTree>
    <p:extLst>
      <p:ext uri="{BB962C8B-B14F-4D97-AF65-F5344CB8AC3E}">
        <p14:creationId xmlns:p14="http://schemas.microsoft.com/office/powerpoint/2010/main" val="185942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EF9499-7E1D-DF4A-B756-52DEAC60E8A5}"/>
              </a:ext>
            </a:extLst>
          </p:cNvPr>
          <p:cNvSpPr/>
          <p:nvPr/>
        </p:nvSpPr>
        <p:spPr>
          <a:xfrm>
            <a:off x="4893724" y="2062268"/>
            <a:ext cx="1457450" cy="600164"/>
          </a:xfrm>
          <a:prstGeom prst="rect">
            <a:avLst/>
          </a:prstGeom>
        </p:spPr>
        <p:txBody>
          <a:bodyPr wrap="none">
            <a:spAutoFit/>
          </a:bodyPr>
          <a:lstStyle/>
          <a:p>
            <a:r>
              <a:rPr lang="en-US" sz="1100" b="1">
                <a:latin typeface="Calibri Light" panose="020F0302020204030204" pitchFamily="34" charset="0"/>
                <a:ea typeface="Arial" charset="0"/>
                <a:cs typeface="Calibri Light" panose="020F0302020204030204" pitchFamily="34" charset="0"/>
              </a:rPr>
              <a:t>62% decrease</a:t>
            </a:r>
          </a:p>
          <a:p>
            <a:r>
              <a:rPr lang="en-US" sz="1100" b="1">
                <a:latin typeface="Calibri Light" panose="020F0302020204030204" pitchFamily="34" charset="0"/>
                <a:ea typeface="Arial" charset="0"/>
                <a:cs typeface="Calibri Light" panose="020F0302020204030204" pitchFamily="34" charset="0"/>
              </a:rPr>
              <a:t>in hospitalizations</a:t>
            </a:r>
          </a:p>
          <a:p>
            <a:r>
              <a:rPr lang="en-US" sz="1100" b="1">
                <a:latin typeface="Calibri Light" panose="020F0302020204030204" pitchFamily="34" charset="0"/>
                <a:ea typeface="Arial" charset="0"/>
                <a:cs typeface="Calibri Light" panose="020F0302020204030204" pitchFamily="34" charset="0"/>
              </a:rPr>
              <a:t>for patients with COPD</a:t>
            </a:r>
          </a:p>
        </p:txBody>
      </p:sp>
      <p:sp>
        <p:nvSpPr>
          <p:cNvPr id="8" name="Rectangle 7">
            <a:extLst>
              <a:ext uri="{FF2B5EF4-FFF2-40B4-BE49-F238E27FC236}">
                <a16:creationId xmlns:a16="http://schemas.microsoft.com/office/drawing/2014/main" id="{5C6CB47E-9186-9E46-8AA4-08C2ACE9849F}"/>
              </a:ext>
            </a:extLst>
          </p:cNvPr>
          <p:cNvSpPr/>
          <p:nvPr/>
        </p:nvSpPr>
        <p:spPr>
          <a:xfrm>
            <a:off x="4893723" y="3038769"/>
            <a:ext cx="1703833" cy="430887"/>
          </a:xfrm>
          <a:prstGeom prst="rect">
            <a:avLst/>
          </a:prstGeom>
        </p:spPr>
        <p:txBody>
          <a:bodyPr wrap="square">
            <a:spAutoFit/>
          </a:bodyPr>
          <a:lstStyle/>
          <a:p>
            <a:pPr defTabSz="514337">
              <a:defRPr/>
            </a:pPr>
            <a:r>
              <a:rPr lang="en-US" sz="1100" b="1">
                <a:latin typeface="Calibri Light" panose="020F0302020204030204" pitchFamily="34" charset="0"/>
                <a:ea typeface="Arial" charset="0"/>
                <a:cs typeface="Calibri Light" panose="020F0302020204030204" pitchFamily="34" charset="0"/>
              </a:rPr>
              <a:t>1.15% drop in HbA1c </a:t>
            </a:r>
          </a:p>
          <a:p>
            <a:pPr defTabSz="514337">
              <a:defRPr/>
            </a:pPr>
            <a:r>
              <a:rPr lang="en-US" sz="1100" b="1">
                <a:latin typeface="Calibri Light" panose="020F0302020204030204" pitchFamily="34" charset="0"/>
                <a:ea typeface="Arial" charset="0"/>
                <a:cs typeface="Calibri Light" panose="020F0302020204030204" pitchFamily="34" charset="0"/>
              </a:rPr>
              <a:t>over 4 months</a:t>
            </a:r>
          </a:p>
        </p:txBody>
      </p:sp>
      <p:sp>
        <p:nvSpPr>
          <p:cNvPr id="9" name="Rectangle 8">
            <a:extLst>
              <a:ext uri="{FF2B5EF4-FFF2-40B4-BE49-F238E27FC236}">
                <a16:creationId xmlns:a16="http://schemas.microsoft.com/office/drawing/2014/main" id="{775A6CE2-6C7F-934E-B311-9E0AC5955F34}"/>
              </a:ext>
            </a:extLst>
          </p:cNvPr>
          <p:cNvSpPr/>
          <p:nvPr/>
        </p:nvSpPr>
        <p:spPr>
          <a:xfrm>
            <a:off x="4843055" y="3958182"/>
            <a:ext cx="1245854" cy="600164"/>
          </a:xfrm>
          <a:prstGeom prst="rect">
            <a:avLst/>
          </a:prstGeom>
        </p:spPr>
        <p:txBody>
          <a:bodyPr wrap="none">
            <a:spAutoFit/>
          </a:bodyPr>
          <a:lstStyle/>
          <a:p>
            <a:pPr defTabSz="514337">
              <a:defRPr/>
            </a:pPr>
            <a:r>
              <a:rPr lang="en-US" sz="1100" b="1">
                <a:latin typeface="Calibri Light" panose="020F0302020204030204" pitchFamily="34" charset="0"/>
                <a:ea typeface="Arial" charset="0"/>
                <a:cs typeface="Calibri Light" panose="020F0302020204030204" pitchFamily="34" charset="0"/>
              </a:rPr>
              <a:t>28% drop in PHQ-9</a:t>
            </a:r>
          </a:p>
          <a:p>
            <a:pPr defTabSz="514337">
              <a:defRPr/>
            </a:pPr>
            <a:r>
              <a:rPr lang="en-US" sz="1100" b="1">
                <a:latin typeface="Calibri Light" panose="020F0302020204030204" pitchFamily="34" charset="0"/>
                <a:ea typeface="Arial" charset="0"/>
                <a:cs typeface="Calibri Light" panose="020F0302020204030204" pitchFamily="34" charset="0"/>
              </a:rPr>
              <a:t>for patients with </a:t>
            </a:r>
          </a:p>
          <a:p>
            <a:pPr defTabSz="514337">
              <a:defRPr/>
            </a:pPr>
            <a:r>
              <a:rPr lang="en-US" sz="1100" b="1">
                <a:latin typeface="Calibri Light" panose="020F0302020204030204" pitchFamily="34" charset="0"/>
                <a:ea typeface="Arial" charset="0"/>
                <a:cs typeface="Calibri Light" panose="020F0302020204030204" pitchFamily="34" charset="0"/>
              </a:rPr>
              <a:t>depression </a:t>
            </a:r>
          </a:p>
        </p:txBody>
      </p:sp>
      <p:sp>
        <p:nvSpPr>
          <p:cNvPr id="10" name="Rectangle 9">
            <a:extLst>
              <a:ext uri="{FF2B5EF4-FFF2-40B4-BE49-F238E27FC236}">
                <a16:creationId xmlns:a16="http://schemas.microsoft.com/office/drawing/2014/main" id="{9566466C-6854-B34F-9D88-3266F1333CF6}"/>
              </a:ext>
            </a:extLst>
          </p:cNvPr>
          <p:cNvSpPr/>
          <p:nvPr/>
        </p:nvSpPr>
        <p:spPr>
          <a:xfrm>
            <a:off x="7207915" y="2961365"/>
            <a:ext cx="1596941" cy="600164"/>
          </a:xfrm>
          <a:prstGeom prst="rect">
            <a:avLst/>
          </a:prstGeom>
        </p:spPr>
        <p:txBody>
          <a:bodyPr wrap="square">
            <a:spAutoFit/>
          </a:bodyPr>
          <a:lstStyle/>
          <a:p>
            <a:pPr defTabSz="514337">
              <a:defRPr/>
            </a:pPr>
            <a:r>
              <a:rPr lang="en-US" sz="1100" b="1">
                <a:latin typeface="Calibri Light" panose="020F0302020204030204" pitchFamily="34" charset="0"/>
                <a:ea typeface="Arial" charset="0"/>
                <a:cs typeface="Calibri Light" panose="020F0302020204030204" pitchFamily="34" charset="0"/>
              </a:rPr>
              <a:t>50% improvement in blood pressure control over 12 weeks</a:t>
            </a:r>
          </a:p>
        </p:txBody>
      </p:sp>
      <p:sp>
        <p:nvSpPr>
          <p:cNvPr id="11" name="Rectangle 10">
            <a:extLst>
              <a:ext uri="{FF2B5EF4-FFF2-40B4-BE49-F238E27FC236}">
                <a16:creationId xmlns:a16="http://schemas.microsoft.com/office/drawing/2014/main" id="{295592C3-7AD0-0940-86FC-BF285DD67A65}"/>
              </a:ext>
            </a:extLst>
          </p:cNvPr>
          <p:cNvSpPr/>
          <p:nvPr/>
        </p:nvSpPr>
        <p:spPr>
          <a:xfrm>
            <a:off x="7182583" y="3908728"/>
            <a:ext cx="1660081" cy="415498"/>
          </a:xfrm>
          <a:prstGeom prst="rect">
            <a:avLst/>
          </a:prstGeom>
        </p:spPr>
        <p:txBody>
          <a:bodyPr wrap="square" lIns="91440" tIns="45720" rIns="91440" bIns="45720" anchor="t">
            <a:spAutoFit/>
          </a:bodyPr>
          <a:lstStyle/>
          <a:p>
            <a:pPr defTabSz="514337">
              <a:defRPr/>
            </a:pPr>
            <a:r>
              <a:rPr lang="en-US" sz="1050" b="1">
                <a:latin typeface="Calibri Light"/>
                <a:ea typeface="Arial" charset="0"/>
                <a:cs typeface="Calibri Light"/>
              </a:rPr>
              <a:t>&gt;2.1x increase in follow-up appointment adherence</a:t>
            </a:r>
          </a:p>
        </p:txBody>
      </p:sp>
      <p:sp>
        <p:nvSpPr>
          <p:cNvPr id="12" name="Rectangle 11">
            <a:extLst>
              <a:ext uri="{FF2B5EF4-FFF2-40B4-BE49-F238E27FC236}">
                <a16:creationId xmlns:a16="http://schemas.microsoft.com/office/drawing/2014/main" id="{D1E13E7C-4FDE-774A-872A-DCE2B7682055}"/>
              </a:ext>
            </a:extLst>
          </p:cNvPr>
          <p:cNvSpPr/>
          <p:nvPr/>
        </p:nvSpPr>
        <p:spPr>
          <a:xfrm>
            <a:off x="7191328" y="2135877"/>
            <a:ext cx="1660081" cy="430887"/>
          </a:xfrm>
          <a:prstGeom prst="rect">
            <a:avLst/>
          </a:prstGeom>
        </p:spPr>
        <p:txBody>
          <a:bodyPr wrap="square">
            <a:spAutoFit/>
          </a:bodyPr>
          <a:lstStyle/>
          <a:p>
            <a:pPr defTabSz="514337">
              <a:defRPr/>
            </a:pPr>
            <a:r>
              <a:rPr lang="en-US" sz="1100" b="1">
                <a:latin typeface="Calibri Light" panose="020F0302020204030204" pitchFamily="34" charset="0"/>
                <a:ea typeface="Arial" charset="0"/>
                <a:cs typeface="Calibri Light" panose="020F0302020204030204" pitchFamily="34" charset="0"/>
              </a:rPr>
              <a:t>46% decrease in CHF ED visits</a:t>
            </a:r>
          </a:p>
        </p:txBody>
      </p:sp>
      <p:sp>
        <p:nvSpPr>
          <p:cNvPr id="19" name="Text Placeholder 93">
            <a:extLst>
              <a:ext uri="{FF2B5EF4-FFF2-40B4-BE49-F238E27FC236}">
                <a16:creationId xmlns:a16="http://schemas.microsoft.com/office/drawing/2014/main" id="{4B398139-DA03-D04E-931F-5ECBF0DFC84B}"/>
              </a:ext>
            </a:extLst>
          </p:cNvPr>
          <p:cNvSpPr txBox="1">
            <a:spLocks/>
          </p:cNvSpPr>
          <p:nvPr/>
        </p:nvSpPr>
        <p:spPr>
          <a:xfrm>
            <a:off x="4355414" y="1373913"/>
            <a:ext cx="4024657" cy="539894"/>
          </a:xfrm>
          <a:prstGeom prst="rect">
            <a:avLst/>
          </a:prstGeom>
          <a:ln>
            <a:no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100" b="1">
                <a:solidFill>
                  <a:schemeClr val="accent1"/>
                </a:solidFill>
                <a:latin typeface="Calibri Light" panose="020F0302020204030204" pitchFamily="34" charset="0"/>
                <a:cs typeface="Calibri Light" panose="020F0302020204030204" pitchFamily="34" charset="0"/>
              </a:rPr>
              <a:t>13 Publications</a:t>
            </a:r>
          </a:p>
          <a:p>
            <a:pPr marL="0" indent="0">
              <a:spcBef>
                <a:spcPts val="400"/>
              </a:spcBef>
              <a:buNone/>
            </a:pPr>
            <a:r>
              <a:rPr lang="en-US" sz="1350" b="1">
                <a:latin typeface="Calibri Light" panose="020F0302020204030204" pitchFamily="34" charset="0"/>
                <a:cs typeface="Calibri Light" panose="020F0302020204030204" pitchFamily="34" charset="0"/>
              </a:rPr>
              <a:t>in Peer-Reviewed Medical Journals</a:t>
            </a:r>
          </a:p>
        </p:txBody>
      </p:sp>
      <p:sp>
        <p:nvSpPr>
          <p:cNvPr id="23" name="Title 14">
            <a:extLst>
              <a:ext uri="{FF2B5EF4-FFF2-40B4-BE49-F238E27FC236}">
                <a16:creationId xmlns:a16="http://schemas.microsoft.com/office/drawing/2014/main" id="{B49DB846-2864-6143-BD00-031C2A737402}"/>
              </a:ext>
            </a:extLst>
          </p:cNvPr>
          <p:cNvSpPr>
            <a:spLocks noGrp="1"/>
          </p:cNvSpPr>
          <p:nvPr>
            <p:ph type="title"/>
          </p:nvPr>
        </p:nvSpPr>
        <p:spPr>
          <a:xfrm>
            <a:off x="446913" y="273844"/>
            <a:ext cx="8250174" cy="676138"/>
          </a:xfrm>
        </p:spPr>
        <p:txBody>
          <a:bodyPr anchor="t">
            <a:normAutofit/>
          </a:bodyPr>
          <a:lstStyle/>
          <a:p>
            <a:r>
              <a:rPr lang="en-US" sz="2925"/>
              <a:t>CareSignal Portfolio &amp; Results</a:t>
            </a:r>
            <a:endParaRPr lang="en-US" sz="900"/>
          </a:p>
        </p:txBody>
      </p:sp>
      <p:graphicFrame>
        <p:nvGraphicFramePr>
          <p:cNvPr id="20" name="Diagram 19">
            <a:extLst>
              <a:ext uri="{FF2B5EF4-FFF2-40B4-BE49-F238E27FC236}">
                <a16:creationId xmlns:a16="http://schemas.microsoft.com/office/drawing/2014/main" id="{7C2DD7BB-CC7A-294F-9B2F-0E1F709A1C3B}"/>
              </a:ext>
            </a:extLst>
          </p:cNvPr>
          <p:cNvGraphicFramePr/>
          <p:nvPr>
            <p:extLst>
              <p:ext uri="{D42A27DB-BD31-4B8C-83A1-F6EECF244321}">
                <p14:modId xmlns:p14="http://schemas.microsoft.com/office/powerpoint/2010/main" val="948632603"/>
              </p:ext>
            </p:extLst>
          </p:nvPr>
        </p:nvGraphicFramePr>
        <p:xfrm>
          <a:off x="446913" y="1438508"/>
          <a:ext cx="3301942" cy="3248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9" name="Group 28">
            <a:extLst>
              <a:ext uri="{FF2B5EF4-FFF2-40B4-BE49-F238E27FC236}">
                <a16:creationId xmlns:a16="http://schemas.microsoft.com/office/drawing/2014/main" id="{051CB46A-2525-110A-C852-4A9F69513B2D}"/>
              </a:ext>
            </a:extLst>
          </p:cNvPr>
          <p:cNvGrpSpPr/>
          <p:nvPr/>
        </p:nvGrpSpPr>
        <p:grpSpPr>
          <a:xfrm>
            <a:off x="6545903" y="2044085"/>
            <a:ext cx="594360" cy="594360"/>
            <a:chOff x="4033903" y="1887718"/>
            <a:chExt cx="594360" cy="594360"/>
          </a:xfrm>
        </p:grpSpPr>
        <p:sp>
          <p:nvSpPr>
            <p:cNvPr id="30" name="Oval 29">
              <a:extLst>
                <a:ext uri="{FF2B5EF4-FFF2-40B4-BE49-F238E27FC236}">
                  <a16:creationId xmlns:a16="http://schemas.microsoft.com/office/drawing/2014/main" id="{BBD019B0-55BE-59C0-20AE-16D0F72A15C1}"/>
                </a:ext>
              </a:extLst>
            </p:cNvPr>
            <p:cNvSpPr>
              <a:spLocks noChangeAspect="1"/>
            </p:cNvSpPr>
            <p:nvPr/>
          </p:nvSpPr>
          <p:spPr>
            <a:xfrm>
              <a:off x="4033903" y="1887718"/>
              <a:ext cx="594360" cy="594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A picture containing text, clipart&#10;&#10;Description automatically generated">
              <a:extLst>
                <a:ext uri="{FF2B5EF4-FFF2-40B4-BE49-F238E27FC236}">
                  <a16:creationId xmlns:a16="http://schemas.microsoft.com/office/drawing/2014/main" id="{D61629A0-9F3C-58F1-0323-09826D96F4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7733" y="2032498"/>
              <a:ext cx="266700" cy="304800"/>
            </a:xfrm>
            <a:prstGeom prst="rect">
              <a:avLst/>
            </a:prstGeom>
          </p:spPr>
        </p:pic>
      </p:grpSp>
      <p:grpSp>
        <p:nvGrpSpPr>
          <p:cNvPr id="32" name="Group 31">
            <a:extLst>
              <a:ext uri="{FF2B5EF4-FFF2-40B4-BE49-F238E27FC236}">
                <a16:creationId xmlns:a16="http://schemas.microsoft.com/office/drawing/2014/main" id="{CEAA2EED-B33D-DC6B-218E-32A7CD36EB01}"/>
              </a:ext>
            </a:extLst>
          </p:cNvPr>
          <p:cNvGrpSpPr/>
          <p:nvPr/>
        </p:nvGrpSpPr>
        <p:grpSpPr>
          <a:xfrm>
            <a:off x="4211703" y="2041369"/>
            <a:ext cx="594360" cy="594360"/>
            <a:chOff x="4033903" y="1887718"/>
            <a:chExt cx="594360" cy="594360"/>
          </a:xfrm>
        </p:grpSpPr>
        <p:sp>
          <p:nvSpPr>
            <p:cNvPr id="33" name="Oval 32">
              <a:extLst>
                <a:ext uri="{FF2B5EF4-FFF2-40B4-BE49-F238E27FC236}">
                  <a16:creationId xmlns:a16="http://schemas.microsoft.com/office/drawing/2014/main" id="{2D2E6F9D-2EE0-2C2F-D348-64C0C2AA1B59}"/>
                </a:ext>
              </a:extLst>
            </p:cNvPr>
            <p:cNvSpPr>
              <a:spLocks noChangeAspect="1"/>
            </p:cNvSpPr>
            <p:nvPr/>
          </p:nvSpPr>
          <p:spPr>
            <a:xfrm>
              <a:off x="4033903" y="1887718"/>
              <a:ext cx="594360" cy="594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A picture containing text, clipart&#10;&#10;Description automatically generated">
              <a:extLst>
                <a:ext uri="{FF2B5EF4-FFF2-40B4-BE49-F238E27FC236}">
                  <a16:creationId xmlns:a16="http://schemas.microsoft.com/office/drawing/2014/main" id="{2F6FE1C6-44AA-EBED-865F-422047043F0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97733" y="2032498"/>
              <a:ext cx="266700" cy="304800"/>
            </a:xfrm>
            <a:prstGeom prst="rect">
              <a:avLst/>
            </a:prstGeom>
          </p:spPr>
        </p:pic>
      </p:grpSp>
      <p:grpSp>
        <p:nvGrpSpPr>
          <p:cNvPr id="42" name="Group 41">
            <a:extLst>
              <a:ext uri="{FF2B5EF4-FFF2-40B4-BE49-F238E27FC236}">
                <a16:creationId xmlns:a16="http://schemas.microsoft.com/office/drawing/2014/main" id="{C01125F0-CB43-0C4C-5A2B-A5A5F5C87AA8}"/>
              </a:ext>
            </a:extLst>
          </p:cNvPr>
          <p:cNvGrpSpPr/>
          <p:nvPr/>
        </p:nvGrpSpPr>
        <p:grpSpPr>
          <a:xfrm>
            <a:off x="6545903" y="2961365"/>
            <a:ext cx="594360" cy="594360"/>
            <a:chOff x="6431603" y="2807714"/>
            <a:chExt cx="594360" cy="594360"/>
          </a:xfrm>
        </p:grpSpPr>
        <p:sp>
          <p:nvSpPr>
            <p:cNvPr id="40" name="Oval 39">
              <a:extLst>
                <a:ext uri="{FF2B5EF4-FFF2-40B4-BE49-F238E27FC236}">
                  <a16:creationId xmlns:a16="http://schemas.microsoft.com/office/drawing/2014/main" id="{4405BE65-B6F0-95E0-02B9-3644D9828622}"/>
                </a:ext>
              </a:extLst>
            </p:cNvPr>
            <p:cNvSpPr>
              <a:spLocks noChangeAspect="1"/>
            </p:cNvSpPr>
            <p:nvPr/>
          </p:nvSpPr>
          <p:spPr>
            <a:xfrm>
              <a:off x="6431603" y="2807714"/>
              <a:ext cx="594360" cy="594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1" name="Picture 40" descr="Icon&#10;&#10;Description automatically generated">
              <a:extLst>
                <a:ext uri="{FF2B5EF4-FFF2-40B4-BE49-F238E27FC236}">
                  <a16:creationId xmlns:a16="http://schemas.microsoft.com/office/drawing/2014/main" id="{75711D8F-BD19-D1B4-6922-AEEE4E500E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6383" y="3019480"/>
              <a:ext cx="304800" cy="254000"/>
            </a:xfrm>
            <a:prstGeom prst="rect">
              <a:avLst/>
            </a:prstGeom>
          </p:spPr>
        </p:pic>
      </p:grpSp>
      <p:grpSp>
        <p:nvGrpSpPr>
          <p:cNvPr id="52" name="Group 51">
            <a:extLst>
              <a:ext uri="{FF2B5EF4-FFF2-40B4-BE49-F238E27FC236}">
                <a16:creationId xmlns:a16="http://schemas.microsoft.com/office/drawing/2014/main" id="{30BD5DB1-9B8C-9B64-B659-63816A105896}"/>
              </a:ext>
            </a:extLst>
          </p:cNvPr>
          <p:cNvGrpSpPr/>
          <p:nvPr/>
        </p:nvGrpSpPr>
        <p:grpSpPr>
          <a:xfrm>
            <a:off x="4209394" y="3863077"/>
            <a:ext cx="594360" cy="594360"/>
            <a:chOff x="4185063" y="4326031"/>
            <a:chExt cx="594360" cy="594360"/>
          </a:xfrm>
        </p:grpSpPr>
        <p:sp>
          <p:nvSpPr>
            <p:cNvPr id="53" name="Oval 52">
              <a:extLst>
                <a:ext uri="{FF2B5EF4-FFF2-40B4-BE49-F238E27FC236}">
                  <a16:creationId xmlns:a16="http://schemas.microsoft.com/office/drawing/2014/main" id="{29C5B484-8C43-D341-AA4C-DAA4B5E692D1}"/>
                </a:ext>
              </a:extLst>
            </p:cNvPr>
            <p:cNvSpPr>
              <a:spLocks noChangeAspect="1"/>
            </p:cNvSpPr>
            <p:nvPr/>
          </p:nvSpPr>
          <p:spPr>
            <a:xfrm>
              <a:off x="4185063" y="4326031"/>
              <a:ext cx="594360" cy="594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4" name="Picture 53" descr="A picture containing clipart&#10;&#10;Description automatically generated">
              <a:extLst>
                <a:ext uri="{FF2B5EF4-FFF2-40B4-BE49-F238E27FC236}">
                  <a16:creationId xmlns:a16="http://schemas.microsoft.com/office/drawing/2014/main" id="{366BE2AF-937C-7C35-857E-69AB05E06C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31083" y="4470811"/>
              <a:ext cx="304800" cy="304800"/>
            </a:xfrm>
            <a:prstGeom prst="rect">
              <a:avLst/>
            </a:prstGeom>
          </p:spPr>
        </p:pic>
      </p:grpSp>
      <p:grpSp>
        <p:nvGrpSpPr>
          <p:cNvPr id="58" name="Group 57">
            <a:extLst>
              <a:ext uri="{FF2B5EF4-FFF2-40B4-BE49-F238E27FC236}">
                <a16:creationId xmlns:a16="http://schemas.microsoft.com/office/drawing/2014/main" id="{1963E49E-5F19-930C-ED30-C46E6F285B5D}"/>
              </a:ext>
            </a:extLst>
          </p:cNvPr>
          <p:cNvGrpSpPr/>
          <p:nvPr/>
        </p:nvGrpSpPr>
        <p:grpSpPr>
          <a:xfrm>
            <a:off x="6545903" y="3867803"/>
            <a:ext cx="594360" cy="594360"/>
            <a:chOff x="6435884" y="3724994"/>
            <a:chExt cx="594360" cy="594360"/>
          </a:xfrm>
        </p:grpSpPr>
        <p:sp>
          <p:nvSpPr>
            <p:cNvPr id="47" name="Oval 46">
              <a:extLst>
                <a:ext uri="{FF2B5EF4-FFF2-40B4-BE49-F238E27FC236}">
                  <a16:creationId xmlns:a16="http://schemas.microsoft.com/office/drawing/2014/main" id="{5E47CF65-795D-3B54-633D-EF06A680936B}"/>
                </a:ext>
              </a:extLst>
            </p:cNvPr>
            <p:cNvSpPr>
              <a:spLocks noChangeAspect="1"/>
            </p:cNvSpPr>
            <p:nvPr/>
          </p:nvSpPr>
          <p:spPr>
            <a:xfrm>
              <a:off x="6435884" y="3724994"/>
              <a:ext cx="594360" cy="594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7" name="Picture 56" descr="Icon&#10;&#10;Description automatically generated">
              <a:extLst>
                <a:ext uri="{FF2B5EF4-FFF2-40B4-BE49-F238E27FC236}">
                  <a16:creationId xmlns:a16="http://schemas.microsoft.com/office/drawing/2014/main" id="{D2B924DD-068C-9F52-287C-3BC5AEFD7F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5433" y="3868044"/>
              <a:ext cx="266700" cy="304800"/>
            </a:xfrm>
            <a:prstGeom prst="rect">
              <a:avLst/>
            </a:prstGeom>
          </p:spPr>
        </p:pic>
      </p:grpSp>
      <p:sp>
        <p:nvSpPr>
          <p:cNvPr id="60" name="TextBox 59">
            <a:extLst>
              <a:ext uri="{FF2B5EF4-FFF2-40B4-BE49-F238E27FC236}">
                <a16:creationId xmlns:a16="http://schemas.microsoft.com/office/drawing/2014/main" id="{9467F413-653D-E8C0-3D79-C20562B61DA9}"/>
              </a:ext>
            </a:extLst>
          </p:cNvPr>
          <p:cNvSpPr txBox="1"/>
          <p:nvPr/>
        </p:nvSpPr>
        <p:spPr>
          <a:xfrm>
            <a:off x="412602" y="774186"/>
            <a:ext cx="6311900" cy="369332"/>
          </a:xfrm>
          <a:prstGeom prst="rect">
            <a:avLst/>
          </a:prstGeom>
          <a:noFill/>
        </p:spPr>
        <p:txBody>
          <a:bodyPr wrap="square">
            <a:spAutoFit/>
          </a:bodyPr>
          <a:lstStyle/>
          <a:p>
            <a:r>
              <a:rPr lang="en-US" sz="1800"/>
              <a:t>30+ Evidence-Based Programs | One Portfolio</a:t>
            </a:r>
            <a:endParaRPr lang="en-US"/>
          </a:p>
        </p:txBody>
      </p:sp>
      <p:sp>
        <p:nvSpPr>
          <p:cNvPr id="65" name="Oval 64">
            <a:extLst>
              <a:ext uri="{FF2B5EF4-FFF2-40B4-BE49-F238E27FC236}">
                <a16:creationId xmlns:a16="http://schemas.microsoft.com/office/drawing/2014/main" id="{8D0DDE1E-9834-94EC-9B8C-3A6EBD427ECF}"/>
              </a:ext>
            </a:extLst>
          </p:cNvPr>
          <p:cNvSpPr>
            <a:spLocks noChangeAspect="1"/>
          </p:cNvSpPr>
          <p:nvPr/>
        </p:nvSpPr>
        <p:spPr>
          <a:xfrm>
            <a:off x="4213472" y="2945981"/>
            <a:ext cx="594360" cy="5943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8" name="Picture 67" descr="Icon&#10;&#10;Description automatically generated">
            <a:extLst>
              <a:ext uri="{FF2B5EF4-FFF2-40B4-BE49-F238E27FC236}">
                <a16:creationId xmlns:a16="http://schemas.microsoft.com/office/drawing/2014/main" id="{972856EB-1370-046B-709C-E16B6EA093E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89290" y="3120862"/>
            <a:ext cx="228600" cy="266700"/>
          </a:xfrm>
          <a:prstGeom prst="rect">
            <a:avLst/>
          </a:prstGeom>
        </p:spPr>
      </p:pic>
    </p:spTree>
    <p:extLst>
      <p:ext uri="{BB962C8B-B14F-4D97-AF65-F5344CB8AC3E}">
        <p14:creationId xmlns:p14="http://schemas.microsoft.com/office/powerpoint/2010/main" val="252856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C8623-D5F8-4B3B-9B9F-6D0260CCBA79}"/>
              </a:ext>
            </a:extLst>
          </p:cNvPr>
          <p:cNvSpPr>
            <a:spLocks noGrp="1"/>
          </p:cNvSpPr>
          <p:nvPr>
            <p:ph type="title"/>
          </p:nvPr>
        </p:nvSpPr>
        <p:spPr>
          <a:xfrm>
            <a:off x="228600" y="0"/>
            <a:ext cx="7886699" cy="1211848"/>
          </a:xfrm>
        </p:spPr>
        <p:txBody>
          <a:bodyPr>
            <a:normAutofit/>
          </a:bodyPr>
          <a:lstStyle/>
          <a:p>
            <a:r>
              <a:rPr lang="en-US" sz="3000"/>
              <a:t>Improve Equitable Access to Care with </a:t>
            </a:r>
            <a:br>
              <a:rPr lang="en-US" sz="3000"/>
            </a:br>
            <a:r>
              <a:rPr lang="en-US" sz="3000"/>
              <a:t>Appropriate Tech</a:t>
            </a:r>
          </a:p>
        </p:txBody>
      </p:sp>
      <p:sp>
        <p:nvSpPr>
          <p:cNvPr id="4" name="Slide Number Placeholder 3">
            <a:extLst>
              <a:ext uri="{FF2B5EF4-FFF2-40B4-BE49-F238E27FC236}">
                <a16:creationId xmlns:a16="http://schemas.microsoft.com/office/drawing/2014/main" id="{A68F6964-4029-4A0E-8009-171585384101}"/>
              </a:ext>
            </a:extLst>
          </p:cNvPr>
          <p:cNvSpPr>
            <a:spLocks noGrp="1"/>
          </p:cNvSpPr>
          <p:nvPr>
            <p:ph type="sldNum" sz="quarter" idx="4"/>
          </p:nvPr>
        </p:nvSpPr>
        <p:spPr>
          <a:xfrm>
            <a:off x="9531926" y="6173787"/>
            <a:ext cx="1821873"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5CD8F1-3B45-694E-9E87-903931226FE8}" type="slidenum">
              <a:rPr lang="en-US" smtClean="0"/>
              <a:pPr/>
              <a:t>12</a:t>
            </a:fld>
            <a:endParaRPr lang="en-US"/>
          </a:p>
        </p:txBody>
      </p:sp>
      <p:graphicFrame>
        <p:nvGraphicFramePr>
          <p:cNvPr id="9" name="Chart 8">
            <a:extLst>
              <a:ext uri="{FF2B5EF4-FFF2-40B4-BE49-F238E27FC236}">
                <a16:creationId xmlns:a16="http://schemas.microsoft.com/office/drawing/2014/main" id="{D119AF33-9301-344F-A3A2-87BF0A5F4845}"/>
              </a:ext>
            </a:extLst>
          </p:cNvPr>
          <p:cNvGraphicFramePr>
            <a:graphicFrameLocks/>
          </p:cNvGraphicFramePr>
          <p:nvPr/>
        </p:nvGraphicFramePr>
        <p:xfrm>
          <a:off x="1828800" y="1882404"/>
          <a:ext cx="5410200" cy="29455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9985772-F137-3C4E-9C5D-1DB5F5D60E9B}"/>
              </a:ext>
            </a:extLst>
          </p:cNvPr>
          <p:cNvSpPr txBox="1"/>
          <p:nvPr/>
        </p:nvSpPr>
        <p:spPr>
          <a:xfrm>
            <a:off x="1332499" y="1488220"/>
            <a:ext cx="6344622" cy="300082"/>
          </a:xfrm>
          <a:prstGeom prst="rect">
            <a:avLst/>
          </a:prstGeom>
          <a:noFill/>
        </p:spPr>
        <p:txBody>
          <a:bodyPr wrap="none" rtlCol="0">
            <a:spAutoFit/>
          </a:bodyPr>
          <a:lstStyle/>
          <a:p>
            <a:r>
              <a:rPr lang="en-US" sz="1350"/>
              <a:t>Familiar technology builds trust, patients engage with systems they trust and can access</a:t>
            </a:r>
          </a:p>
        </p:txBody>
      </p:sp>
    </p:spTree>
    <p:extLst>
      <p:ext uri="{BB962C8B-B14F-4D97-AF65-F5344CB8AC3E}">
        <p14:creationId xmlns:p14="http://schemas.microsoft.com/office/powerpoint/2010/main" val="385377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F5D0B-7F4E-8F67-C15F-490B0C6D59C1}"/>
              </a:ext>
            </a:extLst>
          </p:cNvPr>
          <p:cNvSpPr>
            <a:spLocks noGrp="1"/>
          </p:cNvSpPr>
          <p:nvPr>
            <p:ph type="title"/>
          </p:nvPr>
        </p:nvSpPr>
        <p:spPr>
          <a:xfrm>
            <a:off x="377826" y="405649"/>
            <a:ext cx="7496175" cy="619976"/>
          </a:xfrm>
        </p:spPr>
        <p:txBody>
          <a:bodyPr anchor="ctr"/>
          <a:lstStyle/>
          <a:p>
            <a:r>
              <a:rPr lang="en-US" b="1">
                <a:ea typeface="+mj-lt"/>
                <a:cs typeface="+mj-lt"/>
              </a:rPr>
              <a:t>Lightbeam Clinical Services </a:t>
            </a:r>
            <a:r>
              <a:rPr lang="en-US">
                <a:ea typeface="+mj-lt"/>
                <a:cs typeface="+mj-lt"/>
              </a:rPr>
              <a:t>Provides a Dedicated Clinical Team</a:t>
            </a:r>
            <a:endParaRPr lang="en-US"/>
          </a:p>
        </p:txBody>
      </p:sp>
      <p:pic>
        <p:nvPicPr>
          <p:cNvPr id="5" name="Content Placeholder 4" descr="A group of people wearing blue shirts&#10;&#10;Description automatically generated with low confidence">
            <a:extLst>
              <a:ext uri="{FF2B5EF4-FFF2-40B4-BE49-F238E27FC236}">
                <a16:creationId xmlns:a16="http://schemas.microsoft.com/office/drawing/2014/main" id="{577B4003-716F-E347-A1A5-3C59D69E67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754880" y="1645920"/>
            <a:ext cx="4023360" cy="2683849"/>
          </a:xfrm>
          <a:prstGeom prst="rect">
            <a:avLst/>
          </a:prstGeom>
          <a:effectLst>
            <a:softEdge rad="0"/>
          </a:effectLst>
        </p:spPr>
      </p:pic>
      <p:sp>
        <p:nvSpPr>
          <p:cNvPr id="7" name="Content Placeholder 2">
            <a:extLst>
              <a:ext uri="{FF2B5EF4-FFF2-40B4-BE49-F238E27FC236}">
                <a16:creationId xmlns:a16="http://schemas.microsoft.com/office/drawing/2014/main" id="{23DA002A-5DA2-167B-F732-C842FE827839}"/>
              </a:ext>
            </a:extLst>
          </p:cNvPr>
          <p:cNvSpPr txBox="1">
            <a:spLocks/>
          </p:cNvSpPr>
          <p:nvPr/>
        </p:nvSpPr>
        <p:spPr>
          <a:xfrm>
            <a:off x="317829" y="1687003"/>
            <a:ext cx="4432091" cy="1965385"/>
          </a:xfrm>
          <a:prstGeom prst="rect">
            <a:avLst/>
          </a:prstGeom>
        </p:spPr>
        <p:txBody>
          <a:bodyPr lIns="91440" tIns="45720" rIns="91440" bIns="45720" anchor="t">
            <a:normAutofit/>
          </a:bodyPr>
          <a:lstStyle>
            <a:lvl1pPr marL="457200" indent="-457200" algn="l" defTabSz="457200" rtl="0" eaLnBrk="1" latinLnBrk="0" hangingPunct="1">
              <a:spcBef>
                <a:spcPct val="20000"/>
              </a:spcBef>
              <a:buFont typeface="Arial"/>
              <a:buChar char="•"/>
              <a:defRPr sz="2400" kern="1200">
                <a:solidFill>
                  <a:srgbClr val="09727D"/>
                </a:solidFill>
                <a:latin typeface="+mn-lt"/>
                <a:ea typeface="+mn-ea"/>
                <a:cs typeface="+mn-cs"/>
              </a:defRPr>
            </a:lvl1pPr>
            <a:lvl2pPr marL="914400" indent="-457200" algn="l" defTabSz="457200" rtl="0" eaLnBrk="1" latinLnBrk="0" hangingPunct="1">
              <a:spcBef>
                <a:spcPts val="500"/>
              </a:spcBef>
              <a:buFont typeface="Arial"/>
              <a:buChar char="–"/>
              <a:defRPr sz="2200" kern="1200">
                <a:solidFill>
                  <a:srgbClr val="09727D"/>
                </a:solidFill>
                <a:latin typeface="+mn-lt"/>
                <a:ea typeface="+mn-ea"/>
                <a:cs typeface="+mn-cs"/>
              </a:defRPr>
            </a:lvl2pPr>
            <a:lvl3pPr marL="1371600" indent="-4572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100"/>
              <a:t>LCS offers </a:t>
            </a:r>
            <a:r>
              <a:rPr lang="en-US" sz="2100" b="1" i="1"/>
              <a:t>staffing augmentation and patient engagement programs</a:t>
            </a:r>
            <a:r>
              <a:rPr lang="en-US" sz="2100"/>
              <a:t> designed to work under the general supervision of the partner organization’s providers</a:t>
            </a:r>
            <a:endParaRPr lang="en-US" sz="2100">
              <a:solidFill>
                <a:srgbClr val="FF0000"/>
              </a:solidFill>
            </a:endParaRPr>
          </a:p>
        </p:txBody>
      </p:sp>
    </p:spTree>
    <p:extLst>
      <p:ext uri="{BB962C8B-B14F-4D97-AF65-F5344CB8AC3E}">
        <p14:creationId xmlns:p14="http://schemas.microsoft.com/office/powerpoint/2010/main" val="237642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2134E-0B09-D605-F648-065DF2DE03B6}"/>
              </a:ext>
            </a:extLst>
          </p:cNvPr>
          <p:cNvSpPr>
            <a:spLocks noGrp="1"/>
          </p:cNvSpPr>
          <p:nvPr>
            <p:ph type="title"/>
          </p:nvPr>
        </p:nvSpPr>
        <p:spPr/>
        <p:txBody>
          <a:bodyPr/>
          <a:lstStyle/>
          <a:p>
            <a:r>
              <a:rPr lang="en-US">
                <a:cs typeface="Calibri"/>
              </a:rPr>
              <a:t>Hybrid Approach </a:t>
            </a:r>
            <a:endParaRPr lang="en-US"/>
          </a:p>
        </p:txBody>
      </p:sp>
      <p:sp>
        <p:nvSpPr>
          <p:cNvPr id="5" name="Content Placeholder 1">
            <a:extLst>
              <a:ext uri="{FF2B5EF4-FFF2-40B4-BE49-F238E27FC236}">
                <a16:creationId xmlns:a16="http://schemas.microsoft.com/office/drawing/2014/main" id="{232BFA4A-46E0-3D71-EA26-BAE03F1EC9C5}"/>
              </a:ext>
            </a:extLst>
          </p:cNvPr>
          <p:cNvSpPr txBox="1">
            <a:spLocks/>
          </p:cNvSpPr>
          <p:nvPr/>
        </p:nvSpPr>
        <p:spPr>
          <a:xfrm>
            <a:off x="4837419" y="1205283"/>
            <a:ext cx="4041804" cy="3733800"/>
          </a:xfrm>
          <a:prstGeom prst="rect">
            <a:avLst/>
          </a:prstGeom>
        </p:spPr>
        <p:txBody>
          <a:bodyPr/>
          <a:lstStyle>
            <a:lvl1pPr marL="457200" indent="-457200" algn="l" defTabSz="457200" rtl="0" eaLnBrk="1" latinLnBrk="0" hangingPunct="1">
              <a:spcBef>
                <a:spcPct val="20000"/>
              </a:spcBef>
              <a:buFont typeface="Arial"/>
              <a:buChar char="•"/>
              <a:defRPr sz="2400" kern="1200">
                <a:solidFill>
                  <a:srgbClr val="09727D"/>
                </a:solidFill>
                <a:latin typeface="+mn-lt"/>
                <a:ea typeface="+mn-ea"/>
                <a:cs typeface="+mn-cs"/>
              </a:defRPr>
            </a:lvl1pPr>
            <a:lvl2pPr marL="914400" indent="-457200" algn="l" defTabSz="457200" rtl="0" eaLnBrk="1" latinLnBrk="0" hangingPunct="1">
              <a:spcBef>
                <a:spcPts val="500"/>
              </a:spcBef>
              <a:buFont typeface="Arial"/>
              <a:buChar char="–"/>
              <a:defRPr sz="2200" kern="1200">
                <a:solidFill>
                  <a:srgbClr val="09727D"/>
                </a:solidFill>
                <a:latin typeface="+mn-lt"/>
                <a:ea typeface="+mn-ea"/>
                <a:cs typeface="+mn-cs"/>
              </a:defRPr>
            </a:lvl2pPr>
            <a:lvl3pPr marL="1371600" indent="-4572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5763" indent="-385763">
              <a:buFont typeface="+mj-lt"/>
              <a:buAutoNum type="arabicPeriod"/>
            </a:pPr>
            <a:r>
              <a:rPr lang="en-US" sz="2250"/>
              <a:t>Carle manages CCM patients</a:t>
            </a:r>
          </a:p>
          <a:p>
            <a:pPr marL="385763" indent="-385763">
              <a:buFont typeface="+mj-lt"/>
              <a:buAutoNum type="arabicPeriod"/>
            </a:pPr>
            <a:r>
              <a:rPr lang="en-US" sz="2250"/>
              <a:t>LCS manages thousands of rising-risk patients</a:t>
            </a:r>
          </a:p>
        </p:txBody>
      </p:sp>
      <p:graphicFrame>
        <p:nvGraphicFramePr>
          <p:cNvPr id="9" name="Content Placeholder 5">
            <a:extLst>
              <a:ext uri="{FF2B5EF4-FFF2-40B4-BE49-F238E27FC236}">
                <a16:creationId xmlns:a16="http://schemas.microsoft.com/office/drawing/2014/main" id="{7A5CA8C7-94D4-44FD-794D-2CF578C6ADFD}"/>
              </a:ext>
            </a:extLst>
          </p:cNvPr>
          <p:cNvGraphicFramePr>
            <a:graphicFrameLocks/>
          </p:cNvGraphicFramePr>
          <p:nvPr/>
        </p:nvGraphicFramePr>
        <p:xfrm>
          <a:off x="433584" y="1044021"/>
          <a:ext cx="4617859" cy="33260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a:extLst>
              <a:ext uri="{FF2B5EF4-FFF2-40B4-BE49-F238E27FC236}">
                <a16:creationId xmlns:a16="http://schemas.microsoft.com/office/drawing/2014/main" id="{28D93C2E-2A8B-B773-D51C-3310276154CC}"/>
              </a:ext>
            </a:extLst>
          </p:cNvPr>
          <p:cNvGrpSpPr/>
          <p:nvPr/>
        </p:nvGrpSpPr>
        <p:grpSpPr>
          <a:xfrm>
            <a:off x="433584" y="1044021"/>
            <a:ext cx="4617859" cy="3646690"/>
            <a:chOff x="3359696" y="1583666"/>
            <a:chExt cx="5472608" cy="4321679"/>
          </a:xfrm>
        </p:grpSpPr>
        <p:grpSp>
          <p:nvGrpSpPr>
            <p:cNvPr id="16" name="Group 15">
              <a:extLst>
                <a:ext uri="{FF2B5EF4-FFF2-40B4-BE49-F238E27FC236}">
                  <a16:creationId xmlns:a16="http://schemas.microsoft.com/office/drawing/2014/main" id="{522220F4-6B9E-0ECB-31FA-374992BDFAA0}"/>
                </a:ext>
              </a:extLst>
            </p:cNvPr>
            <p:cNvGrpSpPr/>
            <p:nvPr/>
          </p:nvGrpSpPr>
          <p:grpSpPr>
            <a:xfrm>
              <a:off x="3359696" y="1583666"/>
              <a:ext cx="5472608" cy="3941712"/>
              <a:chOff x="1009381" y="1583666"/>
              <a:chExt cx="5472608" cy="3941712"/>
            </a:xfrm>
          </p:grpSpPr>
          <p:graphicFrame>
            <p:nvGraphicFramePr>
              <p:cNvPr id="18" name="Content Placeholder 5">
                <a:extLst>
                  <a:ext uri="{FF2B5EF4-FFF2-40B4-BE49-F238E27FC236}">
                    <a16:creationId xmlns:a16="http://schemas.microsoft.com/office/drawing/2014/main" id="{867CD0D3-276E-BDDD-C99D-15B0922AE65D}"/>
                  </a:ext>
                </a:extLst>
              </p:cNvPr>
              <p:cNvGraphicFramePr>
                <a:graphicFrameLocks/>
              </p:cNvGraphicFramePr>
              <p:nvPr/>
            </p:nvGraphicFramePr>
            <p:xfrm>
              <a:off x="1009381" y="1583666"/>
              <a:ext cx="5472608" cy="39417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TextBox 51">
                <a:extLst>
                  <a:ext uri="{FF2B5EF4-FFF2-40B4-BE49-F238E27FC236}">
                    <a16:creationId xmlns:a16="http://schemas.microsoft.com/office/drawing/2014/main" id="{751CD314-1CDF-D105-114C-F6BF6DD8605D}"/>
                  </a:ext>
                </a:extLst>
              </p:cNvPr>
              <p:cNvSpPr txBox="1"/>
              <p:nvPr/>
            </p:nvSpPr>
            <p:spPr>
              <a:xfrm flipH="1">
                <a:off x="1470836" y="4864973"/>
                <a:ext cx="45496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bg1"/>
                    </a:solidFill>
                    <a:latin typeface="+mj-lt"/>
                  </a:rPr>
                  <a:t>AWV</a:t>
                </a:r>
              </a:p>
            </p:txBody>
          </p:sp>
          <p:sp>
            <p:nvSpPr>
              <p:cNvPr id="20" name="TextBox 52">
                <a:extLst>
                  <a:ext uri="{FF2B5EF4-FFF2-40B4-BE49-F238E27FC236}">
                    <a16:creationId xmlns:a16="http://schemas.microsoft.com/office/drawing/2014/main" id="{21C0C2AC-FB12-6FD9-D711-A0FE19451E3D}"/>
                  </a:ext>
                </a:extLst>
              </p:cNvPr>
              <p:cNvSpPr txBox="1"/>
              <p:nvPr/>
            </p:nvSpPr>
            <p:spPr>
              <a:xfrm flipH="1">
                <a:off x="1448362" y="3838523"/>
                <a:ext cx="4549697"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bg1"/>
                    </a:solidFill>
                    <a:latin typeface="+mj-lt"/>
                  </a:rPr>
                  <a:t>AWV, RPM</a:t>
                </a:r>
              </a:p>
            </p:txBody>
          </p:sp>
          <p:sp>
            <p:nvSpPr>
              <p:cNvPr id="21" name="TextBox 53">
                <a:extLst>
                  <a:ext uri="{FF2B5EF4-FFF2-40B4-BE49-F238E27FC236}">
                    <a16:creationId xmlns:a16="http://schemas.microsoft.com/office/drawing/2014/main" id="{CD6FD2C3-2747-DE15-EEE7-48645F1F40E1}"/>
                  </a:ext>
                </a:extLst>
              </p:cNvPr>
              <p:cNvSpPr txBox="1"/>
              <p:nvPr/>
            </p:nvSpPr>
            <p:spPr>
              <a:xfrm flipH="1">
                <a:off x="1518998" y="2692267"/>
                <a:ext cx="4549697"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50">
                  <a:solidFill>
                    <a:schemeClr val="bg1"/>
                  </a:solidFill>
                </a:endParaRPr>
              </a:p>
              <a:p>
                <a:pPr algn="ctr"/>
                <a:r>
                  <a:rPr lang="en-US" sz="1200" b="1">
                    <a:solidFill>
                      <a:schemeClr val="bg1"/>
                    </a:solidFill>
                    <a:latin typeface="+mj-lt"/>
                  </a:rPr>
                  <a:t>AWV, RPM, TOC</a:t>
                </a:r>
              </a:p>
            </p:txBody>
          </p:sp>
          <p:sp>
            <p:nvSpPr>
              <p:cNvPr id="22" name="TextBox 54">
                <a:extLst>
                  <a:ext uri="{FF2B5EF4-FFF2-40B4-BE49-F238E27FC236}">
                    <a16:creationId xmlns:a16="http://schemas.microsoft.com/office/drawing/2014/main" id="{CA62FE2D-7D5B-E55B-201D-F2FCB5DB66E4}"/>
                  </a:ext>
                </a:extLst>
              </p:cNvPr>
              <p:cNvSpPr txBox="1"/>
              <p:nvPr/>
            </p:nvSpPr>
            <p:spPr>
              <a:xfrm flipH="1">
                <a:off x="3204673" y="2171179"/>
                <a:ext cx="1144859" cy="861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chemeClr val="bg1"/>
                    </a:solidFill>
                    <a:latin typeface="+mj-lt"/>
                  </a:rPr>
                  <a:t>AWV, RPM, TOC, CCM</a:t>
                </a:r>
              </a:p>
            </p:txBody>
          </p:sp>
        </p:grpSp>
        <p:sp>
          <p:nvSpPr>
            <p:cNvPr id="17" name="TextBox 46">
              <a:extLst>
                <a:ext uri="{FF2B5EF4-FFF2-40B4-BE49-F238E27FC236}">
                  <a16:creationId xmlns:a16="http://schemas.microsoft.com/office/drawing/2014/main" id="{3B7F8A54-3DFB-8A8A-F86C-B13820412B51}"/>
                </a:ext>
              </a:extLst>
            </p:cNvPr>
            <p:cNvSpPr txBox="1"/>
            <p:nvPr/>
          </p:nvSpPr>
          <p:spPr>
            <a:xfrm rot="18334230">
              <a:off x="2268188" y="3822168"/>
              <a:ext cx="3735467" cy="43088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b="1">
                  <a:solidFill>
                    <a:schemeClr val="accent1"/>
                  </a:solidFill>
                  <a:latin typeface="+mj-lt"/>
                </a:rPr>
                <a:t>LIGHTBEAM CLINICAL SERVICES</a:t>
              </a:r>
            </a:p>
          </p:txBody>
        </p:sp>
      </p:grpSp>
      <p:pic>
        <p:nvPicPr>
          <p:cNvPr id="30" name="Picture 29" descr="Carle Health | Your care starts here.">
            <a:extLst>
              <a:ext uri="{FF2B5EF4-FFF2-40B4-BE49-F238E27FC236}">
                <a16:creationId xmlns:a16="http://schemas.microsoft.com/office/drawing/2014/main" id="{DBEE3BDC-2A0F-8123-E9F5-891130630432}"/>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8262600">
            <a:off x="2036040" y="1393993"/>
            <a:ext cx="499922" cy="134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810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C53BC-7B52-E76C-5136-1805C694083D}"/>
              </a:ext>
            </a:extLst>
          </p:cNvPr>
          <p:cNvSpPr>
            <a:spLocks noGrp="1"/>
          </p:cNvSpPr>
          <p:nvPr>
            <p:ph type="title"/>
          </p:nvPr>
        </p:nvSpPr>
        <p:spPr/>
        <p:txBody>
          <a:bodyPr/>
          <a:lstStyle/>
          <a:p>
            <a:r>
              <a:rPr lang="en-US">
                <a:ea typeface="+mj-lt"/>
                <a:cs typeface="+mj-lt"/>
              </a:rPr>
              <a:t>LCS Delivers Outcomes</a:t>
            </a:r>
            <a:endParaRPr lang="en-US"/>
          </a:p>
        </p:txBody>
      </p:sp>
      <p:sp>
        <p:nvSpPr>
          <p:cNvPr id="5" name="Content Placeholder 2">
            <a:extLst>
              <a:ext uri="{FF2B5EF4-FFF2-40B4-BE49-F238E27FC236}">
                <a16:creationId xmlns:a16="http://schemas.microsoft.com/office/drawing/2014/main" id="{A836E545-DD9F-E94B-1C4B-88957C5CDD1E}"/>
              </a:ext>
            </a:extLst>
          </p:cNvPr>
          <p:cNvSpPr txBox="1">
            <a:spLocks/>
          </p:cNvSpPr>
          <p:nvPr/>
        </p:nvSpPr>
        <p:spPr>
          <a:xfrm>
            <a:off x="274320" y="1371600"/>
            <a:ext cx="8529638" cy="444290"/>
          </a:xfrm>
          <a:prstGeom prst="rect">
            <a:avLst/>
          </a:prstGeom>
        </p:spPr>
        <p:txBody>
          <a:bodyPr anchor="ctr"/>
          <a:lstStyle>
            <a:lvl1pPr marL="457200" indent="-457200" algn="l" defTabSz="457200" rtl="0" eaLnBrk="1" latinLnBrk="0" hangingPunct="1">
              <a:spcBef>
                <a:spcPct val="20000"/>
              </a:spcBef>
              <a:buFont typeface="Arial"/>
              <a:buChar char="•"/>
              <a:defRPr sz="2400" kern="1200">
                <a:solidFill>
                  <a:srgbClr val="09727D"/>
                </a:solidFill>
                <a:latin typeface="+mn-lt"/>
                <a:ea typeface="+mn-ea"/>
                <a:cs typeface="+mn-cs"/>
              </a:defRPr>
            </a:lvl1pPr>
            <a:lvl2pPr marL="914400" indent="-457200" algn="l" defTabSz="457200" rtl="0" eaLnBrk="1" latinLnBrk="0" hangingPunct="1">
              <a:spcBef>
                <a:spcPts val="500"/>
              </a:spcBef>
              <a:buFont typeface="Arial"/>
              <a:buChar char="–"/>
              <a:defRPr sz="2200" kern="1200">
                <a:solidFill>
                  <a:srgbClr val="09727D"/>
                </a:solidFill>
                <a:latin typeface="+mn-lt"/>
                <a:ea typeface="+mn-ea"/>
                <a:cs typeface="+mn-cs"/>
              </a:defRPr>
            </a:lvl2pPr>
            <a:lvl3pPr marL="1371600" indent="-4572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371600" indent="0" algn="l" defTabSz="457200" rtl="0" eaLnBrk="1" latinLnBrk="0" hangingPunct="1">
              <a:spcBef>
                <a:spcPct val="20000"/>
              </a:spcBef>
              <a:buFont typeface="Arial"/>
              <a:buNone/>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2100"/>
              <a:t>Clients utilizing Lightbeam Clinical Services achieve significant results:</a:t>
            </a:r>
          </a:p>
        </p:txBody>
      </p:sp>
      <p:grpSp>
        <p:nvGrpSpPr>
          <p:cNvPr id="9" name="Group 8">
            <a:extLst>
              <a:ext uri="{FF2B5EF4-FFF2-40B4-BE49-F238E27FC236}">
                <a16:creationId xmlns:a16="http://schemas.microsoft.com/office/drawing/2014/main" id="{A79C3619-4035-F47E-D968-D94DAE3F1F56}"/>
              </a:ext>
            </a:extLst>
          </p:cNvPr>
          <p:cNvGrpSpPr/>
          <p:nvPr/>
        </p:nvGrpSpPr>
        <p:grpSpPr>
          <a:xfrm>
            <a:off x="504564" y="2124507"/>
            <a:ext cx="8134872" cy="655268"/>
            <a:chOff x="964504" y="3519814"/>
            <a:chExt cx="10846496" cy="873690"/>
          </a:xfrm>
        </p:grpSpPr>
        <p:sp>
          <p:nvSpPr>
            <p:cNvPr id="7" name="Rectangle: Rounded Corners 6">
              <a:extLst>
                <a:ext uri="{FF2B5EF4-FFF2-40B4-BE49-F238E27FC236}">
                  <a16:creationId xmlns:a16="http://schemas.microsoft.com/office/drawing/2014/main" id="{AC2A9C34-CA5E-7287-5F51-4B146F20FF66}"/>
                </a:ext>
              </a:extLst>
            </p:cNvPr>
            <p:cNvSpPr/>
            <p:nvPr/>
          </p:nvSpPr>
          <p:spPr>
            <a:xfrm>
              <a:off x="964504" y="3519814"/>
              <a:ext cx="10846496" cy="87369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014C6908-587B-16A3-F531-80CD04335F54}"/>
                </a:ext>
              </a:extLst>
            </p:cNvPr>
            <p:cNvSpPr txBox="1"/>
            <p:nvPr/>
          </p:nvSpPr>
          <p:spPr>
            <a:xfrm>
              <a:off x="1163877" y="3695048"/>
              <a:ext cx="10647123" cy="553997"/>
            </a:xfrm>
            <a:prstGeom prst="rect">
              <a:avLst/>
            </a:prstGeom>
            <a:noFill/>
          </p:spPr>
          <p:txBody>
            <a:bodyPr wrap="square" rtlCol="0">
              <a:spAutoFit/>
            </a:bodyPr>
            <a:lstStyle/>
            <a:p>
              <a:pPr marL="0" lvl="1" algn="ctr"/>
              <a:r>
                <a:rPr lang="en-US" sz="2100" b="1">
                  <a:solidFill>
                    <a:schemeClr val="bg1"/>
                  </a:solidFill>
                  <a:latin typeface="+mj-lt"/>
                </a:rPr>
                <a:t>AWV completion rates (50%) more than double industry average (24%)</a:t>
              </a:r>
            </a:p>
          </p:txBody>
        </p:sp>
      </p:grpSp>
      <p:grpSp>
        <p:nvGrpSpPr>
          <p:cNvPr id="13" name="Group 12">
            <a:extLst>
              <a:ext uri="{FF2B5EF4-FFF2-40B4-BE49-F238E27FC236}">
                <a16:creationId xmlns:a16="http://schemas.microsoft.com/office/drawing/2014/main" id="{5E814DE6-432B-2960-BB42-A24F9B3DAF56}"/>
              </a:ext>
            </a:extLst>
          </p:cNvPr>
          <p:cNvGrpSpPr/>
          <p:nvPr/>
        </p:nvGrpSpPr>
        <p:grpSpPr>
          <a:xfrm>
            <a:off x="504564" y="2911200"/>
            <a:ext cx="8134872" cy="655268"/>
            <a:chOff x="964504" y="3519814"/>
            <a:chExt cx="10846496" cy="873690"/>
          </a:xfrm>
          <a:solidFill>
            <a:srgbClr val="00B0F0"/>
          </a:solidFill>
        </p:grpSpPr>
        <p:sp>
          <p:nvSpPr>
            <p:cNvPr id="11" name="Rectangle: Rounded Corners 10">
              <a:extLst>
                <a:ext uri="{FF2B5EF4-FFF2-40B4-BE49-F238E27FC236}">
                  <a16:creationId xmlns:a16="http://schemas.microsoft.com/office/drawing/2014/main" id="{2620358D-3A21-9D89-218E-F664236FCB5F}"/>
                </a:ext>
              </a:extLst>
            </p:cNvPr>
            <p:cNvSpPr/>
            <p:nvPr/>
          </p:nvSpPr>
          <p:spPr>
            <a:xfrm>
              <a:off x="964504" y="3519814"/>
              <a:ext cx="10846496" cy="87369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a:extLst>
                <a:ext uri="{FF2B5EF4-FFF2-40B4-BE49-F238E27FC236}">
                  <a16:creationId xmlns:a16="http://schemas.microsoft.com/office/drawing/2014/main" id="{257CBAA6-1755-B521-9227-852588A86C2E}"/>
                </a:ext>
              </a:extLst>
            </p:cNvPr>
            <p:cNvSpPr txBox="1"/>
            <p:nvPr/>
          </p:nvSpPr>
          <p:spPr>
            <a:xfrm>
              <a:off x="1163877" y="3695049"/>
              <a:ext cx="10447751" cy="553997"/>
            </a:xfrm>
            <a:prstGeom prst="rect">
              <a:avLst/>
            </a:prstGeom>
            <a:grpFill/>
          </p:spPr>
          <p:txBody>
            <a:bodyPr wrap="square" rtlCol="0">
              <a:spAutoFit/>
            </a:bodyPr>
            <a:lstStyle/>
            <a:p>
              <a:pPr marL="0" lvl="1" algn="ctr"/>
              <a:r>
                <a:rPr lang="en-US" sz="2100" b="1">
                  <a:solidFill>
                    <a:schemeClr val="bg1"/>
                  </a:solidFill>
                  <a:latin typeface="+mj-lt"/>
                </a:rPr>
                <a:t>Over $50M in generated FFS revenue in 2021</a:t>
              </a:r>
            </a:p>
          </p:txBody>
        </p:sp>
      </p:grpSp>
      <p:grpSp>
        <p:nvGrpSpPr>
          <p:cNvPr id="17" name="Group 16">
            <a:extLst>
              <a:ext uri="{FF2B5EF4-FFF2-40B4-BE49-F238E27FC236}">
                <a16:creationId xmlns:a16="http://schemas.microsoft.com/office/drawing/2014/main" id="{27D9A353-418F-7CA6-8564-A592DF7A4D8A}"/>
              </a:ext>
            </a:extLst>
          </p:cNvPr>
          <p:cNvGrpSpPr/>
          <p:nvPr/>
        </p:nvGrpSpPr>
        <p:grpSpPr>
          <a:xfrm>
            <a:off x="504564" y="3669082"/>
            <a:ext cx="8134872" cy="655268"/>
            <a:chOff x="964504" y="3519814"/>
            <a:chExt cx="10846496" cy="873690"/>
          </a:xfrm>
          <a:solidFill>
            <a:srgbClr val="7030A0"/>
          </a:solidFill>
        </p:grpSpPr>
        <p:sp>
          <p:nvSpPr>
            <p:cNvPr id="15" name="Rectangle: Rounded Corners 14">
              <a:extLst>
                <a:ext uri="{FF2B5EF4-FFF2-40B4-BE49-F238E27FC236}">
                  <a16:creationId xmlns:a16="http://schemas.microsoft.com/office/drawing/2014/main" id="{444CE9AC-936F-770D-44B3-2A2ACCAB41C7}"/>
                </a:ext>
              </a:extLst>
            </p:cNvPr>
            <p:cNvSpPr/>
            <p:nvPr/>
          </p:nvSpPr>
          <p:spPr>
            <a:xfrm>
              <a:off x="964504" y="3519814"/>
              <a:ext cx="10846496" cy="87369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extBox 15">
              <a:extLst>
                <a:ext uri="{FF2B5EF4-FFF2-40B4-BE49-F238E27FC236}">
                  <a16:creationId xmlns:a16="http://schemas.microsoft.com/office/drawing/2014/main" id="{48DF348D-E36F-9F27-721B-0A8EF7AD9E56}"/>
                </a:ext>
              </a:extLst>
            </p:cNvPr>
            <p:cNvSpPr txBox="1"/>
            <p:nvPr/>
          </p:nvSpPr>
          <p:spPr>
            <a:xfrm>
              <a:off x="1163877" y="3695048"/>
              <a:ext cx="10447751" cy="553997"/>
            </a:xfrm>
            <a:prstGeom prst="rect">
              <a:avLst/>
            </a:prstGeom>
            <a:grpFill/>
          </p:spPr>
          <p:txBody>
            <a:bodyPr wrap="square" lIns="91440" tIns="45720" rIns="91440" bIns="45720" rtlCol="0" anchor="t">
              <a:spAutoFit/>
            </a:bodyPr>
            <a:lstStyle/>
            <a:p>
              <a:pPr marL="0" lvl="1" algn="ctr"/>
              <a:r>
                <a:rPr lang="en-US" sz="2100" b="1">
                  <a:solidFill>
                    <a:schemeClr val="bg1"/>
                  </a:solidFill>
                  <a:latin typeface="+mj-lt"/>
                </a:rPr>
                <a:t>10x increase in Care Manager efficiency (100 </a:t>
              </a:r>
              <a:r>
                <a:rPr lang="en-US" sz="2100" b="1">
                  <a:solidFill>
                    <a:schemeClr val="bg1"/>
                  </a:solidFill>
                  <a:latin typeface="+mj-lt"/>
                  <a:sym typeface="Wingdings" pitchFamily="2" charset="2"/>
                </a:rPr>
                <a:t></a:t>
              </a:r>
              <a:r>
                <a:rPr lang="en-US" sz="2100" b="1">
                  <a:solidFill>
                    <a:schemeClr val="bg1"/>
                  </a:solidFill>
                  <a:latin typeface="+mj-lt"/>
                </a:rPr>
                <a:t>1000 patients)</a:t>
              </a:r>
            </a:p>
          </p:txBody>
        </p:sp>
      </p:grpSp>
    </p:spTree>
    <p:extLst>
      <p:ext uri="{BB962C8B-B14F-4D97-AF65-F5344CB8AC3E}">
        <p14:creationId xmlns:p14="http://schemas.microsoft.com/office/powerpoint/2010/main" val="8057398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C42474D4-D211-650B-B817-BEC1A3AA3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2" y="1068494"/>
            <a:ext cx="8981824" cy="2806820"/>
          </a:xfrm>
          <a:prstGeom prst="rect">
            <a:avLst/>
          </a:prstGeom>
        </p:spPr>
      </p:pic>
      <p:sp>
        <p:nvSpPr>
          <p:cNvPr id="2" name="Title 1">
            <a:extLst>
              <a:ext uri="{FF2B5EF4-FFF2-40B4-BE49-F238E27FC236}">
                <a16:creationId xmlns:a16="http://schemas.microsoft.com/office/drawing/2014/main" id="{2564949A-EC28-232A-21A0-B1086CA25608}"/>
              </a:ext>
            </a:extLst>
          </p:cNvPr>
          <p:cNvSpPr>
            <a:spLocks noGrp="1"/>
          </p:cNvSpPr>
          <p:nvPr>
            <p:ph type="title"/>
          </p:nvPr>
        </p:nvSpPr>
        <p:spPr/>
        <p:txBody>
          <a:bodyPr/>
          <a:lstStyle/>
          <a:p>
            <a:r>
              <a:rPr lang="en-US">
                <a:ea typeface="+mj-lt"/>
                <a:cs typeface="+mj-lt"/>
              </a:rPr>
              <a:t>Population Health Enablement Workflow</a:t>
            </a:r>
          </a:p>
        </p:txBody>
      </p:sp>
      <p:sp>
        <p:nvSpPr>
          <p:cNvPr id="5" name="Rectangle 4">
            <a:extLst>
              <a:ext uri="{FF2B5EF4-FFF2-40B4-BE49-F238E27FC236}">
                <a16:creationId xmlns:a16="http://schemas.microsoft.com/office/drawing/2014/main" id="{421EB6FF-D201-2C35-3616-77CAC4A07DE2}"/>
              </a:ext>
            </a:extLst>
          </p:cNvPr>
          <p:cNvSpPr/>
          <p:nvPr/>
        </p:nvSpPr>
        <p:spPr>
          <a:xfrm>
            <a:off x="1275406" y="3590258"/>
            <a:ext cx="1003535" cy="611706"/>
          </a:xfrm>
          <a:prstGeom prst="rect">
            <a:avLst/>
          </a:prstGeom>
          <a:ln w="28575">
            <a:noFill/>
          </a:ln>
        </p:spPr>
        <p:txBody>
          <a:bodyPr wrap="square">
            <a:spAutoFit/>
          </a:bodyPr>
          <a:lstStyle/>
          <a:p>
            <a:pPr defTabSz="685800">
              <a:defRPr/>
            </a:pPr>
            <a:r>
              <a:rPr lang="en-US" sz="900" b="1">
                <a:solidFill>
                  <a:prstClr val="black"/>
                </a:solidFill>
                <a:latin typeface="+mj-lt"/>
                <a:cs typeface="Arial" panose="020B0604020202020204" pitchFamily="34" charset="0"/>
              </a:rPr>
              <a:t>Lightbeam</a:t>
            </a:r>
          </a:p>
          <a:p>
            <a:pPr defTabSz="685800">
              <a:defRPr/>
            </a:pPr>
            <a:r>
              <a:rPr lang="en-US" sz="825">
                <a:solidFill>
                  <a:prstClr val="black"/>
                </a:solidFill>
                <a:latin typeface="+mj-lt"/>
                <a:cs typeface="Arial" panose="020B0604020202020204" pitchFamily="34" charset="0"/>
              </a:rPr>
              <a:t>Identifies cohort of target patients for CareSignal</a:t>
            </a:r>
            <a:endParaRPr lang="en-US" sz="825" b="1">
              <a:solidFill>
                <a:prstClr val="black"/>
              </a:solidFill>
              <a:latin typeface="+mj-lt"/>
              <a:cs typeface="Arial" panose="020B0604020202020204" pitchFamily="34" charset="0"/>
            </a:endParaRPr>
          </a:p>
        </p:txBody>
      </p:sp>
      <p:sp>
        <p:nvSpPr>
          <p:cNvPr id="7" name="Rectangle 6">
            <a:extLst>
              <a:ext uri="{FF2B5EF4-FFF2-40B4-BE49-F238E27FC236}">
                <a16:creationId xmlns:a16="http://schemas.microsoft.com/office/drawing/2014/main" id="{10E69E97-5934-B516-C660-1202E4313405}"/>
              </a:ext>
            </a:extLst>
          </p:cNvPr>
          <p:cNvSpPr/>
          <p:nvPr/>
        </p:nvSpPr>
        <p:spPr>
          <a:xfrm>
            <a:off x="2350687" y="3576070"/>
            <a:ext cx="1278390" cy="727122"/>
          </a:xfrm>
          <a:prstGeom prst="rect">
            <a:avLst/>
          </a:prstGeom>
        </p:spPr>
        <p:txBody>
          <a:bodyPr wrap="square" lIns="68580" tIns="34290" rIns="68580" bIns="34290" anchor="t">
            <a:spAutoFit/>
          </a:bodyPr>
          <a:lstStyle/>
          <a:p>
            <a:pPr defTabSz="685800">
              <a:defRPr/>
            </a:pPr>
            <a:r>
              <a:rPr lang="en-US" sz="900" b="1">
                <a:solidFill>
                  <a:prstClr val="black"/>
                </a:solidFill>
                <a:latin typeface="+mj-lt"/>
                <a:cs typeface="Arial"/>
              </a:rPr>
              <a:t>CareSignal Engagement Specialists</a:t>
            </a:r>
            <a:endParaRPr lang="en-US" sz="900" b="1">
              <a:solidFill>
                <a:prstClr val="black"/>
              </a:solidFill>
              <a:latin typeface="+mj-lt"/>
              <a:cs typeface="Arial" panose="020B0604020202020204" pitchFamily="34" charset="0"/>
            </a:endParaRPr>
          </a:p>
          <a:p>
            <a:pPr defTabSz="685800">
              <a:defRPr/>
            </a:pPr>
            <a:r>
              <a:rPr lang="en-US" sz="825">
                <a:solidFill>
                  <a:prstClr val="black"/>
                </a:solidFill>
                <a:latin typeface="+mj-lt"/>
                <a:cs typeface="Arial"/>
              </a:rPr>
              <a:t>Enroll patients via text, email, mailers, and direct phone calls</a:t>
            </a:r>
            <a:endParaRPr lang="en-US" sz="825" b="1">
              <a:solidFill>
                <a:prstClr val="black"/>
              </a:solidFill>
              <a:latin typeface="+mj-lt"/>
              <a:cs typeface="Arial"/>
            </a:endParaRPr>
          </a:p>
        </p:txBody>
      </p:sp>
      <p:sp>
        <p:nvSpPr>
          <p:cNvPr id="9" name="Rectangle 8">
            <a:extLst>
              <a:ext uri="{FF2B5EF4-FFF2-40B4-BE49-F238E27FC236}">
                <a16:creationId xmlns:a16="http://schemas.microsoft.com/office/drawing/2014/main" id="{3292BCF6-758C-BD08-6F78-1A18B028FABA}"/>
              </a:ext>
            </a:extLst>
          </p:cNvPr>
          <p:cNvSpPr/>
          <p:nvPr/>
        </p:nvSpPr>
        <p:spPr>
          <a:xfrm>
            <a:off x="3785076" y="3597701"/>
            <a:ext cx="1078139" cy="865622"/>
          </a:xfrm>
          <a:prstGeom prst="rect">
            <a:avLst/>
          </a:prstGeom>
        </p:spPr>
        <p:txBody>
          <a:bodyPr wrap="square">
            <a:spAutoFit/>
          </a:bodyPr>
          <a:lstStyle/>
          <a:p>
            <a:pPr defTabSz="685800">
              <a:defRPr/>
            </a:pPr>
            <a:r>
              <a:rPr lang="en-US" sz="900" b="1">
                <a:solidFill>
                  <a:prstClr val="black"/>
                </a:solidFill>
                <a:latin typeface="+mj-lt"/>
                <a:cs typeface="Arial" panose="020B0604020202020204" pitchFamily="34" charset="0"/>
              </a:rPr>
              <a:t>Patients</a:t>
            </a:r>
          </a:p>
          <a:p>
            <a:pPr defTabSz="685800">
              <a:defRPr/>
            </a:pPr>
            <a:r>
              <a:rPr lang="en-US" sz="825">
                <a:solidFill>
                  <a:prstClr val="black"/>
                </a:solidFill>
                <a:latin typeface="+mj-lt"/>
                <a:cs typeface="Arial" panose="020B0604020202020204" pitchFamily="34" charset="0"/>
              </a:rPr>
              <a:t>Answer automated SMS and phone call prompts, sending in clinically-relevant data</a:t>
            </a:r>
          </a:p>
        </p:txBody>
      </p:sp>
      <p:sp>
        <p:nvSpPr>
          <p:cNvPr id="11" name="Rectangle 10">
            <a:extLst>
              <a:ext uri="{FF2B5EF4-FFF2-40B4-BE49-F238E27FC236}">
                <a16:creationId xmlns:a16="http://schemas.microsoft.com/office/drawing/2014/main" id="{043FBB19-C915-9545-9B21-57945C16000E}"/>
              </a:ext>
            </a:extLst>
          </p:cNvPr>
          <p:cNvSpPr/>
          <p:nvPr/>
        </p:nvSpPr>
        <p:spPr>
          <a:xfrm>
            <a:off x="5001169" y="3597213"/>
            <a:ext cx="1209500" cy="611706"/>
          </a:xfrm>
          <a:prstGeom prst="rect">
            <a:avLst/>
          </a:prstGeom>
        </p:spPr>
        <p:txBody>
          <a:bodyPr wrap="square">
            <a:spAutoFit/>
          </a:bodyPr>
          <a:lstStyle/>
          <a:p>
            <a:pPr defTabSz="685800">
              <a:defRPr/>
            </a:pPr>
            <a:r>
              <a:rPr lang="en-US" sz="900" b="1">
                <a:solidFill>
                  <a:prstClr val="black"/>
                </a:solidFill>
                <a:latin typeface="+mj-lt"/>
                <a:cs typeface="Arial" panose="020B0604020202020204" pitchFamily="34" charset="0"/>
              </a:rPr>
              <a:t>Deviceless RPM</a:t>
            </a:r>
          </a:p>
          <a:p>
            <a:pPr defTabSz="685800">
              <a:defRPr/>
            </a:pPr>
            <a:r>
              <a:rPr lang="en-US" sz="825">
                <a:solidFill>
                  <a:prstClr val="black"/>
                </a:solidFill>
                <a:latin typeface="+mj-lt"/>
                <a:cs typeface="Arial" panose="020B0604020202020204" pitchFamily="34" charset="0"/>
              </a:rPr>
              <a:t>Categorizes at-risk patients and triggers alerts in real-time</a:t>
            </a:r>
          </a:p>
        </p:txBody>
      </p:sp>
      <p:sp>
        <p:nvSpPr>
          <p:cNvPr id="13" name="Rectangle 12">
            <a:extLst>
              <a:ext uri="{FF2B5EF4-FFF2-40B4-BE49-F238E27FC236}">
                <a16:creationId xmlns:a16="http://schemas.microsoft.com/office/drawing/2014/main" id="{557896B2-8DAC-B8D4-5F08-09F8D383AAF8}"/>
              </a:ext>
            </a:extLst>
          </p:cNvPr>
          <p:cNvSpPr/>
          <p:nvPr/>
        </p:nvSpPr>
        <p:spPr>
          <a:xfrm>
            <a:off x="6463363" y="3597213"/>
            <a:ext cx="1353350" cy="738664"/>
          </a:xfrm>
          <a:prstGeom prst="rect">
            <a:avLst/>
          </a:prstGeom>
          <a:ln w="28575">
            <a:noFill/>
            <a:prstDash val="dash"/>
          </a:ln>
        </p:spPr>
        <p:txBody>
          <a:bodyPr wrap="square">
            <a:spAutoFit/>
          </a:bodyPr>
          <a:lstStyle/>
          <a:p>
            <a:pPr defTabSz="685800">
              <a:defRPr/>
            </a:pPr>
            <a:r>
              <a:rPr lang="en-US" sz="900" b="1">
                <a:solidFill>
                  <a:prstClr val="black"/>
                </a:solidFill>
                <a:latin typeface="+mj-lt"/>
                <a:cs typeface="Arial" panose="020B0604020202020204" pitchFamily="34" charset="0"/>
              </a:rPr>
              <a:t>LCS</a:t>
            </a:r>
          </a:p>
          <a:p>
            <a:pPr defTabSz="685800">
              <a:defRPr/>
            </a:pPr>
            <a:r>
              <a:rPr lang="en-US" sz="825">
                <a:solidFill>
                  <a:prstClr val="black"/>
                </a:solidFill>
                <a:latin typeface="+mj-lt"/>
                <a:cs typeface="Arial" panose="020B0604020202020204" pitchFamily="34" charset="0"/>
              </a:rPr>
              <a:t>Care Managers monitor dashboard and follow standard operating procedures</a:t>
            </a:r>
          </a:p>
        </p:txBody>
      </p:sp>
      <p:sp>
        <p:nvSpPr>
          <p:cNvPr id="15" name="Rectangle 14">
            <a:extLst>
              <a:ext uri="{FF2B5EF4-FFF2-40B4-BE49-F238E27FC236}">
                <a16:creationId xmlns:a16="http://schemas.microsoft.com/office/drawing/2014/main" id="{19CC23CA-0A1E-AD0F-405E-299C0E921196}"/>
              </a:ext>
            </a:extLst>
          </p:cNvPr>
          <p:cNvSpPr/>
          <p:nvPr/>
        </p:nvSpPr>
        <p:spPr>
          <a:xfrm>
            <a:off x="7777341" y="3590258"/>
            <a:ext cx="1163943" cy="484748"/>
          </a:xfrm>
          <a:prstGeom prst="rect">
            <a:avLst/>
          </a:prstGeom>
          <a:ln w="28575">
            <a:noFill/>
            <a:prstDash val="dash"/>
          </a:ln>
        </p:spPr>
        <p:txBody>
          <a:bodyPr wrap="square">
            <a:spAutoFit/>
          </a:bodyPr>
          <a:lstStyle/>
          <a:p>
            <a:pPr defTabSz="685800">
              <a:defRPr/>
            </a:pPr>
            <a:r>
              <a:rPr lang="en-US" sz="900" b="1">
                <a:solidFill>
                  <a:prstClr val="black"/>
                </a:solidFill>
                <a:latin typeface="+mj-lt"/>
                <a:cs typeface="Arial" panose="020B0604020202020204" pitchFamily="34" charset="0"/>
              </a:rPr>
              <a:t>Providers </a:t>
            </a:r>
          </a:p>
          <a:p>
            <a:pPr defTabSz="685800">
              <a:defRPr/>
            </a:pPr>
            <a:r>
              <a:rPr lang="en-US" sz="825">
                <a:solidFill>
                  <a:prstClr val="black"/>
                </a:solidFill>
                <a:latin typeface="+mj-lt"/>
                <a:cs typeface="Arial" panose="020B0604020202020204" pitchFamily="34" charset="0"/>
              </a:rPr>
              <a:t>Receive escalations, only as needed</a:t>
            </a:r>
          </a:p>
        </p:txBody>
      </p:sp>
      <p:sp>
        <p:nvSpPr>
          <p:cNvPr id="17" name="Rectangle 16">
            <a:extLst>
              <a:ext uri="{FF2B5EF4-FFF2-40B4-BE49-F238E27FC236}">
                <a16:creationId xmlns:a16="http://schemas.microsoft.com/office/drawing/2014/main" id="{98B8FA8D-B07D-D2F8-28EE-7F3EBD012D65}"/>
              </a:ext>
            </a:extLst>
          </p:cNvPr>
          <p:cNvSpPr/>
          <p:nvPr/>
        </p:nvSpPr>
        <p:spPr>
          <a:xfrm>
            <a:off x="202716" y="3575392"/>
            <a:ext cx="1003535" cy="865622"/>
          </a:xfrm>
          <a:prstGeom prst="rect">
            <a:avLst/>
          </a:prstGeom>
        </p:spPr>
        <p:txBody>
          <a:bodyPr wrap="square">
            <a:spAutoFit/>
          </a:bodyPr>
          <a:lstStyle/>
          <a:p>
            <a:pPr defTabSz="685800">
              <a:defRPr/>
            </a:pPr>
            <a:r>
              <a:rPr lang="en-US" sz="900" b="1">
                <a:solidFill>
                  <a:prstClr val="black"/>
                </a:solidFill>
                <a:latin typeface="+mj-lt"/>
                <a:cs typeface="Arial" panose="020B0604020202020204" pitchFamily="34" charset="0"/>
              </a:rPr>
              <a:t>Jvion</a:t>
            </a:r>
          </a:p>
          <a:p>
            <a:pPr defTabSz="685800">
              <a:defRPr/>
            </a:pPr>
            <a:r>
              <a:rPr lang="en-US" sz="825">
                <a:solidFill>
                  <a:prstClr val="black"/>
                </a:solidFill>
                <a:latin typeface="+mj-lt"/>
                <a:cs typeface="Arial" panose="020B0604020202020204" pitchFamily="34" charset="0"/>
              </a:rPr>
              <a:t>Predictive analytics surface top health inequities and readmission risk</a:t>
            </a:r>
            <a:endParaRPr lang="en-US" sz="825" b="1">
              <a:solidFill>
                <a:prstClr val="black"/>
              </a:solidFill>
              <a:latin typeface="+mj-lt"/>
              <a:cs typeface="Arial" panose="020B0604020202020204" pitchFamily="34" charset="0"/>
            </a:endParaRPr>
          </a:p>
        </p:txBody>
      </p:sp>
    </p:spTree>
    <p:extLst>
      <p:ext uri="{BB962C8B-B14F-4D97-AF65-F5344CB8AC3E}">
        <p14:creationId xmlns:p14="http://schemas.microsoft.com/office/powerpoint/2010/main" val="817493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B84A-7A84-71AA-30E5-9B4C13C43D42}"/>
              </a:ext>
            </a:extLst>
          </p:cNvPr>
          <p:cNvSpPr>
            <a:spLocks noGrp="1"/>
          </p:cNvSpPr>
          <p:nvPr>
            <p:ph type="title"/>
          </p:nvPr>
        </p:nvSpPr>
        <p:spPr/>
        <p:txBody>
          <a:bodyPr/>
          <a:lstStyle/>
          <a:p>
            <a:r>
              <a:rPr lang="en-US"/>
              <a:t>Partnership Overview </a:t>
            </a:r>
            <a:br>
              <a:rPr lang="en-US"/>
            </a:br>
            <a:r>
              <a:rPr lang="en-US"/>
              <a:t>&amp; Workflow</a:t>
            </a:r>
          </a:p>
        </p:txBody>
      </p:sp>
      <p:pic>
        <p:nvPicPr>
          <p:cNvPr id="4" name="Picture 3" descr="Carle Health | Your care starts here.">
            <a:extLst>
              <a:ext uri="{FF2B5EF4-FFF2-40B4-BE49-F238E27FC236}">
                <a16:creationId xmlns:a16="http://schemas.microsoft.com/office/drawing/2014/main" id="{B6927C01-7522-80BA-7675-112E950E8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 y="457200"/>
            <a:ext cx="2286000" cy="61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5694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6B54F-154A-9BCF-E03D-2CD71F4B2C63}"/>
              </a:ext>
            </a:extLst>
          </p:cNvPr>
          <p:cNvSpPr>
            <a:spLocks noGrp="1"/>
          </p:cNvSpPr>
          <p:nvPr>
            <p:ph type="title"/>
          </p:nvPr>
        </p:nvSpPr>
        <p:spPr/>
        <p:txBody>
          <a:bodyPr anchor="b"/>
          <a:lstStyle/>
          <a:p>
            <a:r>
              <a:rPr lang="en-US"/>
              <a:t>Carle Health System</a:t>
            </a:r>
          </a:p>
        </p:txBody>
      </p:sp>
      <p:sp>
        <p:nvSpPr>
          <p:cNvPr id="3" name="Content Placeholder 2">
            <a:extLst>
              <a:ext uri="{FF2B5EF4-FFF2-40B4-BE49-F238E27FC236}">
                <a16:creationId xmlns:a16="http://schemas.microsoft.com/office/drawing/2014/main" id="{C54FF250-4719-2787-2063-05440CFE6698}"/>
              </a:ext>
            </a:extLst>
          </p:cNvPr>
          <p:cNvSpPr>
            <a:spLocks noGrp="1"/>
          </p:cNvSpPr>
          <p:nvPr>
            <p:ph idx="1"/>
          </p:nvPr>
        </p:nvSpPr>
        <p:spPr>
          <a:xfrm>
            <a:off x="374904" y="1188720"/>
            <a:ext cx="3661909" cy="3470674"/>
          </a:xfrm>
        </p:spPr>
        <p:txBody>
          <a:bodyPr/>
          <a:lstStyle/>
          <a:p>
            <a:pPr>
              <a:buFont typeface="Arial" panose="020B0604020202020204" pitchFamily="34" charset="0"/>
              <a:buChar char="•"/>
            </a:pPr>
            <a:r>
              <a:rPr lang="en-US" sz="1600"/>
              <a:t>Based in Urbana, IL, </a:t>
            </a:r>
            <a:r>
              <a:rPr lang="en-US" sz="1600" b="1" i="1"/>
              <a:t>Carle Health</a:t>
            </a:r>
            <a:r>
              <a:rPr lang="en-US" sz="1600"/>
              <a:t> is an integrated System of healthcare services, including</a:t>
            </a:r>
          </a:p>
          <a:p>
            <a:pPr lvl="1"/>
            <a:r>
              <a:rPr lang="en-US" sz="1600"/>
              <a:t>Five hospitals with over 800 beds</a:t>
            </a:r>
          </a:p>
          <a:p>
            <a:pPr lvl="1"/>
            <a:r>
              <a:rPr lang="en-US" sz="1600"/>
              <a:t>Over 1,000 providers within multi-specialty physician groups</a:t>
            </a:r>
          </a:p>
          <a:p>
            <a:pPr lvl="1"/>
            <a:r>
              <a:rPr lang="en-US" sz="1600"/>
              <a:t>Carle Illinois College of Medicine</a:t>
            </a:r>
          </a:p>
          <a:p>
            <a:pPr lvl="1"/>
            <a:r>
              <a:rPr lang="en-US" sz="1600"/>
              <a:t>The Stephens Family Clinical Research Institute. </a:t>
            </a:r>
          </a:p>
          <a:p>
            <a:pPr lvl="1"/>
            <a:r>
              <a:rPr lang="en-US" sz="1600"/>
              <a:t>Health Plans: Health Alliance and </a:t>
            </a:r>
            <a:r>
              <a:rPr lang="en-US" sz="1600" err="1"/>
              <a:t>FirstCarolina</a:t>
            </a:r>
            <a:r>
              <a:rPr lang="en-US" sz="1600"/>
              <a:t> Care </a:t>
            </a:r>
          </a:p>
          <a:p>
            <a:endParaRPr lang="en-US" sz="1600"/>
          </a:p>
        </p:txBody>
      </p:sp>
      <p:pic>
        <p:nvPicPr>
          <p:cNvPr id="4" name="Content Placeholder 6">
            <a:extLst>
              <a:ext uri="{FF2B5EF4-FFF2-40B4-BE49-F238E27FC236}">
                <a16:creationId xmlns:a16="http://schemas.microsoft.com/office/drawing/2014/main" id="{C083396E-6917-BF79-5289-B4F59CA25E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280160"/>
            <a:ext cx="4114800" cy="2927221"/>
          </a:xfrm>
          <a:prstGeom prst="rect">
            <a:avLst/>
          </a:prstGeom>
        </p:spPr>
      </p:pic>
    </p:spTree>
    <p:extLst>
      <p:ext uri="{BB962C8B-B14F-4D97-AF65-F5344CB8AC3E}">
        <p14:creationId xmlns:p14="http://schemas.microsoft.com/office/powerpoint/2010/main" val="2115147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Stratum Med ACO </a:t>
            </a:r>
          </a:p>
        </p:txBody>
      </p:sp>
      <p:sp>
        <p:nvSpPr>
          <p:cNvPr id="5" name="Content Placeholder 4"/>
          <p:cNvSpPr>
            <a:spLocks noGrp="1"/>
          </p:cNvSpPr>
          <p:nvPr>
            <p:ph idx="1"/>
          </p:nvPr>
        </p:nvSpPr>
        <p:spPr>
          <a:xfrm>
            <a:off x="377828" y="1005840"/>
            <a:ext cx="6580911" cy="3800184"/>
          </a:xfrm>
        </p:spPr>
        <p:txBody>
          <a:bodyPr>
            <a:normAutofit fontScale="55000" lnSpcReduction="20000"/>
          </a:bodyPr>
          <a:lstStyle/>
          <a:p>
            <a:pPr>
              <a:buFont typeface="Wingdings" pitchFamily="2" charset="2"/>
              <a:buChar char="Ø"/>
            </a:pPr>
            <a:r>
              <a:rPr lang="en-US"/>
              <a:t>The Stratum Med ACO was formed in July of 2019 as a large collaborative ACO to shift the focus from pay for performance to a value-based care system. </a:t>
            </a:r>
          </a:p>
          <a:p>
            <a:pPr>
              <a:spcBef>
                <a:spcPts val="800"/>
              </a:spcBef>
              <a:buFont typeface="Wingdings" pitchFamily="2" charset="2"/>
              <a:buChar char="Ø"/>
            </a:pPr>
            <a:r>
              <a:rPr lang="en-US"/>
              <a:t>The following 11 provider groups participate in this ACO and are responsible for around </a:t>
            </a:r>
            <a:r>
              <a:rPr lang="en-US" b="1" i="1"/>
              <a:t>100,000 Medicare lives</a:t>
            </a:r>
          </a:p>
          <a:p>
            <a:pPr lvl="1">
              <a:spcBef>
                <a:spcPts val="1000"/>
              </a:spcBef>
              <a:buFont typeface="Wingdings" pitchFamily="2" charset="2"/>
              <a:buChar char="§"/>
            </a:pPr>
            <a:r>
              <a:rPr lang="en-US"/>
              <a:t>Christie Clinic </a:t>
            </a:r>
          </a:p>
          <a:p>
            <a:pPr lvl="1">
              <a:buFont typeface="Wingdings" pitchFamily="2" charset="2"/>
              <a:buChar char="§"/>
            </a:pPr>
            <a:r>
              <a:rPr lang="en-US"/>
              <a:t>Carle/Carle Hoopeston </a:t>
            </a:r>
          </a:p>
          <a:p>
            <a:pPr lvl="1">
              <a:buFont typeface="Wingdings" pitchFamily="2" charset="2"/>
              <a:buChar char="§"/>
            </a:pPr>
            <a:r>
              <a:rPr lang="en-US"/>
              <a:t>Carle Richland Memorial Hospital </a:t>
            </a:r>
          </a:p>
          <a:p>
            <a:pPr lvl="1">
              <a:buFont typeface="Wingdings" pitchFamily="2" charset="2"/>
              <a:buChar char="§"/>
            </a:pPr>
            <a:r>
              <a:rPr lang="en-US"/>
              <a:t>Carle </a:t>
            </a:r>
            <a:r>
              <a:rPr lang="en-US" err="1"/>
              <a:t>BroMenn</a:t>
            </a:r>
            <a:endParaRPr lang="en-US"/>
          </a:p>
          <a:p>
            <a:pPr lvl="1">
              <a:buFont typeface="Wingdings" pitchFamily="2" charset="2"/>
              <a:buChar char="§"/>
            </a:pPr>
            <a:r>
              <a:rPr lang="en-US"/>
              <a:t>Mankato</a:t>
            </a:r>
          </a:p>
          <a:p>
            <a:pPr lvl="1">
              <a:buFont typeface="Wingdings" pitchFamily="2" charset="2"/>
              <a:buChar char="§"/>
            </a:pPr>
            <a:r>
              <a:rPr lang="en-US"/>
              <a:t>Iowa Clinic </a:t>
            </a:r>
          </a:p>
          <a:p>
            <a:pPr lvl="1">
              <a:buFont typeface="Wingdings" pitchFamily="2" charset="2"/>
              <a:buChar char="§"/>
            </a:pPr>
            <a:r>
              <a:rPr lang="en-US"/>
              <a:t>McFarland Clinic </a:t>
            </a:r>
          </a:p>
          <a:p>
            <a:pPr lvl="1">
              <a:buFont typeface="Wingdings" pitchFamily="2" charset="2"/>
              <a:buChar char="§"/>
            </a:pPr>
            <a:r>
              <a:rPr lang="en-US"/>
              <a:t>Confluence </a:t>
            </a:r>
          </a:p>
          <a:p>
            <a:pPr lvl="1">
              <a:buFont typeface="Wingdings" pitchFamily="2" charset="2"/>
              <a:buChar char="§"/>
            </a:pPr>
            <a:r>
              <a:rPr lang="en-US"/>
              <a:t>Jefferson City Medical Group </a:t>
            </a:r>
          </a:p>
          <a:p>
            <a:pPr lvl="1">
              <a:buFont typeface="Wingdings" pitchFamily="2" charset="2"/>
              <a:buChar char="§"/>
            </a:pPr>
            <a:r>
              <a:rPr lang="en-US"/>
              <a:t>Union Health </a:t>
            </a:r>
          </a:p>
          <a:p>
            <a:pPr lvl="1">
              <a:buFont typeface="Wingdings" pitchFamily="2" charset="2"/>
              <a:buChar char="§"/>
            </a:pPr>
            <a:r>
              <a:rPr lang="en-US"/>
              <a:t>Hutchinson Clinic</a:t>
            </a:r>
          </a:p>
        </p:txBody>
      </p:sp>
    </p:spTree>
    <p:extLst>
      <p:ext uri="{BB962C8B-B14F-4D97-AF65-F5344CB8AC3E}">
        <p14:creationId xmlns:p14="http://schemas.microsoft.com/office/powerpoint/2010/main" val="10434988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Introductions &amp; Learning Objectives</a:t>
            </a:r>
          </a:p>
        </p:txBody>
      </p:sp>
    </p:spTree>
    <p:extLst>
      <p:ext uri="{BB962C8B-B14F-4D97-AF65-F5344CB8AC3E}">
        <p14:creationId xmlns:p14="http://schemas.microsoft.com/office/powerpoint/2010/main" val="873890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956"/>
            <a:ext cx="7445832" cy="662702"/>
          </a:xfrm>
        </p:spPr>
        <p:txBody>
          <a:bodyPr>
            <a:noAutofit/>
          </a:bodyPr>
          <a:lstStyle/>
          <a:p>
            <a:r>
              <a:rPr lang="en-US" sz="2800"/>
              <a:t>Vertically Integrated Network: Payer-Provider Collaboration </a:t>
            </a:r>
          </a:p>
        </p:txBody>
      </p:sp>
      <p:sp>
        <p:nvSpPr>
          <p:cNvPr id="3" name="Content Placeholder 2"/>
          <p:cNvSpPr>
            <a:spLocks noGrp="1"/>
          </p:cNvSpPr>
          <p:nvPr>
            <p:ph sz="half" idx="1"/>
          </p:nvPr>
        </p:nvSpPr>
        <p:spPr>
          <a:xfrm>
            <a:off x="590084" y="1200150"/>
            <a:ext cx="8096715" cy="3725943"/>
          </a:xfrm>
        </p:spPr>
        <p:txBody>
          <a:bodyPr>
            <a:normAutofit/>
          </a:bodyPr>
          <a:lstStyle/>
          <a:p>
            <a:r>
              <a:rPr lang="en-US" sz="2000"/>
              <a:t>Shared Population:  Carle Health patients and Health Alliance members</a:t>
            </a:r>
          </a:p>
          <a:p>
            <a:r>
              <a:rPr lang="en-US" sz="2000"/>
              <a:t>Identified &amp; engaged members focus on care coordination, education, setting personal goals &amp; self-management skills. </a:t>
            </a:r>
          </a:p>
          <a:p>
            <a:endParaRPr lang="en-US" sz="2000"/>
          </a:p>
          <a:p>
            <a:endParaRPr lang="en-US" sz="2000"/>
          </a:p>
          <a:p>
            <a:endParaRPr lang="en-US" sz="2000"/>
          </a:p>
          <a:p>
            <a:endParaRPr lang="en-US" sz="2000"/>
          </a:p>
          <a:p>
            <a:endParaRPr lang="en-US" sz="2000"/>
          </a:p>
          <a:p>
            <a:endParaRPr lang="en-US" sz="2000"/>
          </a:p>
          <a:p>
            <a:endParaRPr lang="en-US" sz="2000"/>
          </a:p>
          <a:p>
            <a:endParaRPr lang="en-US" sz="2000"/>
          </a:p>
        </p:txBody>
      </p:sp>
      <p:pic>
        <p:nvPicPr>
          <p:cNvPr id="5" name="Content Placeholder 4"/>
          <p:cNvPicPr>
            <a:picLocks noGrp="1" noChangeAspect="1"/>
          </p:cNvPicPr>
          <p:nvPr>
            <p:ph sz="half" idx="2"/>
          </p:nvPr>
        </p:nvPicPr>
        <p:blipFill>
          <a:blip r:embed="rId3"/>
          <a:stretch>
            <a:fillRect/>
          </a:stretch>
        </p:blipFill>
        <p:spPr>
          <a:xfrm>
            <a:off x="1426234" y="2288516"/>
            <a:ext cx="6429080" cy="2509563"/>
          </a:xfrm>
          <a:prstGeom prst="rect">
            <a:avLst/>
          </a:prstGeom>
        </p:spPr>
      </p:pic>
    </p:spTree>
    <p:extLst>
      <p:ext uri="{BB962C8B-B14F-4D97-AF65-F5344CB8AC3E}">
        <p14:creationId xmlns:p14="http://schemas.microsoft.com/office/powerpoint/2010/main" val="620705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E548-C212-4511-89C3-B65B7C556280}"/>
              </a:ext>
            </a:extLst>
          </p:cNvPr>
          <p:cNvSpPr>
            <a:spLocks noGrp="1"/>
          </p:cNvSpPr>
          <p:nvPr>
            <p:ph type="title"/>
          </p:nvPr>
        </p:nvSpPr>
        <p:spPr/>
        <p:txBody>
          <a:bodyPr/>
          <a:lstStyle/>
          <a:p>
            <a:r>
              <a:rPr lang="en-US"/>
              <a:t>Enrollment Strategy</a:t>
            </a:r>
          </a:p>
        </p:txBody>
      </p:sp>
      <p:sp>
        <p:nvSpPr>
          <p:cNvPr id="3" name="Content Placeholder 2">
            <a:extLst>
              <a:ext uri="{FF2B5EF4-FFF2-40B4-BE49-F238E27FC236}">
                <a16:creationId xmlns:a16="http://schemas.microsoft.com/office/drawing/2014/main" id="{130BA973-DED1-406C-A65A-1737A98E8B60}"/>
              </a:ext>
            </a:extLst>
          </p:cNvPr>
          <p:cNvSpPr>
            <a:spLocks noGrp="1"/>
          </p:cNvSpPr>
          <p:nvPr>
            <p:ph idx="1"/>
          </p:nvPr>
        </p:nvSpPr>
        <p:spPr>
          <a:xfrm>
            <a:off x="1828800" y="1276350"/>
            <a:ext cx="7315200" cy="3394474"/>
          </a:xfrm>
        </p:spPr>
        <p:txBody>
          <a:bodyPr vert="horz" lIns="0" tIns="0" rIns="0" bIns="0" rtlCol="0" anchor="t">
            <a:noAutofit/>
          </a:bodyPr>
          <a:lstStyle/>
          <a:p>
            <a:pPr marL="0" indent="0">
              <a:buNone/>
            </a:pPr>
            <a:r>
              <a:rPr lang="en-US" sz="1800" b="1">
                <a:solidFill>
                  <a:schemeClr val="tx1"/>
                </a:solidFill>
              </a:rPr>
              <a:t>Recurring population identification using:</a:t>
            </a:r>
          </a:p>
          <a:p>
            <a:pPr lvl="1"/>
            <a:r>
              <a:rPr lang="en-US" sz="1800">
                <a:solidFill>
                  <a:schemeClr val="tx1"/>
                </a:solidFill>
              </a:rPr>
              <a:t>Epic chronic condition registries</a:t>
            </a:r>
            <a:endParaRPr lang="en-US" sz="1800">
              <a:solidFill>
                <a:schemeClr val="tx1"/>
              </a:solidFill>
              <a:cs typeface="Calibri"/>
            </a:endParaRPr>
          </a:p>
          <a:p>
            <a:pPr lvl="1"/>
            <a:r>
              <a:rPr lang="en-US" sz="1800">
                <a:solidFill>
                  <a:schemeClr val="tx1"/>
                </a:solidFill>
              </a:rPr>
              <a:t>Post-discharge list</a:t>
            </a:r>
            <a:endParaRPr lang="en-US" sz="1800">
              <a:solidFill>
                <a:schemeClr val="tx1"/>
              </a:solidFill>
              <a:cs typeface="Calibri"/>
            </a:endParaRPr>
          </a:p>
          <a:p>
            <a:pPr lvl="1"/>
            <a:endParaRPr lang="en-US" sz="2000">
              <a:solidFill>
                <a:schemeClr val="tx1"/>
              </a:solidFill>
            </a:endParaRPr>
          </a:p>
          <a:p>
            <a:pPr marL="0" indent="0">
              <a:buNone/>
            </a:pPr>
            <a:r>
              <a:rPr lang="en-US" sz="1800" b="1">
                <a:solidFill>
                  <a:schemeClr val="tx1"/>
                </a:solidFill>
              </a:rPr>
              <a:t>Focus Populations:</a:t>
            </a:r>
            <a:endParaRPr lang="en-US" sz="1800" b="1">
              <a:solidFill>
                <a:schemeClr val="tx1"/>
              </a:solidFill>
              <a:cs typeface="Calibri"/>
            </a:endParaRPr>
          </a:p>
          <a:p>
            <a:pPr lvl="1"/>
            <a:r>
              <a:rPr lang="en-US" sz="1800">
                <a:solidFill>
                  <a:schemeClr val="tx1"/>
                </a:solidFill>
              </a:rPr>
              <a:t>Medicare ACO attributed patients, Health Alliance members</a:t>
            </a:r>
            <a:endParaRPr lang="en-US" sz="1800">
              <a:solidFill>
                <a:schemeClr val="tx1"/>
              </a:solidFill>
              <a:cs typeface="Calibri"/>
            </a:endParaRPr>
          </a:p>
          <a:p>
            <a:pPr lvl="2"/>
            <a:r>
              <a:rPr lang="en-US" sz="1400">
                <a:solidFill>
                  <a:schemeClr val="tx1"/>
                </a:solidFill>
              </a:rPr>
              <a:t>Patients with CHF, COPD, Hypertension</a:t>
            </a:r>
            <a:endParaRPr lang="en-US" sz="1400">
              <a:solidFill>
                <a:schemeClr val="tx1"/>
              </a:solidFill>
              <a:cs typeface="Calibri"/>
            </a:endParaRPr>
          </a:p>
          <a:p>
            <a:pPr lvl="2"/>
            <a:r>
              <a:rPr lang="en-US" sz="1400">
                <a:solidFill>
                  <a:schemeClr val="tx1"/>
                </a:solidFill>
              </a:rPr>
              <a:t>Patients recently discharged (General-medical)</a:t>
            </a:r>
            <a:endParaRPr lang="en-US" sz="1400">
              <a:solidFill>
                <a:schemeClr val="tx1"/>
              </a:solidFill>
              <a:cs typeface="Calibri"/>
            </a:endParaRPr>
          </a:p>
          <a:p>
            <a:pPr marL="914400" lvl="2" indent="0">
              <a:buNone/>
            </a:pPr>
            <a:endParaRPr lang="en-US" sz="1800">
              <a:solidFill>
                <a:schemeClr val="tx1"/>
              </a:solidFill>
            </a:endParaRPr>
          </a:p>
        </p:txBody>
      </p:sp>
      <p:pic>
        <p:nvPicPr>
          <p:cNvPr id="6" name="Picture 5">
            <a:extLst>
              <a:ext uri="{FF2B5EF4-FFF2-40B4-BE49-F238E27FC236}">
                <a16:creationId xmlns:a16="http://schemas.microsoft.com/office/drawing/2014/main" id="{35EC19C3-3D9A-B0C0-5189-37F2D3084D35}"/>
              </a:ext>
            </a:extLst>
          </p:cNvPr>
          <p:cNvPicPr>
            <a:picLocks noChangeAspect="1"/>
          </p:cNvPicPr>
          <p:nvPr/>
        </p:nvPicPr>
        <p:blipFill>
          <a:blip r:embed="rId3"/>
          <a:stretch>
            <a:fillRect/>
          </a:stretch>
        </p:blipFill>
        <p:spPr>
          <a:xfrm>
            <a:off x="938286" y="2696463"/>
            <a:ext cx="380240" cy="428846"/>
          </a:xfrm>
          <a:prstGeom prst="rect">
            <a:avLst/>
          </a:prstGeom>
        </p:spPr>
      </p:pic>
      <p:pic>
        <p:nvPicPr>
          <p:cNvPr id="7" name="Picture 5">
            <a:extLst>
              <a:ext uri="{FF2B5EF4-FFF2-40B4-BE49-F238E27FC236}">
                <a16:creationId xmlns:a16="http://schemas.microsoft.com/office/drawing/2014/main" id="{E2E72F2A-E0FF-4E68-9088-CAA4111F1AB4}"/>
              </a:ext>
            </a:extLst>
          </p:cNvPr>
          <p:cNvPicPr>
            <a:picLocks noChangeAspect="1"/>
          </p:cNvPicPr>
          <p:nvPr/>
        </p:nvPicPr>
        <p:blipFill>
          <a:blip r:embed="rId3"/>
          <a:stretch>
            <a:fillRect/>
          </a:stretch>
        </p:blipFill>
        <p:spPr>
          <a:xfrm>
            <a:off x="938286" y="3285319"/>
            <a:ext cx="380240" cy="428846"/>
          </a:xfrm>
          <a:prstGeom prst="rect">
            <a:avLst/>
          </a:prstGeom>
        </p:spPr>
      </p:pic>
      <p:pic>
        <p:nvPicPr>
          <p:cNvPr id="8" name="Picture 5">
            <a:extLst>
              <a:ext uri="{FF2B5EF4-FFF2-40B4-BE49-F238E27FC236}">
                <a16:creationId xmlns:a16="http://schemas.microsoft.com/office/drawing/2014/main" id="{2519563C-B564-C6BA-0BE2-F26695EB25A6}"/>
              </a:ext>
            </a:extLst>
          </p:cNvPr>
          <p:cNvPicPr>
            <a:picLocks noChangeAspect="1"/>
          </p:cNvPicPr>
          <p:nvPr/>
        </p:nvPicPr>
        <p:blipFill>
          <a:blip r:embed="rId3"/>
          <a:stretch>
            <a:fillRect/>
          </a:stretch>
        </p:blipFill>
        <p:spPr>
          <a:xfrm>
            <a:off x="479332" y="3283729"/>
            <a:ext cx="380240" cy="428846"/>
          </a:xfrm>
          <a:prstGeom prst="rect">
            <a:avLst/>
          </a:prstGeom>
        </p:spPr>
      </p:pic>
      <p:pic>
        <p:nvPicPr>
          <p:cNvPr id="10" name="Picture 5">
            <a:extLst>
              <a:ext uri="{FF2B5EF4-FFF2-40B4-BE49-F238E27FC236}">
                <a16:creationId xmlns:a16="http://schemas.microsoft.com/office/drawing/2014/main" id="{FCCD8431-CB3D-A6D9-86F3-620C4CA91E24}"/>
              </a:ext>
            </a:extLst>
          </p:cNvPr>
          <p:cNvPicPr>
            <a:picLocks noChangeAspect="1"/>
          </p:cNvPicPr>
          <p:nvPr/>
        </p:nvPicPr>
        <p:blipFill>
          <a:blip r:embed="rId3"/>
          <a:stretch>
            <a:fillRect/>
          </a:stretch>
        </p:blipFill>
        <p:spPr>
          <a:xfrm>
            <a:off x="479719" y="2696463"/>
            <a:ext cx="380240" cy="428846"/>
          </a:xfrm>
          <a:prstGeom prst="rect">
            <a:avLst/>
          </a:prstGeom>
        </p:spPr>
      </p:pic>
      <p:sp>
        <p:nvSpPr>
          <p:cNvPr id="11" name="Curved Right Arrow 10">
            <a:extLst>
              <a:ext uri="{FF2B5EF4-FFF2-40B4-BE49-F238E27FC236}">
                <a16:creationId xmlns:a16="http://schemas.microsoft.com/office/drawing/2014/main" id="{696FBDB6-1524-9168-9AA6-F46DDC191099}"/>
              </a:ext>
            </a:extLst>
          </p:cNvPr>
          <p:cNvSpPr/>
          <p:nvPr/>
        </p:nvSpPr>
        <p:spPr>
          <a:xfrm>
            <a:off x="401842" y="1300554"/>
            <a:ext cx="838200" cy="762000"/>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09842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DB07-48C4-64C8-2CE9-FAE99AA2F95D}"/>
              </a:ext>
            </a:extLst>
          </p:cNvPr>
          <p:cNvSpPr>
            <a:spLocks noGrp="1"/>
          </p:cNvSpPr>
          <p:nvPr>
            <p:ph type="title"/>
          </p:nvPr>
        </p:nvSpPr>
        <p:spPr>
          <a:xfrm>
            <a:off x="381000" y="285750"/>
            <a:ext cx="7445832" cy="662702"/>
          </a:xfrm>
        </p:spPr>
        <p:txBody>
          <a:bodyPr/>
          <a:lstStyle/>
          <a:p>
            <a:r>
              <a:rPr lang="en-US" sz="3600"/>
              <a:t>Aligned with Value-based Care Priorities</a:t>
            </a:r>
          </a:p>
        </p:txBody>
      </p:sp>
      <p:sp>
        <p:nvSpPr>
          <p:cNvPr id="3" name="Content Placeholder 2">
            <a:extLst>
              <a:ext uri="{FF2B5EF4-FFF2-40B4-BE49-F238E27FC236}">
                <a16:creationId xmlns:a16="http://schemas.microsoft.com/office/drawing/2014/main" id="{3ED7D528-1C90-8115-69CC-1126C662C9DF}"/>
              </a:ext>
            </a:extLst>
          </p:cNvPr>
          <p:cNvSpPr>
            <a:spLocks noGrp="1"/>
          </p:cNvSpPr>
          <p:nvPr>
            <p:ph sz="half" idx="1"/>
          </p:nvPr>
        </p:nvSpPr>
        <p:spPr>
          <a:xfrm>
            <a:off x="1214230" y="1313640"/>
            <a:ext cx="6934200" cy="1339689"/>
          </a:xfrm>
        </p:spPr>
        <p:txBody>
          <a:bodyPr/>
          <a:lstStyle/>
          <a:p>
            <a:pPr marL="0" indent="0">
              <a:buNone/>
            </a:pPr>
            <a:r>
              <a:rPr lang="en-US" sz="2400"/>
              <a:t>Reduce Avoidable Utilization &amp; Costs</a:t>
            </a:r>
          </a:p>
          <a:p>
            <a:pPr lvl="1"/>
            <a:r>
              <a:rPr lang="en-US" sz="2000"/>
              <a:t>30-day readmission (Post-discharge)</a:t>
            </a:r>
          </a:p>
          <a:p>
            <a:pPr lvl="1"/>
            <a:r>
              <a:rPr lang="en-US" sz="2000"/>
              <a:t>Proactive monitoring of high-cost conditions (CHF, COPD)</a:t>
            </a:r>
          </a:p>
        </p:txBody>
      </p:sp>
      <p:grpSp>
        <p:nvGrpSpPr>
          <p:cNvPr id="17" name="Group 16">
            <a:extLst>
              <a:ext uri="{FF2B5EF4-FFF2-40B4-BE49-F238E27FC236}">
                <a16:creationId xmlns:a16="http://schemas.microsoft.com/office/drawing/2014/main" id="{28800392-18E2-365F-B2E9-54281CDF6717}"/>
              </a:ext>
            </a:extLst>
          </p:cNvPr>
          <p:cNvGrpSpPr/>
          <p:nvPr/>
        </p:nvGrpSpPr>
        <p:grpSpPr>
          <a:xfrm>
            <a:off x="320040" y="3470548"/>
            <a:ext cx="640080" cy="640080"/>
            <a:chOff x="320040" y="3374016"/>
            <a:chExt cx="640080" cy="640080"/>
          </a:xfrm>
        </p:grpSpPr>
        <p:sp>
          <p:nvSpPr>
            <p:cNvPr id="7" name="Oval 6">
              <a:extLst>
                <a:ext uri="{FF2B5EF4-FFF2-40B4-BE49-F238E27FC236}">
                  <a16:creationId xmlns:a16="http://schemas.microsoft.com/office/drawing/2014/main" id="{30DE86E4-BD85-8C30-0BAD-F786B57ACD70}"/>
                </a:ext>
              </a:extLst>
            </p:cNvPr>
            <p:cNvSpPr>
              <a:spLocks noChangeAspect="1"/>
            </p:cNvSpPr>
            <p:nvPr/>
          </p:nvSpPr>
          <p:spPr>
            <a:xfrm>
              <a:off x="320040" y="3374016"/>
              <a:ext cx="640080" cy="64008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8" name="Picture 7" descr="A picture containing clipart&#10;&#10;Description automatically generated">
              <a:extLst>
                <a:ext uri="{FF2B5EF4-FFF2-40B4-BE49-F238E27FC236}">
                  <a16:creationId xmlns:a16="http://schemas.microsoft.com/office/drawing/2014/main" id="{24263440-5F06-68CE-00DE-BC21C6242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40" y="3538608"/>
              <a:ext cx="310896" cy="310896"/>
            </a:xfrm>
            <a:prstGeom prst="rect">
              <a:avLst/>
            </a:prstGeom>
          </p:spPr>
        </p:pic>
      </p:grpSp>
      <p:grpSp>
        <p:nvGrpSpPr>
          <p:cNvPr id="15" name="Group 14">
            <a:extLst>
              <a:ext uri="{FF2B5EF4-FFF2-40B4-BE49-F238E27FC236}">
                <a16:creationId xmlns:a16="http://schemas.microsoft.com/office/drawing/2014/main" id="{226CFD0B-04CD-F1CF-FB46-B5FFBC08A4DA}"/>
              </a:ext>
            </a:extLst>
          </p:cNvPr>
          <p:cNvGrpSpPr/>
          <p:nvPr/>
        </p:nvGrpSpPr>
        <p:grpSpPr>
          <a:xfrm>
            <a:off x="320040" y="2470274"/>
            <a:ext cx="640080" cy="640080"/>
            <a:chOff x="320040" y="2251294"/>
            <a:chExt cx="640080" cy="640080"/>
          </a:xfrm>
        </p:grpSpPr>
        <p:sp>
          <p:nvSpPr>
            <p:cNvPr id="6" name="Oval 5">
              <a:extLst>
                <a:ext uri="{FF2B5EF4-FFF2-40B4-BE49-F238E27FC236}">
                  <a16:creationId xmlns:a16="http://schemas.microsoft.com/office/drawing/2014/main" id="{B23D0D64-7785-9E2A-5DFA-72B970C3419C}"/>
                </a:ext>
              </a:extLst>
            </p:cNvPr>
            <p:cNvSpPr>
              <a:spLocks noChangeAspect="1"/>
            </p:cNvSpPr>
            <p:nvPr/>
          </p:nvSpPr>
          <p:spPr>
            <a:xfrm>
              <a:off x="320040" y="2251294"/>
              <a:ext cx="640080" cy="64008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C0DABF55-99F6-B4B8-7021-C70A0706E2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630" y="2441129"/>
              <a:ext cx="342900" cy="304800"/>
            </a:xfrm>
            <a:prstGeom prst="rect">
              <a:avLst/>
            </a:prstGeom>
          </p:spPr>
        </p:pic>
      </p:grpSp>
      <p:grpSp>
        <p:nvGrpSpPr>
          <p:cNvPr id="16" name="Group 15">
            <a:extLst>
              <a:ext uri="{FF2B5EF4-FFF2-40B4-BE49-F238E27FC236}">
                <a16:creationId xmlns:a16="http://schemas.microsoft.com/office/drawing/2014/main" id="{D6298E66-831C-46DA-64E8-9B0D9405C662}"/>
              </a:ext>
            </a:extLst>
          </p:cNvPr>
          <p:cNvGrpSpPr/>
          <p:nvPr/>
        </p:nvGrpSpPr>
        <p:grpSpPr>
          <a:xfrm>
            <a:off x="320040" y="1192717"/>
            <a:ext cx="640080" cy="640080"/>
            <a:chOff x="320040" y="1161812"/>
            <a:chExt cx="640080" cy="640080"/>
          </a:xfrm>
        </p:grpSpPr>
        <p:sp>
          <p:nvSpPr>
            <p:cNvPr id="5" name="Oval 4">
              <a:extLst>
                <a:ext uri="{FF2B5EF4-FFF2-40B4-BE49-F238E27FC236}">
                  <a16:creationId xmlns:a16="http://schemas.microsoft.com/office/drawing/2014/main" id="{67254FF8-D80F-C986-9AB4-B022F22B299A}"/>
                </a:ext>
              </a:extLst>
            </p:cNvPr>
            <p:cNvSpPr>
              <a:spLocks noChangeAspect="1"/>
            </p:cNvSpPr>
            <p:nvPr/>
          </p:nvSpPr>
          <p:spPr>
            <a:xfrm>
              <a:off x="320040" y="1161812"/>
              <a:ext cx="640080" cy="640080"/>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660E54D-7D34-B21C-DEFC-72CAEB29D6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653" y="1349207"/>
              <a:ext cx="342900" cy="266700"/>
            </a:xfrm>
            <a:prstGeom prst="rect">
              <a:avLst/>
            </a:prstGeom>
          </p:spPr>
        </p:pic>
      </p:grpSp>
      <p:sp>
        <p:nvSpPr>
          <p:cNvPr id="13" name="Content Placeholder 2">
            <a:extLst>
              <a:ext uri="{FF2B5EF4-FFF2-40B4-BE49-F238E27FC236}">
                <a16:creationId xmlns:a16="http://schemas.microsoft.com/office/drawing/2014/main" id="{D7410C07-BCBB-88BB-2936-30EE6F31CF3F}"/>
              </a:ext>
            </a:extLst>
          </p:cNvPr>
          <p:cNvSpPr txBox="1">
            <a:spLocks/>
          </p:cNvSpPr>
          <p:nvPr/>
        </p:nvSpPr>
        <p:spPr>
          <a:xfrm>
            <a:off x="1214230" y="2607010"/>
            <a:ext cx="6934200" cy="938946"/>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4863" indent="-347663"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a:t>Improving Quality</a:t>
            </a:r>
          </a:p>
          <a:p>
            <a:pPr marL="804545" lvl="1" indent="-347345"/>
            <a:r>
              <a:rPr lang="en-US" sz="2000"/>
              <a:t>Control of chronic conditions: (Hypertension, COPD, CHF)</a:t>
            </a:r>
            <a:endParaRPr lang="en-US" sz="2000">
              <a:cs typeface="Calibri"/>
            </a:endParaRPr>
          </a:p>
        </p:txBody>
      </p:sp>
      <p:sp>
        <p:nvSpPr>
          <p:cNvPr id="14" name="Content Placeholder 2">
            <a:extLst>
              <a:ext uri="{FF2B5EF4-FFF2-40B4-BE49-F238E27FC236}">
                <a16:creationId xmlns:a16="http://schemas.microsoft.com/office/drawing/2014/main" id="{070CF465-4F7D-9B25-F247-7F5DF4C90120}"/>
              </a:ext>
            </a:extLst>
          </p:cNvPr>
          <p:cNvSpPr txBox="1">
            <a:spLocks/>
          </p:cNvSpPr>
          <p:nvPr/>
        </p:nvSpPr>
        <p:spPr>
          <a:xfrm>
            <a:off x="1214230" y="3597611"/>
            <a:ext cx="6934200" cy="938946"/>
          </a:xfrm>
          <a:prstGeom prst="rect">
            <a:avLst/>
          </a:prstGeom>
        </p:spPr>
        <p:txBody>
          <a:bodyPr vert="horz" lIns="0" tIns="0" rIns="0" bIns="0" rtlCol="0">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4863" indent="-347663"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a:t>Patient  Satisfaction</a:t>
            </a:r>
          </a:p>
          <a:p>
            <a:pPr lvl="1"/>
            <a:r>
              <a:rPr lang="en-US" sz="2000"/>
              <a:t>Offer patients additional support and improves communication with their care team</a:t>
            </a:r>
          </a:p>
        </p:txBody>
      </p:sp>
    </p:spTree>
    <p:extLst>
      <p:ext uri="{BB962C8B-B14F-4D97-AF65-F5344CB8AC3E}">
        <p14:creationId xmlns:p14="http://schemas.microsoft.com/office/powerpoint/2010/main" val="38151672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E548-C212-4511-89C3-B65B7C556280}"/>
              </a:ext>
            </a:extLst>
          </p:cNvPr>
          <p:cNvSpPr>
            <a:spLocks noGrp="1"/>
          </p:cNvSpPr>
          <p:nvPr>
            <p:ph type="title"/>
          </p:nvPr>
        </p:nvSpPr>
        <p:spPr/>
        <p:txBody>
          <a:bodyPr/>
          <a:lstStyle/>
          <a:p>
            <a:r>
              <a:rPr lang="en-US"/>
              <a:t>Automated Enrollment Pathway</a:t>
            </a:r>
          </a:p>
        </p:txBody>
      </p:sp>
      <p:graphicFrame>
        <p:nvGraphicFramePr>
          <p:cNvPr id="7" name="Diagram 6">
            <a:extLst>
              <a:ext uri="{FF2B5EF4-FFF2-40B4-BE49-F238E27FC236}">
                <a16:creationId xmlns:a16="http://schemas.microsoft.com/office/drawing/2014/main" id="{939D885C-5244-4269-8E88-40646F0ADCF9}"/>
              </a:ext>
            </a:extLst>
          </p:cNvPr>
          <p:cNvGraphicFramePr/>
          <p:nvPr>
            <p:extLst>
              <p:ext uri="{D42A27DB-BD31-4B8C-83A1-F6EECF244321}">
                <p14:modId xmlns:p14="http://schemas.microsoft.com/office/powerpoint/2010/main" val="491647476"/>
              </p:ext>
            </p:extLst>
          </p:nvPr>
        </p:nvGraphicFramePr>
        <p:xfrm>
          <a:off x="528638" y="1307054"/>
          <a:ext cx="8334374"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8340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8A00-90C4-E3F2-70D1-0CA2405CF01A}"/>
              </a:ext>
            </a:extLst>
          </p:cNvPr>
          <p:cNvSpPr>
            <a:spLocks noGrp="1"/>
          </p:cNvSpPr>
          <p:nvPr>
            <p:ph type="title"/>
          </p:nvPr>
        </p:nvSpPr>
        <p:spPr>
          <a:xfrm>
            <a:off x="399394" y="213121"/>
            <a:ext cx="7445832" cy="662702"/>
          </a:xfrm>
        </p:spPr>
        <p:txBody>
          <a:bodyPr/>
          <a:lstStyle/>
          <a:p>
            <a:r>
              <a:rPr lang="en-US" sz="3200"/>
              <a:t>Enable Shift from </a:t>
            </a:r>
            <a:r>
              <a:rPr lang="en-US" sz="3200" b="1" i="1"/>
              <a:t>Reactive to Proactive Care</a:t>
            </a:r>
          </a:p>
        </p:txBody>
      </p:sp>
      <p:sp>
        <p:nvSpPr>
          <p:cNvPr id="3" name="Content Placeholder 2">
            <a:extLst>
              <a:ext uri="{FF2B5EF4-FFF2-40B4-BE49-F238E27FC236}">
                <a16:creationId xmlns:a16="http://schemas.microsoft.com/office/drawing/2014/main" id="{7ABA90C7-A2F5-9345-B9A7-673B4F5BF607}"/>
              </a:ext>
            </a:extLst>
          </p:cNvPr>
          <p:cNvSpPr>
            <a:spLocks noGrp="1"/>
          </p:cNvSpPr>
          <p:nvPr>
            <p:ph sz="half" idx="1"/>
          </p:nvPr>
        </p:nvSpPr>
        <p:spPr>
          <a:xfrm>
            <a:off x="399394" y="1428750"/>
            <a:ext cx="2755286" cy="662703"/>
          </a:xfrm>
        </p:spPr>
        <p:txBody>
          <a:bodyPr vert="horz" lIns="0" tIns="0" rIns="0" bIns="0" rtlCol="0" anchor="t">
            <a:noAutofit/>
          </a:bodyPr>
          <a:lstStyle/>
          <a:p>
            <a:pPr marL="0" indent="0">
              <a:buNone/>
            </a:pPr>
            <a:r>
              <a:rPr lang="en-US" sz="2000" u="sng"/>
              <a:t>Before Deviceless RPM:</a:t>
            </a:r>
          </a:p>
        </p:txBody>
      </p:sp>
      <p:pic>
        <p:nvPicPr>
          <p:cNvPr id="6" name="Picture 5" descr="A picture containing text, light&#10;&#10;Description automatically generated">
            <a:extLst>
              <a:ext uri="{FF2B5EF4-FFF2-40B4-BE49-F238E27FC236}">
                <a16:creationId xmlns:a16="http://schemas.microsoft.com/office/drawing/2014/main" id="{B3B7422B-6689-8DE4-F36C-D41A5E75F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6093" y="1406619"/>
            <a:ext cx="1644805" cy="347573"/>
          </a:xfrm>
          <a:prstGeom prst="rect">
            <a:avLst/>
          </a:prstGeom>
        </p:spPr>
      </p:pic>
      <p:sp>
        <p:nvSpPr>
          <p:cNvPr id="9" name="TextBox 8">
            <a:extLst>
              <a:ext uri="{FF2B5EF4-FFF2-40B4-BE49-F238E27FC236}">
                <a16:creationId xmlns:a16="http://schemas.microsoft.com/office/drawing/2014/main" id="{0F6E3115-8EE2-B3B7-733D-6A413456BEEF}"/>
              </a:ext>
            </a:extLst>
          </p:cNvPr>
          <p:cNvSpPr txBox="1"/>
          <p:nvPr/>
        </p:nvSpPr>
        <p:spPr>
          <a:xfrm>
            <a:off x="399394" y="1920240"/>
            <a:ext cx="3288686" cy="2062103"/>
          </a:xfrm>
          <a:prstGeom prst="rect">
            <a:avLst/>
          </a:prstGeom>
          <a:noFill/>
        </p:spPr>
        <p:txBody>
          <a:bodyPr wrap="square">
            <a:spAutoFit/>
          </a:bodyPr>
          <a:lstStyle/>
          <a:p>
            <a:pPr marL="342900" indent="-342900">
              <a:buFont typeface="+mj-lt"/>
              <a:buAutoNum type="arabicPeriod"/>
            </a:pPr>
            <a:r>
              <a:rPr lang="en-US" sz="1600"/>
              <a:t>No RPM program </a:t>
            </a:r>
          </a:p>
          <a:p>
            <a:pPr marL="342900" indent="-342900">
              <a:buFont typeface="+mj-lt"/>
              <a:buAutoNum type="arabicPeriod"/>
            </a:pPr>
            <a:r>
              <a:rPr lang="en-US" sz="1600"/>
              <a:t>Referrals based on seeing patients in office</a:t>
            </a:r>
          </a:p>
          <a:p>
            <a:pPr marL="342900" indent="-342900">
              <a:buFont typeface="+mj-lt"/>
              <a:buAutoNum type="arabicPeriod"/>
            </a:pPr>
            <a:r>
              <a:rPr lang="en-US" sz="1600"/>
              <a:t>More reactive </a:t>
            </a:r>
          </a:p>
          <a:p>
            <a:pPr marL="342900" indent="-342900">
              <a:buFont typeface="+mj-lt"/>
              <a:buAutoNum type="arabicPeriod"/>
            </a:pPr>
            <a:r>
              <a:rPr lang="en-US" sz="1600"/>
              <a:t>Manual process of moving patients between providers, adding them to programs based on acuity</a:t>
            </a:r>
          </a:p>
        </p:txBody>
      </p:sp>
      <p:sp>
        <p:nvSpPr>
          <p:cNvPr id="10" name="Content Placeholder 2">
            <a:extLst>
              <a:ext uri="{FF2B5EF4-FFF2-40B4-BE49-F238E27FC236}">
                <a16:creationId xmlns:a16="http://schemas.microsoft.com/office/drawing/2014/main" id="{6FD25D46-E90F-2CDB-A2AB-54549FFCF728}"/>
              </a:ext>
            </a:extLst>
          </p:cNvPr>
          <p:cNvSpPr txBox="1">
            <a:spLocks/>
          </p:cNvSpPr>
          <p:nvPr/>
        </p:nvSpPr>
        <p:spPr>
          <a:xfrm>
            <a:off x="4040178" y="1424941"/>
            <a:ext cx="2755286" cy="464820"/>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4863" indent="-347663"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b="1" u="sng"/>
              <a:t>After Deviceless RPM</a:t>
            </a:r>
            <a:endParaRPr lang="en-US" sz="2000" b="1" u="sng">
              <a:cs typeface="Calibri"/>
            </a:endParaRPr>
          </a:p>
        </p:txBody>
      </p:sp>
      <p:sp>
        <p:nvSpPr>
          <p:cNvPr id="11" name="TextBox 10">
            <a:extLst>
              <a:ext uri="{FF2B5EF4-FFF2-40B4-BE49-F238E27FC236}">
                <a16:creationId xmlns:a16="http://schemas.microsoft.com/office/drawing/2014/main" id="{EBF2F61E-45A4-5AD6-C6A0-56A83CC0FEAA}"/>
              </a:ext>
            </a:extLst>
          </p:cNvPr>
          <p:cNvSpPr txBox="1"/>
          <p:nvPr/>
        </p:nvSpPr>
        <p:spPr>
          <a:xfrm>
            <a:off x="3864185" y="1920240"/>
            <a:ext cx="3288686" cy="1815882"/>
          </a:xfrm>
          <a:prstGeom prst="rect">
            <a:avLst/>
          </a:prstGeom>
          <a:noFill/>
        </p:spPr>
        <p:txBody>
          <a:bodyPr wrap="square" lIns="91440" tIns="45720" rIns="91440" bIns="45720" anchor="t">
            <a:spAutoFit/>
          </a:bodyPr>
          <a:lstStyle/>
          <a:p>
            <a:pPr marL="342900" indent="-342900">
              <a:buFont typeface="+mj-lt"/>
              <a:buAutoNum type="arabicPeriod"/>
            </a:pPr>
            <a:r>
              <a:rPr lang="en-US" sz="1600" b="1" dirty="0"/>
              <a:t>Automated assignment to programs</a:t>
            </a:r>
          </a:p>
          <a:p>
            <a:pPr marL="342900" indent="-342900">
              <a:buFont typeface="+mj-lt"/>
              <a:buAutoNum type="arabicPeriod"/>
            </a:pPr>
            <a:r>
              <a:rPr lang="en-US" sz="1600" b="1" dirty="0"/>
              <a:t>Proactive</a:t>
            </a:r>
            <a:endParaRPr lang="en-US" sz="1600" b="1" dirty="0">
              <a:cs typeface="Calibri"/>
            </a:endParaRPr>
          </a:p>
          <a:p>
            <a:pPr marL="342900" indent="-342900">
              <a:buFont typeface="+mj-lt"/>
              <a:buAutoNum type="arabicPeriod"/>
            </a:pPr>
            <a:r>
              <a:rPr lang="en-US" sz="1600" b="1" dirty="0"/>
              <a:t>Team dedicated to enrollment</a:t>
            </a:r>
            <a:r>
              <a:rPr lang="en-US" sz="1600" b="1"/>
              <a:t> </a:t>
            </a:r>
            <a:endParaRPr lang="en-US" sz="1600" b="1" dirty="0">
              <a:cs typeface="Calibri"/>
            </a:endParaRPr>
          </a:p>
          <a:p>
            <a:pPr marL="342900" indent="-342900">
              <a:buFont typeface="+mj-lt"/>
              <a:buAutoNum type="arabicPeriod"/>
            </a:pPr>
            <a:r>
              <a:rPr lang="en-US" sz="1600" b="1" dirty="0"/>
              <a:t>Ability to engage more patients and catch issues before patients end up in the ED </a:t>
            </a:r>
            <a:endParaRPr lang="en-US" sz="1600" b="1" dirty="0">
              <a:cs typeface="Calibri"/>
            </a:endParaRPr>
          </a:p>
        </p:txBody>
      </p:sp>
    </p:spTree>
    <p:extLst>
      <p:ext uri="{BB962C8B-B14F-4D97-AF65-F5344CB8AC3E}">
        <p14:creationId xmlns:p14="http://schemas.microsoft.com/office/powerpoint/2010/main" val="1569620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hape, square&#10;&#10;Description automatically generated">
            <a:extLst>
              <a:ext uri="{FF2B5EF4-FFF2-40B4-BE49-F238E27FC236}">
                <a16:creationId xmlns:a16="http://schemas.microsoft.com/office/drawing/2014/main" id="{6044B638-7C8A-C34F-BF14-D2EF783042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4658" y="855162"/>
            <a:ext cx="1885950" cy="3815357"/>
          </a:xfrm>
          <a:prstGeom prst="rect">
            <a:avLst/>
          </a:prstGeom>
        </p:spPr>
      </p:pic>
      <p:pic>
        <p:nvPicPr>
          <p:cNvPr id="21" name="Picture 20" descr="Shape, square&#10;&#10;Description automatically generated">
            <a:extLst>
              <a:ext uri="{FF2B5EF4-FFF2-40B4-BE49-F238E27FC236}">
                <a16:creationId xmlns:a16="http://schemas.microsoft.com/office/drawing/2014/main" id="{D7D9F9A2-4EDF-9A4F-B1CF-2B274D675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0671" y="855162"/>
            <a:ext cx="1885950" cy="3815357"/>
          </a:xfrm>
          <a:prstGeom prst="rect">
            <a:avLst/>
          </a:prstGeom>
        </p:spPr>
      </p:pic>
      <p:sp>
        <p:nvSpPr>
          <p:cNvPr id="2" name="Title 1">
            <a:extLst>
              <a:ext uri="{FF2B5EF4-FFF2-40B4-BE49-F238E27FC236}">
                <a16:creationId xmlns:a16="http://schemas.microsoft.com/office/drawing/2014/main" id="{6F46BE73-66DC-1C4A-92DA-EACDC472E192}"/>
              </a:ext>
            </a:extLst>
          </p:cNvPr>
          <p:cNvSpPr>
            <a:spLocks noGrp="1"/>
          </p:cNvSpPr>
          <p:nvPr>
            <p:ph type="title"/>
          </p:nvPr>
        </p:nvSpPr>
        <p:spPr>
          <a:xfrm>
            <a:off x="385341" y="337070"/>
            <a:ext cx="3294158" cy="1028700"/>
          </a:xfrm>
        </p:spPr>
        <p:txBody>
          <a:bodyPr anchor="t">
            <a:noAutofit/>
          </a:bodyPr>
          <a:lstStyle/>
          <a:p>
            <a:pPr>
              <a:lnSpc>
                <a:spcPts val="4200"/>
              </a:lnSpc>
            </a:pPr>
            <a:r>
              <a:rPr lang="en-US" sz="3600">
                <a:solidFill>
                  <a:schemeClr val="tx2"/>
                </a:solidFill>
              </a:rPr>
              <a:t>Congestive Heart</a:t>
            </a:r>
            <a:br>
              <a:rPr lang="en-US" sz="3600">
                <a:solidFill>
                  <a:schemeClr val="tx2"/>
                </a:solidFill>
              </a:rPr>
            </a:br>
            <a:r>
              <a:rPr lang="en-US" sz="3600">
                <a:solidFill>
                  <a:schemeClr val="tx2"/>
                </a:solidFill>
              </a:rPr>
              <a:t>Failure</a:t>
            </a:r>
            <a:endParaRPr lang="en-US" sz="900">
              <a:solidFill>
                <a:schemeClr val="tx2"/>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AD82F8B2-EECF-7642-B5A9-7E24618D8B0F}"/>
              </a:ext>
            </a:extLst>
          </p:cNvPr>
          <p:cNvSpPr txBox="1"/>
          <p:nvPr/>
        </p:nvSpPr>
        <p:spPr>
          <a:xfrm>
            <a:off x="417421" y="2011680"/>
            <a:ext cx="3324837" cy="1357936"/>
          </a:xfrm>
          <a:prstGeom prst="rect">
            <a:avLst/>
          </a:prstGeom>
          <a:noFill/>
        </p:spPr>
        <p:txBody>
          <a:bodyPr wrap="square" rtlCol="0">
            <a:spAutoFit/>
          </a:bodyPr>
          <a:lstStyle/>
          <a:p>
            <a:pPr>
              <a:lnSpc>
                <a:spcPct val="114000"/>
              </a:lnSpc>
            </a:pPr>
            <a:r>
              <a:rPr lang="en-US" sz="1600" b="1"/>
              <a:t>Alert Notifications: </a:t>
            </a:r>
          </a:p>
          <a:p>
            <a:pPr marL="214313" indent="-214313">
              <a:buFont typeface="Arial" panose="020B0604020202020204" pitchFamily="34" charset="0"/>
              <a:buChar char="•"/>
            </a:pPr>
            <a:r>
              <a:rPr lang="en-US" sz="1600"/>
              <a:t>Worsening breathing</a:t>
            </a:r>
          </a:p>
          <a:p>
            <a:pPr marL="214313" indent="-214313">
              <a:buFont typeface="Arial" panose="020B0604020202020204" pitchFamily="34" charset="0"/>
              <a:buChar char="•"/>
            </a:pPr>
            <a:r>
              <a:rPr lang="en-US" sz="1600"/>
              <a:t>Worsening swelling</a:t>
            </a:r>
          </a:p>
          <a:p>
            <a:pPr marL="214313" indent="-214313">
              <a:buFont typeface="Arial" panose="020B0604020202020204" pitchFamily="34" charset="0"/>
              <a:buChar char="•"/>
            </a:pPr>
            <a:r>
              <a:rPr lang="en-US" sz="1600"/>
              <a:t>Excessive weight gain</a:t>
            </a:r>
          </a:p>
          <a:p>
            <a:endParaRPr lang="en-US" sz="1600"/>
          </a:p>
        </p:txBody>
      </p:sp>
      <p:sp>
        <p:nvSpPr>
          <p:cNvPr id="19" name="TextBox 18">
            <a:extLst>
              <a:ext uri="{FF2B5EF4-FFF2-40B4-BE49-F238E27FC236}">
                <a16:creationId xmlns:a16="http://schemas.microsoft.com/office/drawing/2014/main" id="{628E2D48-07A0-0F42-8E4F-F14757BF14F7}"/>
              </a:ext>
            </a:extLst>
          </p:cNvPr>
          <p:cNvSpPr txBox="1"/>
          <p:nvPr/>
        </p:nvSpPr>
        <p:spPr>
          <a:xfrm>
            <a:off x="4144177" y="457200"/>
            <a:ext cx="1386918" cy="369332"/>
          </a:xfrm>
          <a:prstGeom prst="rect">
            <a:avLst/>
          </a:prstGeom>
          <a:noFill/>
        </p:spPr>
        <p:txBody>
          <a:bodyPr wrap="none" rtlCol="0">
            <a:spAutoFit/>
          </a:bodyPr>
          <a:lstStyle/>
          <a:p>
            <a:pPr lvl="0" algn="ctr">
              <a:defRPr/>
            </a:pPr>
            <a:r>
              <a:rPr lang="en-US" sz="900" i="1">
                <a:solidFill>
                  <a:schemeClr val="bg1">
                    <a:lumMod val="65000"/>
                  </a:schemeClr>
                </a:solidFill>
                <a:latin typeface="Calibri" panose="020F0502020204030204" pitchFamily="34" charset="0"/>
                <a:cs typeface="Calibri" panose="020F0502020204030204" pitchFamily="34" charset="0"/>
              </a:rPr>
              <a:t>Congestive Heart Failure: </a:t>
            </a:r>
          </a:p>
          <a:p>
            <a:pPr lvl="0" algn="ctr">
              <a:defRPr/>
            </a:pPr>
            <a:r>
              <a:rPr lang="en-US" sz="900" i="1">
                <a:solidFill>
                  <a:schemeClr val="bg1">
                    <a:lumMod val="65000"/>
                  </a:schemeClr>
                </a:solidFill>
                <a:latin typeface="Calibri" panose="020F0502020204030204" pitchFamily="34" charset="0"/>
                <a:cs typeface="Calibri" panose="020F0502020204030204" pitchFamily="34" charset="0"/>
              </a:rPr>
              <a:t>No Alert</a:t>
            </a:r>
          </a:p>
        </p:txBody>
      </p:sp>
      <p:sp>
        <p:nvSpPr>
          <p:cNvPr id="22" name="TextBox 21">
            <a:extLst>
              <a:ext uri="{FF2B5EF4-FFF2-40B4-BE49-F238E27FC236}">
                <a16:creationId xmlns:a16="http://schemas.microsoft.com/office/drawing/2014/main" id="{BFA21840-CB0A-0545-9BBE-3691EDE7359C}"/>
              </a:ext>
            </a:extLst>
          </p:cNvPr>
          <p:cNvSpPr txBox="1"/>
          <p:nvPr/>
        </p:nvSpPr>
        <p:spPr>
          <a:xfrm>
            <a:off x="5974474" y="457200"/>
            <a:ext cx="1858345" cy="369332"/>
          </a:xfrm>
          <a:prstGeom prst="rect">
            <a:avLst/>
          </a:prstGeom>
          <a:noFill/>
        </p:spPr>
        <p:txBody>
          <a:bodyPr wrap="square" rtlCol="0">
            <a:spAutoFit/>
          </a:bodyPr>
          <a:lstStyle/>
          <a:p>
            <a:pPr lvl="0" algn="ctr">
              <a:defRPr/>
            </a:pPr>
            <a:r>
              <a:rPr lang="en-US" sz="900" i="1">
                <a:solidFill>
                  <a:schemeClr val="bg1">
                    <a:lumMod val="65000"/>
                  </a:schemeClr>
                </a:solidFill>
                <a:latin typeface="Calibri" panose="020F0502020204030204" pitchFamily="34" charset="0"/>
                <a:cs typeface="Calibri" panose="020F0502020204030204" pitchFamily="34" charset="0"/>
              </a:rPr>
              <a:t>Congestive Heart Failure: </a:t>
            </a:r>
          </a:p>
          <a:p>
            <a:pPr lvl="0" algn="ctr">
              <a:defRPr/>
            </a:pPr>
            <a:r>
              <a:rPr lang="en-US" sz="900" i="1">
                <a:solidFill>
                  <a:schemeClr val="bg1">
                    <a:lumMod val="65000"/>
                  </a:schemeClr>
                </a:solidFill>
                <a:latin typeface="Calibri" panose="020F0502020204030204" pitchFamily="34" charset="0"/>
                <a:cs typeface="Calibri" panose="020F0502020204030204" pitchFamily="34" charset="0"/>
              </a:rPr>
              <a:t>Alert Triggered</a:t>
            </a:r>
          </a:p>
        </p:txBody>
      </p:sp>
      <p:sp>
        <p:nvSpPr>
          <p:cNvPr id="28" name="Rounded Rectangle 27">
            <a:extLst>
              <a:ext uri="{FF2B5EF4-FFF2-40B4-BE49-F238E27FC236}">
                <a16:creationId xmlns:a16="http://schemas.microsoft.com/office/drawing/2014/main" id="{DE34BD7C-D464-7243-850F-C31D8B0DC280}"/>
              </a:ext>
            </a:extLst>
          </p:cNvPr>
          <p:cNvSpPr/>
          <p:nvPr/>
        </p:nvSpPr>
        <p:spPr>
          <a:xfrm>
            <a:off x="4117543" y="1308247"/>
            <a:ext cx="1440180" cy="1150214"/>
          </a:xfrm>
          <a:prstGeom prst="roundRect">
            <a:avLst>
              <a:gd name="adj" fmla="val 9345"/>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nSpc>
                <a:spcPct val="114000"/>
              </a:lnSpc>
            </a:pPr>
            <a:r>
              <a:rPr lang="en-US" sz="825">
                <a:solidFill>
                  <a:schemeClr val="tx1"/>
                </a:solidFill>
              </a:rPr>
              <a:t>Are you breathing better, significantly worse or the same compared to normal?  If better, please press 1. If significantly worse, please press 2. If the same as normal, please press 3. </a:t>
            </a:r>
          </a:p>
        </p:txBody>
      </p:sp>
      <p:sp>
        <p:nvSpPr>
          <p:cNvPr id="33" name="Rounded Rectangle 32">
            <a:extLst>
              <a:ext uri="{FF2B5EF4-FFF2-40B4-BE49-F238E27FC236}">
                <a16:creationId xmlns:a16="http://schemas.microsoft.com/office/drawing/2014/main" id="{12746A4B-D09A-5844-BC4C-6798DDF1AF50}"/>
              </a:ext>
            </a:extLst>
          </p:cNvPr>
          <p:cNvSpPr/>
          <p:nvPr/>
        </p:nvSpPr>
        <p:spPr>
          <a:xfrm>
            <a:off x="7332362" y="1238068"/>
            <a:ext cx="265136" cy="255404"/>
          </a:xfrm>
          <a:prstGeom prst="roundRect">
            <a:avLst>
              <a:gd name="adj" fmla="val 1871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r">
              <a:lnSpc>
                <a:spcPct val="114000"/>
              </a:lnSpc>
            </a:pPr>
            <a:r>
              <a:rPr lang="en-US" sz="825" b="1">
                <a:solidFill>
                  <a:schemeClr val="bg1"/>
                </a:solidFill>
              </a:rPr>
              <a:t>2</a:t>
            </a:r>
          </a:p>
        </p:txBody>
      </p:sp>
      <p:sp>
        <p:nvSpPr>
          <p:cNvPr id="35" name="Rounded Rectangle 34">
            <a:extLst>
              <a:ext uri="{FF2B5EF4-FFF2-40B4-BE49-F238E27FC236}">
                <a16:creationId xmlns:a16="http://schemas.microsoft.com/office/drawing/2014/main" id="{6A844FFA-5952-954C-9742-B6E707AC816C}"/>
              </a:ext>
            </a:extLst>
          </p:cNvPr>
          <p:cNvSpPr/>
          <p:nvPr/>
        </p:nvSpPr>
        <p:spPr>
          <a:xfrm>
            <a:off x="6157318" y="1550419"/>
            <a:ext cx="1440180" cy="543345"/>
          </a:xfrm>
          <a:prstGeom prst="roundRect">
            <a:avLst>
              <a:gd name="adj" fmla="val 9345"/>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nSpc>
                <a:spcPct val="114000"/>
              </a:lnSpc>
            </a:pPr>
            <a:r>
              <a:rPr lang="en-US" sz="825">
                <a:solidFill>
                  <a:schemeClr val="tx1"/>
                </a:solidFill>
              </a:rPr>
              <a:t>Have you completed your walking program today? Please reply yes or no</a:t>
            </a:r>
          </a:p>
        </p:txBody>
      </p:sp>
      <p:sp>
        <p:nvSpPr>
          <p:cNvPr id="36" name="Rounded Rectangle 35">
            <a:extLst>
              <a:ext uri="{FF2B5EF4-FFF2-40B4-BE49-F238E27FC236}">
                <a16:creationId xmlns:a16="http://schemas.microsoft.com/office/drawing/2014/main" id="{15521A6C-672A-3647-B218-177B45C84B24}"/>
              </a:ext>
            </a:extLst>
          </p:cNvPr>
          <p:cNvSpPr/>
          <p:nvPr/>
        </p:nvSpPr>
        <p:spPr>
          <a:xfrm>
            <a:off x="7329284" y="2151084"/>
            <a:ext cx="265136" cy="255404"/>
          </a:xfrm>
          <a:prstGeom prst="roundRect">
            <a:avLst>
              <a:gd name="adj" fmla="val 1871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r">
              <a:lnSpc>
                <a:spcPct val="114000"/>
              </a:lnSpc>
            </a:pPr>
            <a:r>
              <a:rPr lang="en-US" sz="825" b="1">
                <a:solidFill>
                  <a:schemeClr val="bg1"/>
                </a:solidFill>
              </a:rPr>
              <a:t>1</a:t>
            </a:r>
          </a:p>
        </p:txBody>
      </p:sp>
      <p:sp>
        <p:nvSpPr>
          <p:cNvPr id="23" name="Rounded Rectangle 22">
            <a:extLst>
              <a:ext uri="{FF2B5EF4-FFF2-40B4-BE49-F238E27FC236}">
                <a16:creationId xmlns:a16="http://schemas.microsoft.com/office/drawing/2014/main" id="{9CA9CCEF-0C7C-274F-A6BF-55FD858BC2B7}"/>
              </a:ext>
            </a:extLst>
          </p:cNvPr>
          <p:cNvSpPr/>
          <p:nvPr/>
        </p:nvSpPr>
        <p:spPr>
          <a:xfrm>
            <a:off x="8010226" y="2072688"/>
            <a:ext cx="703780" cy="412194"/>
          </a:xfrm>
          <a:prstGeom prst="roundRect">
            <a:avLst>
              <a:gd name="adj" fmla="val 18710"/>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r>
              <a:rPr lang="en-US" sz="900">
                <a:solidFill>
                  <a:schemeClr val="tx1"/>
                </a:solidFill>
              </a:rPr>
              <a:t>Alert </a:t>
            </a:r>
          </a:p>
          <a:p>
            <a:pPr algn="ctr"/>
            <a:r>
              <a:rPr lang="en-US" sz="900">
                <a:solidFill>
                  <a:schemeClr val="tx1"/>
                </a:solidFill>
              </a:rPr>
              <a:t>Triggered </a:t>
            </a:r>
          </a:p>
        </p:txBody>
      </p:sp>
      <p:sp>
        <p:nvSpPr>
          <p:cNvPr id="27" name="Rounded Rectangle 26">
            <a:extLst>
              <a:ext uri="{FF2B5EF4-FFF2-40B4-BE49-F238E27FC236}">
                <a16:creationId xmlns:a16="http://schemas.microsoft.com/office/drawing/2014/main" id="{7DE4352F-07B6-0043-9E61-B2FAE5162693}"/>
              </a:ext>
            </a:extLst>
          </p:cNvPr>
          <p:cNvSpPr/>
          <p:nvPr/>
        </p:nvSpPr>
        <p:spPr>
          <a:xfrm>
            <a:off x="5283403" y="2594182"/>
            <a:ext cx="274320" cy="255404"/>
          </a:xfrm>
          <a:prstGeom prst="roundRect">
            <a:avLst>
              <a:gd name="adj" fmla="val 1871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gn="ctr">
              <a:lnSpc>
                <a:spcPct val="114000"/>
              </a:lnSpc>
            </a:pPr>
            <a:r>
              <a:rPr lang="en-US" sz="825">
                <a:solidFill>
                  <a:schemeClr val="bg1"/>
                </a:solidFill>
              </a:rPr>
              <a:t>3</a:t>
            </a:r>
          </a:p>
        </p:txBody>
      </p:sp>
      <p:sp>
        <p:nvSpPr>
          <p:cNvPr id="30" name="Rounded Rectangle 29">
            <a:extLst>
              <a:ext uri="{FF2B5EF4-FFF2-40B4-BE49-F238E27FC236}">
                <a16:creationId xmlns:a16="http://schemas.microsoft.com/office/drawing/2014/main" id="{14F5F297-0B05-6B4A-AD94-0C5E4B063F74}"/>
              </a:ext>
            </a:extLst>
          </p:cNvPr>
          <p:cNvSpPr/>
          <p:nvPr/>
        </p:nvSpPr>
        <p:spPr>
          <a:xfrm>
            <a:off x="4117543" y="2982023"/>
            <a:ext cx="1440180" cy="998496"/>
          </a:xfrm>
          <a:prstGeom prst="roundRect">
            <a:avLst>
              <a:gd name="adj" fmla="val 9345"/>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nSpc>
                <a:spcPct val="114000"/>
              </a:lnSpc>
            </a:pPr>
            <a:r>
              <a:rPr lang="en-US" sz="825">
                <a:solidFill>
                  <a:schemeClr val="tx1"/>
                </a:solidFill>
              </a:rPr>
              <a:t>Has there been any change in the swelling in your legs or feet from what you are used to? If better, please press 1. If significantly worse, please press 2.  </a:t>
            </a:r>
          </a:p>
        </p:txBody>
      </p:sp>
      <p:sp>
        <p:nvSpPr>
          <p:cNvPr id="38" name="Rounded Rectangle 37">
            <a:extLst>
              <a:ext uri="{FF2B5EF4-FFF2-40B4-BE49-F238E27FC236}">
                <a16:creationId xmlns:a16="http://schemas.microsoft.com/office/drawing/2014/main" id="{A5FE8275-5A48-2246-BEE6-85E41DE69F42}"/>
              </a:ext>
            </a:extLst>
          </p:cNvPr>
          <p:cNvSpPr/>
          <p:nvPr/>
        </p:nvSpPr>
        <p:spPr>
          <a:xfrm>
            <a:off x="6157318" y="2552116"/>
            <a:ext cx="1440180" cy="1301931"/>
          </a:xfrm>
          <a:prstGeom prst="roundRect">
            <a:avLst>
              <a:gd name="adj" fmla="val 9345"/>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nchor="ctr">
            <a:spAutoFit/>
          </a:bodyPr>
          <a:lstStyle/>
          <a:p>
            <a:pPr>
              <a:lnSpc>
                <a:spcPct val="114000"/>
              </a:lnSpc>
            </a:pPr>
            <a:r>
              <a:rPr lang="en-US" sz="825">
                <a:solidFill>
                  <a:schemeClr val="tx1"/>
                </a:solidFill>
              </a:rPr>
              <a:t>Thanks for letting us know. If you want to be connected with [Provider name], you can press 1 now and we can try to connect you.  If you feel that this is an emergency, please hang up and dial 911.</a:t>
            </a:r>
          </a:p>
        </p:txBody>
      </p:sp>
      <p:sp>
        <p:nvSpPr>
          <p:cNvPr id="39" name="Rounded Rectangle 38">
            <a:extLst>
              <a:ext uri="{FF2B5EF4-FFF2-40B4-BE49-F238E27FC236}">
                <a16:creationId xmlns:a16="http://schemas.microsoft.com/office/drawing/2014/main" id="{DEBEB153-CA02-074B-9C7C-808D5A6092ED}"/>
              </a:ext>
            </a:extLst>
          </p:cNvPr>
          <p:cNvSpPr/>
          <p:nvPr/>
        </p:nvSpPr>
        <p:spPr>
          <a:xfrm>
            <a:off x="7329284" y="3992157"/>
            <a:ext cx="265136" cy="255404"/>
          </a:xfrm>
          <a:prstGeom prst="roundRect">
            <a:avLst>
              <a:gd name="adj" fmla="val 18710"/>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r">
              <a:lnSpc>
                <a:spcPct val="114000"/>
              </a:lnSpc>
            </a:pPr>
            <a:r>
              <a:rPr lang="en-US" sz="825" b="1">
                <a:solidFill>
                  <a:schemeClr val="bg1"/>
                </a:solidFill>
              </a:rPr>
              <a:t>1</a:t>
            </a:r>
          </a:p>
        </p:txBody>
      </p:sp>
      <p:sp>
        <p:nvSpPr>
          <p:cNvPr id="40" name="Rounded Rectangle 39">
            <a:extLst>
              <a:ext uri="{FF2B5EF4-FFF2-40B4-BE49-F238E27FC236}">
                <a16:creationId xmlns:a16="http://schemas.microsoft.com/office/drawing/2014/main" id="{AABF95D7-1BAB-CE4E-85FC-6A06B6A588CD}"/>
              </a:ext>
            </a:extLst>
          </p:cNvPr>
          <p:cNvSpPr/>
          <p:nvPr/>
        </p:nvSpPr>
        <p:spPr>
          <a:xfrm>
            <a:off x="8053529" y="3920757"/>
            <a:ext cx="618203" cy="412194"/>
          </a:xfrm>
          <a:prstGeom prst="roundRect">
            <a:avLst>
              <a:gd name="adj" fmla="val 18710"/>
            </a:avLst>
          </a:prstGeom>
          <a:noFill/>
          <a:ln>
            <a:noFill/>
          </a:ln>
        </p:spPr>
        <p:style>
          <a:lnRef idx="2">
            <a:schemeClr val="dk1">
              <a:shade val="50000"/>
            </a:schemeClr>
          </a:lnRef>
          <a:fillRef idx="1">
            <a:schemeClr val="dk1"/>
          </a:fillRef>
          <a:effectRef idx="0">
            <a:schemeClr val="dk1"/>
          </a:effectRef>
          <a:fontRef idx="minor">
            <a:schemeClr val="lt1"/>
          </a:fontRef>
        </p:style>
        <p:txBody>
          <a:bodyPr wrap="none" rtlCol="0" anchor="ctr">
            <a:spAutoFit/>
          </a:bodyPr>
          <a:lstStyle/>
          <a:p>
            <a:pPr algn="ctr"/>
            <a:r>
              <a:rPr lang="en-US" sz="900">
                <a:solidFill>
                  <a:schemeClr val="tx1"/>
                </a:solidFill>
              </a:rPr>
              <a:t>Auto</a:t>
            </a:r>
          </a:p>
          <a:p>
            <a:pPr algn="ctr"/>
            <a:r>
              <a:rPr lang="en-US" sz="900">
                <a:solidFill>
                  <a:schemeClr val="tx1"/>
                </a:solidFill>
              </a:rPr>
              <a:t>Connect</a:t>
            </a:r>
          </a:p>
        </p:txBody>
      </p:sp>
      <p:sp>
        <p:nvSpPr>
          <p:cNvPr id="4" name="TextBox 3">
            <a:extLst>
              <a:ext uri="{FF2B5EF4-FFF2-40B4-BE49-F238E27FC236}">
                <a16:creationId xmlns:a16="http://schemas.microsoft.com/office/drawing/2014/main" id="{783373BA-69D5-7AF9-0420-4FEEECC15171}"/>
              </a:ext>
            </a:extLst>
          </p:cNvPr>
          <p:cNvSpPr txBox="1"/>
          <p:nvPr/>
        </p:nvSpPr>
        <p:spPr>
          <a:xfrm>
            <a:off x="324381" y="1463040"/>
            <a:ext cx="3260194" cy="369332"/>
          </a:xfrm>
          <a:prstGeom prst="rect">
            <a:avLst/>
          </a:prstGeom>
          <a:noFill/>
        </p:spPr>
        <p:txBody>
          <a:bodyPr wrap="square">
            <a:spAutoFit/>
          </a:bodyPr>
          <a:lstStyle/>
          <a:p>
            <a:r>
              <a:rPr lang="en-US" sz="1800">
                <a:latin typeface="Calibri" panose="020F0502020204030204" pitchFamily="34" charset="0"/>
                <a:cs typeface="Calibri" panose="020F0502020204030204" pitchFamily="34" charset="0"/>
              </a:rPr>
              <a:t>Inclusion Criteria: Diagnosis</a:t>
            </a:r>
            <a:endParaRPr lang="en-US"/>
          </a:p>
        </p:txBody>
      </p:sp>
    </p:spTree>
    <p:extLst>
      <p:ext uri="{BB962C8B-B14F-4D97-AF65-F5344CB8AC3E}">
        <p14:creationId xmlns:p14="http://schemas.microsoft.com/office/powerpoint/2010/main" val="233072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EAC5F-FA5E-1B5D-3AD9-48AC484C83D4}"/>
              </a:ext>
            </a:extLst>
          </p:cNvPr>
          <p:cNvSpPr>
            <a:spLocks noGrp="1"/>
          </p:cNvSpPr>
          <p:nvPr>
            <p:ph type="title"/>
          </p:nvPr>
        </p:nvSpPr>
        <p:spPr/>
        <p:txBody>
          <a:bodyPr/>
          <a:lstStyle/>
          <a:p>
            <a:r>
              <a:rPr lang="en-US"/>
              <a:t>Utilization &amp; Outcomes</a:t>
            </a:r>
          </a:p>
        </p:txBody>
      </p:sp>
      <p:pic>
        <p:nvPicPr>
          <p:cNvPr id="3" name="Picture 2" descr="Carle Health | Your care starts here.">
            <a:extLst>
              <a:ext uri="{FF2B5EF4-FFF2-40B4-BE49-F238E27FC236}">
                <a16:creationId xmlns:a16="http://schemas.microsoft.com/office/drawing/2014/main" id="{77EABC32-A9E2-EB63-1DA8-F13F1F919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360" y="457200"/>
            <a:ext cx="2286000" cy="61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467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567EE-2672-0746-B74B-11F0227BB807}"/>
              </a:ext>
            </a:extLst>
          </p:cNvPr>
          <p:cNvSpPr>
            <a:spLocks noGrp="1"/>
          </p:cNvSpPr>
          <p:nvPr>
            <p:ph type="title"/>
          </p:nvPr>
        </p:nvSpPr>
        <p:spPr>
          <a:xfrm>
            <a:off x="411540" y="287195"/>
            <a:ext cx="7445832" cy="662702"/>
          </a:xfrm>
        </p:spPr>
        <p:txBody>
          <a:bodyPr anchor="b">
            <a:normAutofit fontScale="90000"/>
          </a:bodyPr>
          <a:lstStyle/>
          <a:p>
            <a:r>
              <a:rPr lang="en-US"/>
              <a:t>Utilization Across Multiple Chronic Conditions</a:t>
            </a:r>
            <a:br>
              <a:rPr lang="en-US"/>
            </a:br>
            <a:endParaRPr lang="en-US" sz="900">
              <a:solidFill>
                <a:schemeClr val="tx1"/>
              </a:solidFill>
              <a:cs typeface="Calibri"/>
            </a:endParaRPr>
          </a:p>
        </p:txBody>
      </p:sp>
      <p:sp>
        <p:nvSpPr>
          <p:cNvPr id="7" name="TextBox 6">
            <a:extLst>
              <a:ext uri="{FF2B5EF4-FFF2-40B4-BE49-F238E27FC236}">
                <a16:creationId xmlns:a16="http://schemas.microsoft.com/office/drawing/2014/main" id="{BB544A75-7F44-994F-869C-0AF25789C1A4}"/>
              </a:ext>
            </a:extLst>
          </p:cNvPr>
          <p:cNvSpPr txBox="1"/>
          <p:nvPr/>
        </p:nvSpPr>
        <p:spPr>
          <a:xfrm>
            <a:off x="5009545" y="63899"/>
            <a:ext cx="7488188" cy="334707"/>
          </a:xfrm>
          <a:prstGeom prst="rect">
            <a:avLst/>
          </a:prstGeom>
          <a:noFill/>
        </p:spPr>
        <p:txBody>
          <a:bodyPr wrap="square" rtlCol="0">
            <a:spAutoFit/>
          </a:bodyPr>
          <a:lstStyle/>
          <a:p>
            <a:endParaRPr lang="en-US" sz="1575"/>
          </a:p>
        </p:txBody>
      </p:sp>
      <p:sp>
        <p:nvSpPr>
          <p:cNvPr id="11" name="Content Placeholder 10">
            <a:extLst>
              <a:ext uri="{FF2B5EF4-FFF2-40B4-BE49-F238E27FC236}">
                <a16:creationId xmlns:a16="http://schemas.microsoft.com/office/drawing/2014/main" id="{84C54FAE-A8BF-2AD7-10BB-926DFC558978}"/>
              </a:ext>
            </a:extLst>
          </p:cNvPr>
          <p:cNvSpPr>
            <a:spLocks noGrp="1"/>
          </p:cNvSpPr>
          <p:nvPr>
            <p:ph sz="half" idx="1"/>
          </p:nvPr>
        </p:nvSpPr>
        <p:spPr>
          <a:xfrm>
            <a:off x="440574" y="1327589"/>
            <a:ext cx="3308465" cy="3263504"/>
          </a:xfrm>
        </p:spPr>
        <p:txBody>
          <a:bodyPr vert="horz" lIns="0" tIns="0" rIns="0" bIns="0" rtlCol="0" anchor="t">
            <a:normAutofit/>
          </a:bodyPr>
          <a:lstStyle/>
          <a:p>
            <a:pPr marL="0" indent="0">
              <a:buNone/>
            </a:pPr>
            <a:r>
              <a:rPr lang="en-US" b="1"/>
              <a:t>Conditions:</a:t>
            </a:r>
          </a:p>
          <a:p>
            <a:pPr marL="257175" indent="-257175"/>
            <a:r>
              <a:rPr lang="en-US"/>
              <a:t>COPD</a:t>
            </a:r>
            <a:endParaRPr lang="en-US">
              <a:cs typeface="Calibri"/>
            </a:endParaRPr>
          </a:p>
          <a:p>
            <a:pPr marL="257175" indent="-257175"/>
            <a:r>
              <a:rPr lang="en-US"/>
              <a:t>CHF</a:t>
            </a:r>
            <a:endParaRPr lang="en-US">
              <a:cs typeface="Calibri"/>
            </a:endParaRPr>
          </a:p>
          <a:p>
            <a:pPr marL="257175" indent="-257175"/>
            <a:r>
              <a:rPr lang="en-US"/>
              <a:t>Hypertension</a:t>
            </a:r>
            <a:endParaRPr lang="en-US">
              <a:cs typeface="Calibri"/>
            </a:endParaRPr>
          </a:p>
          <a:p>
            <a:pPr marL="257175" indent="-257175"/>
            <a:r>
              <a:rPr lang="en-US"/>
              <a:t>Post-Discharge </a:t>
            </a:r>
            <a:br>
              <a:rPr lang="en-US"/>
            </a:br>
            <a:r>
              <a:rPr lang="en-US" i="1">
                <a:solidFill>
                  <a:schemeClr val="tx1"/>
                </a:solidFill>
              </a:rPr>
              <a:t>(General Medical)</a:t>
            </a:r>
            <a:endParaRPr lang="en-US" i="1">
              <a:solidFill>
                <a:schemeClr val="tx1"/>
              </a:solidFill>
              <a:cs typeface="Calibri"/>
            </a:endParaRPr>
          </a:p>
        </p:txBody>
      </p:sp>
      <p:pic>
        <p:nvPicPr>
          <p:cNvPr id="4" name="Picture 3" descr="Chart, bar chart&#10;&#10;Description automatically generated">
            <a:extLst>
              <a:ext uri="{FF2B5EF4-FFF2-40B4-BE49-F238E27FC236}">
                <a16:creationId xmlns:a16="http://schemas.microsoft.com/office/drawing/2014/main" id="{4FC5259C-8755-9F04-669F-73678B3C8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5725" y="-3395732"/>
            <a:ext cx="3796749" cy="2743200"/>
          </a:xfrm>
          <a:prstGeom prst="rect">
            <a:avLst/>
          </a:prstGeom>
        </p:spPr>
      </p:pic>
      <p:graphicFrame>
        <p:nvGraphicFramePr>
          <p:cNvPr id="3" name="Chart 2">
            <a:extLst>
              <a:ext uri="{FF2B5EF4-FFF2-40B4-BE49-F238E27FC236}">
                <a16:creationId xmlns:a16="http://schemas.microsoft.com/office/drawing/2014/main" id="{F1825173-F357-14B3-6F96-82116BC5FFA4}"/>
              </a:ext>
            </a:extLst>
          </p:cNvPr>
          <p:cNvGraphicFramePr/>
          <p:nvPr>
            <p:extLst>
              <p:ext uri="{D42A27DB-BD31-4B8C-83A1-F6EECF244321}">
                <p14:modId xmlns:p14="http://schemas.microsoft.com/office/powerpoint/2010/main" val="2613028249"/>
              </p:ext>
            </p:extLst>
          </p:nvPr>
        </p:nvGraphicFramePr>
        <p:xfrm>
          <a:off x="3566160" y="1371600"/>
          <a:ext cx="5212080" cy="30175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00529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A5D74-A306-B6A2-68A5-36B7942C7772}"/>
              </a:ext>
            </a:extLst>
          </p:cNvPr>
          <p:cNvSpPr>
            <a:spLocks noGrp="1"/>
          </p:cNvSpPr>
          <p:nvPr>
            <p:ph type="title"/>
          </p:nvPr>
        </p:nvSpPr>
        <p:spPr>
          <a:xfrm>
            <a:off x="305629" y="-137559"/>
            <a:ext cx="7789876" cy="994172"/>
          </a:xfrm>
        </p:spPr>
        <p:txBody>
          <a:bodyPr>
            <a:normAutofit fontScale="90000"/>
          </a:bodyPr>
          <a:lstStyle/>
          <a:p>
            <a:r>
              <a:rPr lang="en-US" sz="3600"/>
              <a:t>Scaling Engagement to Thousands of Patients </a:t>
            </a:r>
            <a:endParaRPr lang="en-US" sz="3600">
              <a:cs typeface="Calibri"/>
            </a:endParaRPr>
          </a:p>
        </p:txBody>
      </p:sp>
      <p:grpSp>
        <p:nvGrpSpPr>
          <p:cNvPr id="51" name="Group 50">
            <a:extLst>
              <a:ext uri="{FF2B5EF4-FFF2-40B4-BE49-F238E27FC236}">
                <a16:creationId xmlns:a16="http://schemas.microsoft.com/office/drawing/2014/main" id="{54AD1DE0-32BC-837A-E883-9D6E3968FE0A}"/>
              </a:ext>
            </a:extLst>
          </p:cNvPr>
          <p:cNvGrpSpPr/>
          <p:nvPr/>
        </p:nvGrpSpPr>
        <p:grpSpPr>
          <a:xfrm>
            <a:off x="424242" y="5628864"/>
            <a:ext cx="8414373" cy="3113771"/>
            <a:chOff x="559303" y="1546733"/>
            <a:chExt cx="8414373" cy="3113771"/>
          </a:xfrm>
        </p:grpSpPr>
        <p:sp>
          <p:nvSpPr>
            <p:cNvPr id="9" name="TextBox 8">
              <a:extLst>
                <a:ext uri="{FF2B5EF4-FFF2-40B4-BE49-F238E27FC236}">
                  <a16:creationId xmlns:a16="http://schemas.microsoft.com/office/drawing/2014/main" id="{9701A814-18F0-A38E-09C6-C1FBEDBEB42B}"/>
                </a:ext>
              </a:extLst>
            </p:cNvPr>
            <p:cNvSpPr txBox="1"/>
            <p:nvPr/>
          </p:nvSpPr>
          <p:spPr>
            <a:xfrm>
              <a:off x="3452339" y="3088898"/>
              <a:ext cx="2551043" cy="553998"/>
            </a:xfrm>
            <a:prstGeom prst="rect">
              <a:avLst/>
            </a:prstGeom>
            <a:noFill/>
          </p:spPr>
          <p:txBody>
            <a:bodyPr wrap="square" rtlCol="0">
              <a:spAutoFit/>
            </a:bodyPr>
            <a:lstStyle/>
            <a:p>
              <a:r>
                <a:rPr lang="en-US" sz="3000">
                  <a:latin typeface="Impact" panose="020B0806030902050204" pitchFamily="34" charset="0"/>
                  <a:cs typeface="Arial" panose="020B0604020202020204" pitchFamily="34" charset="0"/>
                </a:rPr>
                <a:t>28,000 </a:t>
              </a:r>
              <a:r>
                <a:rPr kumimoji="0" lang="en-US" sz="1800" b="0" i="0" u="none" strike="noStrike" kern="1200" cap="none" spc="0" normalizeH="0" baseline="0" noProof="0">
                  <a:ln>
                    <a:noFill/>
                  </a:ln>
                  <a:solidFill>
                    <a:srgbClr val="09727D"/>
                  </a:solidFill>
                  <a:effectLst/>
                  <a:uLnTx/>
                  <a:uFillTx/>
                  <a:latin typeface="Arial" panose="020B0604020202020204" pitchFamily="34" charset="0"/>
                  <a:ea typeface="+mn-ea"/>
                  <a:cs typeface="Arial" panose="020B0604020202020204" pitchFamily="34" charset="0"/>
                </a:rPr>
                <a:t>Texts</a:t>
              </a:r>
              <a:endParaRPr lang="en-US" sz="300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7582137-CFBF-2399-D3F5-08112D9DFD18}"/>
                </a:ext>
              </a:extLst>
            </p:cNvPr>
            <p:cNvSpPr txBox="1"/>
            <p:nvPr/>
          </p:nvSpPr>
          <p:spPr>
            <a:xfrm>
              <a:off x="3452338" y="3694152"/>
              <a:ext cx="2551043" cy="553998"/>
            </a:xfrm>
            <a:prstGeom prst="rect">
              <a:avLst/>
            </a:prstGeom>
            <a:noFill/>
          </p:spPr>
          <p:txBody>
            <a:bodyPr wrap="square" rtlCol="0">
              <a:spAutoFit/>
            </a:bodyPr>
            <a:lstStyle/>
            <a:p>
              <a:r>
                <a:rPr lang="en-US" sz="3000">
                  <a:latin typeface="Impact" panose="020B0806030902050204" pitchFamily="34" charset="0"/>
                </a:rPr>
                <a:t>17,000 </a:t>
              </a:r>
              <a:r>
                <a:rPr lang="en-US">
                  <a:latin typeface="Arial" panose="020B0604020202020204" pitchFamily="34" charset="0"/>
                  <a:cs typeface="Arial" panose="020B0604020202020204" pitchFamily="34" charset="0"/>
                </a:rPr>
                <a:t>Calls</a:t>
              </a:r>
              <a:endParaRPr lang="en-US" sz="3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1D58FEE-479E-AD91-061D-8BE105F4CFED}"/>
                </a:ext>
              </a:extLst>
            </p:cNvPr>
            <p:cNvSpPr txBox="1"/>
            <p:nvPr/>
          </p:nvSpPr>
          <p:spPr>
            <a:xfrm>
              <a:off x="3452338" y="1686788"/>
              <a:ext cx="2441414" cy="992579"/>
            </a:xfrm>
            <a:prstGeom prst="rect">
              <a:avLst/>
            </a:prstGeom>
            <a:noFill/>
          </p:spPr>
          <p:txBody>
            <a:bodyPr wrap="square">
              <a:spAutoFit/>
            </a:bodyPr>
            <a:lstStyle/>
            <a:p>
              <a:r>
                <a:rPr lang="en-US" sz="4050">
                  <a:latin typeface="Impact" panose="020B0806030902050204" pitchFamily="34" charset="0"/>
                </a:rPr>
                <a:t>45,000</a:t>
              </a:r>
            </a:p>
            <a:p>
              <a:r>
                <a:rPr lang="en-US"/>
                <a:t>Automated Touches</a:t>
              </a:r>
            </a:p>
          </p:txBody>
        </p:sp>
        <p:sp>
          <p:nvSpPr>
            <p:cNvPr id="14" name="TextBox 13">
              <a:extLst>
                <a:ext uri="{FF2B5EF4-FFF2-40B4-BE49-F238E27FC236}">
                  <a16:creationId xmlns:a16="http://schemas.microsoft.com/office/drawing/2014/main" id="{A0FDFADF-1FD8-7FF9-E1CF-70ECB5235A85}"/>
                </a:ext>
              </a:extLst>
            </p:cNvPr>
            <p:cNvSpPr txBox="1"/>
            <p:nvPr/>
          </p:nvSpPr>
          <p:spPr>
            <a:xfrm>
              <a:off x="1018390" y="1546733"/>
              <a:ext cx="1976339" cy="1107996"/>
            </a:xfrm>
            <a:prstGeom prst="rect">
              <a:avLst/>
            </a:prstGeom>
            <a:noFill/>
          </p:spPr>
          <p:txBody>
            <a:bodyPr wrap="square" lIns="68580" tIns="34290" rIns="68580" bIns="34290" anchor="t">
              <a:spAutoFit/>
            </a:bodyPr>
            <a:lstStyle/>
            <a:p>
              <a:r>
                <a:rPr lang="en-US" sz="4050">
                  <a:latin typeface="Impact"/>
                </a:rPr>
                <a:t>1,341</a:t>
              </a:r>
              <a:r>
                <a:rPr lang="en-US" sz="4950">
                  <a:latin typeface="Impact"/>
                </a:rPr>
                <a:t> </a:t>
              </a:r>
              <a:endParaRPr lang="en-US" sz="4950">
                <a:latin typeface="Impact" panose="020B0806030902050204" pitchFamily="34" charset="0"/>
              </a:endParaRPr>
            </a:p>
            <a:p>
              <a:r>
                <a:rPr lang="en-US">
                  <a:latin typeface="Arial"/>
                  <a:cs typeface="Arial"/>
                </a:rPr>
                <a:t>Patients enrolled</a:t>
              </a:r>
              <a:endParaRPr lang="en-US" sz="2100">
                <a:latin typeface="Arial"/>
                <a:cs typeface="Arial"/>
              </a:endParaRPr>
            </a:p>
          </p:txBody>
        </p:sp>
        <p:sp>
          <p:nvSpPr>
            <p:cNvPr id="16" name="TextBox 15">
              <a:extLst>
                <a:ext uri="{FF2B5EF4-FFF2-40B4-BE49-F238E27FC236}">
                  <a16:creationId xmlns:a16="http://schemas.microsoft.com/office/drawing/2014/main" id="{2F3E29F4-B147-5782-4A38-BBFC1BDDA277}"/>
                </a:ext>
              </a:extLst>
            </p:cNvPr>
            <p:cNvSpPr txBox="1"/>
            <p:nvPr/>
          </p:nvSpPr>
          <p:spPr>
            <a:xfrm>
              <a:off x="6678182" y="1698571"/>
              <a:ext cx="2295494" cy="1477328"/>
            </a:xfrm>
            <a:prstGeom prst="rect">
              <a:avLst/>
            </a:prstGeom>
            <a:noFill/>
          </p:spPr>
          <p:txBody>
            <a:bodyPr wrap="square" rtlCol="0">
              <a:spAutoFit/>
            </a:bodyPr>
            <a:lstStyle/>
            <a:p>
              <a:pPr defTabSz="685800">
                <a:defRPr/>
              </a:pPr>
              <a:r>
                <a:rPr lang="en-US" sz="4050">
                  <a:latin typeface="Impact"/>
                </a:rPr>
                <a:t>1,350</a:t>
              </a:r>
            </a:p>
            <a:p>
              <a:pPr defTabSz="685800">
                <a:defRPr/>
              </a:pPr>
              <a:r>
                <a:rPr lang="en-US"/>
                <a:t>Proactive Alerts Triggered</a:t>
              </a:r>
            </a:p>
            <a:p>
              <a:endParaRPr lang="en-US" sz="1350"/>
            </a:p>
          </p:txBody>
        </p:sp>
        <p:sp>
          <p:nvSpPr>
            <p:cNvPr id="17" name="TextBox 16">
              <a:extLst>
                <a:ext uri="{FF2B5EF4-FFF2-40B4-BE49-F238E27FC236}">
                  <a16:creationId xmlns:a16="http://schemas.microsoft.com/office/drawing/2014/main" id="{5351959A-1105-1816-A0E9-0FBDBE4CEC60}"/>
                </a:ext>
              </a:extLst>
            </p:cNvPr>
            <p:cNvSpPr txBox="1"/>
            <p:nvPr/>
          </p:nvSpPr>
          <p:spPr>
            <a:xfrm>
              <a:off x="6678182" y="3100682"/>
              <a:ext cx="1605119" cy="507831"/>
            </a:xfrm>
            <a:prstGeom prst="rect">
              <a:avLst/>
            </a:prstGeom>
            <a:noFill/>
          </p:spPr>
          <p:txBody>
            <a:bodyPr wrap="none" rtlCol="0">
              <a:spAutoFit/>
            </a:bodyPr>
            <a:lstStyle/>
            <a:p>
              <a:r>
                <a:rPr lang="en-US" sz="2700">
                  <a:latin typeface="Impact" panose="020B0806030902050204" pitchFamily="34" charset="0"/>
                </a:rPr>
                <a:t>3% </a:t>
              </a:r>
              <a:r>
                <a:rPr lang="en-US"/>
                <a:t>Alert Rate</a:t>
              </a:r>
              <a:endParaRPr lang="en-US" sz="1350"/>
            </a:p>
          </p:txBody>
        </p:sp>
        <p:pic>
          <p:nvPicPr>
            <p:cNvPr id="3" name="Picture 5">
              <a:extLst>
                <a:ext uri="{FF2B5EF4-FFF2-40B4-BE49-F238E27FC236}">
                  <a16:creationId xmlns:a16="http://schemas.microsoft.com/office/drawing/2014/main" id="{FE048EF3-4943-0AC3-4EB2-9E100CABC11E}"/>
                </a:ext>
              </a:extLst>
            </p:cNvPr>
            <p:cNvPicPr>
              <a:picLocks noChangeAspect="1"/>
            </p:cNvPicPr>
            <p:nvPr/>
          </p:nvPicPr>
          <p:blipFill>
            <a:blip r:embed="rId3"/>
            <a:stretch>
              <a:fillRect/>
            </a:stretch>
          </p:blipFill>
          <p:spPr>
            <a:xfrm>
              <a:off x="559303" y="1742541"/>
              <a:ext cx="380240" cy="428846"/>
            </a:xfrm>
            <a:prstGeom prst="rect">
              <a:avLst/>
            </a:prstGeom>
          </p:spPr>
        </p:pic>
        <p:pic>
          <p:nvPicPr>
            <p:cNvPr id="6" name="Picture 6">
              <a:extLst>
                <a:ext uri="{FF2B5EF4-FFF2-40B4-BE49-F238E27FC236}">
                  <a16:creationId xmlns:a16="http://schemas.microsoft.com/office/drawing/2014/main" id="{EB0D764E-F32B-BA3D-D0DE-0109C626EE07}"/>
                </a:ext>
              </a:extLst>
            </p:cNvPr>
            <p:cNvPicPr>
              <a:picLocks noChangeAspect="1"/>
            </p:cNvPicPr>
            <p:nvPr/>
          </p:nvPicPr>
          <p:blipFill>
            <a:blip r:embed="rId4"/>
            <a:stretch>
              <a:fillRect/>
            </a:stretch>
          </p:blipFill>
          <p:spPr>
            <a:xfrm>
              <a:off x="2978908" y="3733418"/>
              <a:ext cx="434738" cy="428846"/>
            </a:xfrm>
            <a:prstGeom prst="rect">
              <a:avLst/>
            </a:prstGeom>
          </p:spPr>
        </p:pic>
        <p:pic>
          <p:nvPicPr>
            <p:cNvPr id="7" name="Picture 7">
              <a:extLst>
                <a:ext uri="{FF2B5EF4-FFF2-40B4-BE49-F238E27FC236}">
                  <a16:creationId xmlns:a16="http://schemas.microsoft.com/office/drawing/2014/main" id="{98C57BA8-19D4-7572-F5B6-0922876761FE}"/>
                </a:ext>
              </a:extLst>
            </p:cNvPr>
            <p:cNvPicPr>
              <a:picLocks noChangeAspect="1"/>
            </p:cNvPicPr>
            <p:nvPr/>
          </p:nvPicPr>
          <p:blipFill>
            <a:blip r:embed="rId5"/>
            <a:stretch>
              <a:fillRect/>
            </a:stretch>
          </p:blipFill>
          <p:spPr>
            <a:xfrm>
              <a:off x="2961232" y="3162654"/>
              <a:ext cx="434738" cy="374348"/>
            </a:xfrm>
            <a:prstGeom prst="rect">
              <a:avLst/>
            </a:prstGeom>
          </p:spPr>
        </p:pic>
        <p:pic>
          <p:nvPicPr>
            <p:cNvPr id="8" name="Picture 10">
              <a:extLst>
                <a:ext uri="{FF2B5EF4-FFF2-40B4-BE49-F238E27FC236}">
                  <a16:creationId xmlns:a16="http://schemas.microsoft.com/office/drawing/2014/main" id="{60081049-A2BA-8CEC-ED17-3C92A1F7BE0B}"/>
                </a:ext>
              </a:extLst>
            </p:cNvPr>
            <p:cNvPicPr>
              <a:picLocks noChangeAspect="1"/>
            </p:cNvPicPr>
            <p:nvPr/>
          </p:nvPicPr>
          <p:blipFill>
            <a:blip r:embed="rId6"/>
            <a:stretch>
              <a:fillRect/>
            </a:stretch>
          </p:blipFill>
          <p:spPr>
            <a:xfrm>
              <a:off x="6149407" y="3091217"/>
              <a:ext cx="380240" cy="428846"/>
            </a:xfrm>
            <a:prstGeom prst="rect">
              <a:avLst/>
            </a:prstGeom>
          </p:spPr>
        </p:pic>
        <p:pic>
          <p:nvPicPr>
            <p:cNvPr id="11" name="Picture 12">
              <a:extLst>
                <a:ext uri="{FF2B5EF4-FFF2-40B4-BE49-F238E27FC236}">
                  <a16:creationId xmlns:a16="http://schemas.microsoft.com/office/drawing/2014/main" id="{B9480F9B-EE21-C660-720B-9E0138CAB8D4}"/>
                </a:ext>
              </a:extLst>
            </p:cNvPr>
            <p:cNvPicPr>
              <a:picLocks noChangeAspect="1"/>
            </p:cNvPicPr>
            <p:nvPr/>
          </p:nvPicPr>
          <p:blipFill>
            <a:blip r:embed="rId7"/>
            <a:stretch>
              <a:fillRect/>
            </a:stretch>
          </p:blipFill>
          <p:spPr>
            <a:xfrm>
              <a:off x="2993378" y="1742005"/>
              <a:ext cx="405795" cy="428846"/>
            </a:xfrm>
            <a:prstGeom prst="rect">
              <a:avLst/>
            </a:prstGeom>
          </p:spPr>
        </p:pic>
        <p:pic>
          <p:nvPicPr>
            <p:cNvPr id="13" name="Picture 17">
              <a:extLst>
                <a:ext uri="{FF2B5EF4-FFF2-40B4-BE49-F238E27FC236}">
                  <a16:creationId xmlns:a16="http://schemas.microsoft.com/office/drawing/2014/main" id="{62CDF6BA-BFA5-AA15-3071-C77B43A31178}"/>
                </a:ext>
              </a:extLst>
            </p:cNvPr>
            <p:cNvPicPr>
              <a:picLocks noChangeAspect="1"/>
            </p:cNvPicPr>
            <p:nvPr/>
          </p:nvPicPr>
          <p:blipFill>
            <a:blip r:embed="rId8"/>
            <a:stretch>
              <a:fillRect/>
            </a:stretch>
          </p:blipFill>
          <p:spPr>
            <a:xfrm>
              <a:off x="6074175" y="1800922"/>
              <a:ext cx="530701" cy="428846"/>
            </a:xfrm>
            <a:prstGeom prst="rect">
              <a:avLst/>
            </a:prstGeom>
          </p:spPr>
        </p:pic>
        <p:sp>
          <p:nvSpPr>
            <p:cNvPr id="19" name="TextBox 18">
              <a:extLst>
                <a:ext uri="{FF2B5EF4-FFF2-40B4-BE49-F238E27FC236}">
                  <a16:creationId xmlns:a16="http://schemas.microsoft.com/office/drawing/2014/main" id="{46E1FAA8-3513-2DCA-EB4C-674C6DD6EC14}"/>
                </a:ext>
              </a:extLst>
            </p:cNvPr>
            <p:cNvSpPr txBox="1"/>
            <p:nvPr/>
          </p:nvSpPr>
          <p:spPr>
            <a:xfrm>
              <a:off x="6683437" y="3875674"/>
              <a:ext cx="2003363" cy="784830"/>
            </a:xfrm>
            <a:prstGeom prst="rect">
              <a:avLst/>
            </a:prstGeom>
            <a:noFill/>
          </p:spPr>
          <p:txBody>
            <a:bodyPr wrap="square" rtlCol="0">
              <a:spAutoFit/>
            </a:bodyPr>
            <a:lstStyle/>
            <a:p>
              <a:r>
                <a:rPr lang="en-US" sz="2700">
                  <a:latin typeface="Impact" panose="020B0806030902050204" pitchFamily="34" charset="0"/>
                </a:rPr>
                <a:t>8hr </a:t>
              </a:r>
              <a:r>
                <a:rPr lang="en-US"/>
                <a:t>Average alert response</a:t>
              </a:r>
              <a:endParaRPr lang="en-US" sz="1350"/>
            </a:p>
          </p:txBody>
        </p:sp>
        <p:sp>
          <p:nvSpPr>
            <p:cNvPr id="21" name="Oval 20">
              <a:extLst>
                <a:ext uri="{FF2B5EF4-FFF2-40B4-BE49-F238E27FC236}">
                  <a16:creationId xmlns:a16="http://schemas.microsoft.com/office/drawing/2014/main" id="{24EED852-1782-8F19-B81C-EF8C2A7E8C20}"/>
                </a:ext>
              </a:extLst>
            </p:cNvPr>
            <p:cNvSpPr>
              <a:spLocks noChangeAspect="1"/>
            </p:cNvSpPr>
            <p:nvPr/>
          </p:nvSpPr>
          <p:spPr>
            <a:xfrm>
              <a:off x="6050878" y="4058127"/>
              <a:ext cx="534753" cy="55399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2" name="Picture 21" descr="A picture containing clipart&#10;&#10;Description automatically generated">
              <a:extLst>
                <a:ext uri="{FF2B5EF4-FFF2-40B4-BE49-F238E27FC236}">
                  <a16:creationId xmlns:a16="http://schemas.microsoft.com/office/drawing/2014/main" id="{D846EA0E-45AA-ACDB-B76B-6A9DBA106C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99717" y="4168717"/>
              <a:ext cx="237074" cy="280692"/>
            </a:xfrm>
            <a:prstGeom prst="rect">
              <a:avLst/>
            </a:prstGeom>
          </p:spPr>
        </p:pic>
      </p:grpSp>
      <p:grpSp>
        <p:nvGrpSpPr>
          <p:cNvPr id="15" name="Group 14">
            <a:extLst>
              <a:ext uri="{FF2B5EF4-FFF2-40B4-BE49-F238E27FC236}">
                <a16:creationId xmlns:a16="http://schemas.microsoft.com/office/drawing/2014/main" id="{A5F168CA-262F-B49D-1599-412694E04514}"/>
              </a:ext>
            </a:extLst>
          </p:cNvPr>
          <p:cNvGrpSpPr/>
          <p:nvPr/>
        </p:nvGrpSpPr>
        <p:grpSpPr>
          <a:xfrm>
            <a:off x="301844" y="2233642"/>
            <a:ext cx="4112242" cy="707886"/>
            <a:chOff x="235584" y="2419217"/>
            <a:chExt cx="4112242" cy="707886"/>
          </a:xfrm>
        </p:grpSpPr>
        <p:sp>
          <p:nvSpPr>
            <p:cNvPr id="18" name="TextBox 17">
              <a:extLst>
                <a:ext uri="{FF2B5EF4-FFF2-40B4-BE49-F238E27FC236}">
                  <a16:creationId xmlns:a16="http://schemas.microsoft.com/office/drawing/2014/main" id="{A9F766F4-9434-FA78-05F2-4340509722FC}"/>
                </a:ext>
              </a:extLst>
            </p:cNvPr>
            <p:cNvSpPr txBox="1"/>
            <p:nvPr/>
          </p:nvSpPr>
          <p:spPr>
            <a:xfrm>
              <a:off x="1016479" y="2419217"/>
              <a:ext cx="3331347" cy="707886"/>
            </a:xfrm>
            <a:prstGeom prst="rect">
              <a:avLst/>
            </a:prstGeom>
            <a:noFill/>
          </p:spPr>
          <p:txBody>
            <a:bodyPr wrap="square" lIns="91440" tIns="45720" rIns="91440" bIns="45720" anchor="t">
              <a:spAutoFit/>
            </a:bodyPr>
            <a:lstStyle/>
            <a:p>
              <a:r>
                <a:rPr lang="en-US" sz="2400" b="1"/>
                <a:t>45,000 </a:t>
              </a:r>
            </a:p>
            <a:p>
              <a:r>
                <a:rPr lang="en-US" sz="1600"/>
                <a:t>Total Automated Touches</a:t>
              </a:r>
            </a:p>
          </p:txBody>
        </p:sp>
        <p:sp>
          <p:nvSpPr>
            <p:cNvPr id="24" name="Oval 23">
              <a:extLst>
                <a:ext uri="{FF2B5EF4-FFF2-40B4-BE49-F238E27FC236}">
                  <a16:creationId xmlns:a16="http://schemas.microsoft.com/office/drawing/2014/main" id="{41D10F09-1A15-5C58-50F4-62A9D6BA2F2A}"/>
                </a:ext>
              </a:extLst>
            </p:cNvPr>
            <p:cNvSpPr>
              <a:spLocks noChangeAspect="1"/>
            </p:cNvSpPr>
            <p:nvPr/>
          </p:nvSpPr>
          <p:spPr>
            <a:xfrm>
              <a:off x="235584" y="2430241"/>
              <a:ext cx="685800" cy="6858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1133D804-4677-9CFF-D813-137A1D873D2B}"/>
              </a:ext>
            </a:extLst>
          </p:cNvPr>
          <p:cNvGrpSpPr/>
          <p:nvPr/>
        </p:nvGrpSpPr>
        <p:grpSpPr>
          <a:xfrm>
            <a:off x="283112" y="1394512"/>
            <a:ext cx="4130974" cy="713978"/>
            <a:chOff x="216852" y="1488322"/>
            <a:chExt cx="4130974" cy="713978"/>
          </a:xfrm>
        </p:grpSpPr>
        <p:sp>
          <p:nvSpPr>
            <p:cNvPr id="27" name="TextBox 26">
              <a:extLst>
                <a:ext uri="{FF2B5EF4-FFF2-40B4-BE49-F238E27FC236}">
                  <a16:creationId xmlns:a16="http://schemas.microsoft.com/office/drawing/2014/main" id="{2AFDE33C-B498-EE35-AE63-2942C7B1AD67}"/>
                </a:ext>
              </a:extLst>
            </p:cNvPr>
            <p:cNvSpPr txBox="1"/>
            <p:nvPr/>
          </p:nvSpPr>
          <p:spPr>
            <a:xfrm>
              <a:off x="1016479" y="1494414"/>
              <a:ext cx="3331347" cy="707886"/>
            </a:xfrm>
            <a:prstGeom prst="rect">
              <a:avLst/>
            </a:prstGeom>
            <a:noFill/>
          </p:spPr>
          <p:txBody>
            <a:bodyPr wrap="square" lIns="91440" tIns="45720" rIns="91440" bIns="45720" anchor="t">
              <a:spAutoFit/>
            </a:bodyPr>
            <a:lstStyle/>
            <a:p>
              <a:r>
                <a:rPr lang="en-US" sz="2400" b="1"/>
                <a:t>1,341 </a:t>
              </a:r>
              <a:br>
                <a:rPr lang="en-US"/>
              </a:br>
              <a:r>
                <a:rPr lang="en-US" sz="1600"/>
                <a:t>Patients Enrolled</a:t>
              </a:r>
              <a:endParaRPr lang="en-US"/>
            </a:p>
          </p:txBody>
        </p:sp>
        <p:grpSp>
          <p:nvGrpSpPr>
            <p:cNvPr id="28" name="Group 27">
              <a:extLst>
                <a:ext uri="{FF2B5EF4-FFF2-40B4-BE49-F238E27FC236}">
                  <a16:creationId xmlns:a16="http://schemas.microsoft.com/office/drawing/2014/main" id="{C906765A-4F0B-E58C-C8E3-E2AB5992F5E0}"/>
                </a:ext>
              </a:extLst>
            </p:cNvPr>
            <p:cNvGrpSpPr/>
            <p:nvPr/>
          </p:nvGrpSpPr>
          <p:grpSpPr>
            <a:xfrm>
              <a:off x="216852" y="1488322"/>
              <a:ext cx="685800" cy="685800"/>
              <a:chOff x="216852" y="1488322"/>
              <a:chExt cx="685800" cy="685800"/>
            </a:xfrm>
          </p:grpSpPr>
          <p:sp>
            <p:nvSpPr>
              <p:cNvPr id="29" name="Oval 28">
                <a:extLst>
                  <a:ext uri="{FF2B5EF4-FFF2-40B4-BE49-F238E27FC236}">
                    <a16:creationId xmlns:a16="http://schemas.microsoft.com/office/drawing/2014/main" id="{A3369E41-924C-563B-505B-7CFCC0224110}"/>
                  </a:ext>
                </a:extLst>
              </p:cNvPr>
              <p:cNvSpPr>
                <a:spLocks noChangeAspect="1"/>
              </p:cNvSpPr>
              <p:nvPr/>
            </p:nvSpPr>
            <p:spPr>
              <a:xfrm>
                <a:off x="216852" y="1488322"/>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Icon&#10;&#10;Description automatically generated">
                <a:extLst>
                  <a:ext uri="{FF2B5EF4-FFF2-40B4-BE49-F238E27FC236}">
                    <a16:creationId xmlns:a16="http://schemas.microsoft.com/office/drawing/2014/main" id="{6C27B05D-DF4F-4A4B-55E3-47E7B8B1A47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6615" y="1662478"/>
                <a:ext cx="272034" cy="310896"/>
              </a:xfrm>
              <a:prstGeom prst="rect">
                <a:avLst/>
              </a:prstGeom>
            </p:spPr>
          </p:pic>
        </p:grpSp>
      </p:grpSp>
      <p:grpSp>
        <p:nvGrpSpPr>
          <p:cNvPr id="36" name="Group 35">
            <a:extLst>
              <a:ext uri="{FF2B5EF4-FFF2-40B4-BE49-F238E27FC236}">
                <a16:creationId xmlns:a16="http://schemas.microsoft.com/office/drawing/2014/main" id="{4F990B18-EF8E-3EFC-ABCA-C380C478EC45}"/>
              </a:ext>
            </a:extLst>
          </p:cNvPr>
          <p:cNvGrpSpPr/>
          <p:nvPr/>
        </p:nvGrpSpPr>
        <p:grpSpPr>
          <a:xfrm>
            <a:off x="4661453" y="1390405"/>
            <a:ext cx="3584794" cy="707886"/>
            <a:chOff x="4661453" y="1484215"/>
            <a:chExt cx="3584794" cy="707886"/>
          </a:xfrm>
        </p:grpSpPr>
        <p:sp>
          <p:nvSpPr>
            <p:cNvPr id="37" name="TextBox 36">
              <a:extLst>
                <a:ext uri="{FF2B5EF4-FFF2-40B4-BE49-F238E27FC236}">
                  <a16:creationId xmlns:a16="http://schemas.microsoft.com/office/drawing/2014/main" id="{E0000030-075D-EB84-CD71-468B66AA179B}"/>
                </a:ext>
              </a:extLst>
            </p:cNvPr>
            <p:cNvSpPr txBox="1"/>
            <p:nvPr/>
          </p:nvSpPr>
          <p:spPr>
            <a:xfrm>
              <a:off x="5486400" y="1484215"/>
              <a:ext cx="2759847" cy="707886"/>
            </a:xfrm>
            <a:prstGeom prst="rect">
              <a:avLst/>
            </a:prstGeom>
            <a:noFill/>
          </p:spPr>
          <p:txBody>
            <a:bodyPr wrap="square" lIns="91440" tIns="45720" rIns="91440" bIns="45720" anchor="t">
              <a:spAutoFit/>
            </a:bodyPr>
            <a:lstStyle/>
            <a:p>
              <a:r>
                <a:rPr lang="en-US" sz="2400" b="1"/>
                <a:t>1,350</a:t>
              </a:r>
              <a:br>
                <a:rPr lang="en-US"/>
              </a:br>
              <a:r>
                <a:rPr lang="en-US" sz="1600">
                  <a:ea typeface="Calibri"/>
                  <a:cs typeface="Calibri"/>
                </a:rPr>
                <a:t>Proactive Alerts Triggered</a:t>
              </a:r>
              <a:endParaRPr lang="en-US">
                <a:ea typeface="Calibri"/>
                <a:cs typeface="Calibri"/>
              </a:endParaRPr>
            </a:p>
          </p:txBody>
        </p:sp>
        <p:grpSp>
          <p:nvGrpSpPr>
            <p:cNvPr id="38" name="Group 37">
              <a:extLst>
                <a:ext uri="{FF2B5EF4-FFF2-40B4-BE49-F238E27FC236}">
                  <a16:creationId xmlns:a16="http://schemas.microsoft.com/office/drawing/2014/main" id="{811999A0-FA68-C2BA-CC28-5495C76F04B6}"/>
                </a:ext>
              </a:extLst>
            </p:cNvPr>
            <p:cNvGrpSpPr/>
            <p:nvPr/>
          </p:nvGrpSpPr>
          <p:grpSpPr>
            <a:xfrm>
              <a:off x="4661453" y="1495258"/>
              <a:ext cx="685800" cy="685800"/>
              <a:chOff x="4661453" y="1495258"/>
              <a:chExt cx="685800" cy="685800"/>
            </a:xfrm>
          </p:grpSpPr>
          <p:sp>
            <p:nvSpPr>
              <p:cNvPr id="39" name="Oval 38">
                <a:extLst>
                  <a:ext uri="{FF2B5EF4-FFF2-40B4-BE49-F238E27FC236}">
                    <a16:creationId xmlns:a16="http://schemas.microsoft.com/office/drawing/2014/main" id="{4ADC6184-753F-A216-8012-2B98793E9CC8}"/>
                  </a:ext>
                </a:extLst>
              </p:cNvPr>
              <p:cNvSpPr>
                <a:spLocks noChangeAspect="1"/>
              </p:cNvSpPr>
              <p:nvPr/>
            </p:nvSpPr>
            <p:spPr>
              <a:xfrm>
                <a:off x="4661453" y="1495258"/>
                <a:ext cx="6858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0" name="Picture 39" descr="A picture containing text, light, clipart&#10;&#10;Description automatically generated">
                <a:extLst>
                  <a:ext uri="{FF2B5EF4-FFF2-40B4-BE49-F238E27FC236}">
                    <a16:creationId xmlns:a16="http://schemas.microsoft.com/office/drawing/2014/main" id="{B2EF7D0B-82C9-C3F4-26F9-D3BFEF8FB5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06233" y="1691419"/>
                <a:ext cx="388620" cy="310896"/>
              </a:xfrm>
              <a:prstGeom prst="rect">
                <a:avLst/>
              </a:prstGeom>
            </p:spPr>
          </p:pic>
        </p:grpSp>
      </p:grpSp>
      <p:grpSp>
        <p:nvGrpSpPr>
          <p:cNvPr id="41" name="Group 40">
            <a:extLst>
              <a:ext uri="{FF2B5EF4-FFF2-40B4-BE49-F238E27FC236}">
                <a16:creationId xmlns:a16="http://schemas.microsoft.com/office/drawing/2014/main" id="{204588F1-EC14-FF75-C153-F85F37D749C8}"/>
              </a:ext>
            </a:extLst>
          </p:cNvPr>
          <p:cNvGrpSpPr/>
          <p:nvPr/>
        </p:nvGrpSpPr>
        <p:grpSpPr>
          <a:xfrm>
            <a:off x="4657643" y="3107283"/>
            <a:ext cx="4055821" cy="707886"/>
            <a:chOff x="4657643" y="3384623"/>
            <a:chExt cx="4055821" cy="707886"/>
          </a:xfrm>
        </p:grpSpPr>
        <p:sp>
          <p:nvSpPr>
            <p:cNvPr id="42" name="TextBox 41">
              <a:extLst>
                <a:ext uri="{FF2B5EF4-FFF2-40B4-BE49-F238E27FC236}">
                  <a16:creationId xmlns:a16="http://schemas.microsoft.com/office/drawing/2014/main" id="{AE89684B-706A-723C-1053-29C44B72E6ED}"/>
                </a:ext>
              </a:extLst>
            </p:cNvPr>
            <p:cNvSpPr txBox="1"/>
            <p:nvPr/>
          </p:nvSpPr>
          <p:spPr>
            <a:xfrm>
              <a:off x="5486400" y="3384623"/>
              <a:ext cx="3227064" cy="707886"/>
            </a:xfrm>
            <a:prstGeom prst="rect">
              <a:avLst/>
            </a:prstGeom>
            <a:noFill/>
          </p:spPr>
          <p:txBody>
            <a:bodyPr wrap="square" lIns="91440" tIns="45720" rIns="91440" bIns="45720" anchor="t">
              <a:spAutoFit/>
            </a:bodyPr>
            <a:lstStyle/>
            <a:p>
              <a:r>
                <a:rPr lang="en-US" sz="2400" b="1"/>
                <a:t>8hr</a:t>
              </a:r>
              <a:br>
                <a:rPr lang="en-US"/>
              </a:br>
              <a:r>
                <a:rPr lang="en-US" sz="1600">
                  <a:ea typeface="Calibri"/>
                  <a:cs typeface="Calibri"/>
                </a:rPr>
                <a:t>Average Alert Response</a:t>
              </a:r>
              <a:endParaRPr lang="en-US" sz="1400">
                <a:ea typeface="Calibri"/>
                <a:cs typeface="Calibri"/>
              </a:endParaRPr>
            </a:p>
          </p:txBody>
        </p:sp>
        <p:grpSp>
          <p:nvGrpSpPr>
            <p:cNvPr id="43" name="Group 42">
              <a:extLst>
                <a:ext uri="{FF2B5EF4-FFF2-40B4-BE49-F238E27FC236}">
                  <a16:creationId xmlns:a16="http://schemas.microsoft.com/office/drawing/2014/main" id="{87CB261F-350F-9B16-8162-362903BF2183}"/>
                </a:ext>
              </a:extLst>
            </p:cNvPr>
            <p:cNvGrpSpPr/>
            <p:nvPr/>
          </p:nvGrpSpPr>
          <p:grpSpPr>
            <a:xfrm>
              <a:off x="4657643" y="3384623"/>
              <a:ext cx="685800" cy="685800"/>
              <a:chOff x="4662305" y="3410514"/>
              <a:chExt cx="685800" cy="685800"/>
            </a:xfrm>
          </p:grpSpPr>
          <p:sp>
            <p:nvSpPr>
              <p:cNvPr id="44" name="Oval 43">
                <a:extLst>
                  <a:ext uri="{FF2B5EF4-FFF2-40B4-BE49-F238E27FC236}">
                    <a16:creationId xmlns:a16="http://schemas.microsoft.com/office/drawing/2014/main" id="{4419201C-8E30-EEE4-CA23-2D9EF1146BD2}"/>
                  </a:ext>
                </a:extLst>
              </p:cNvPr>
              <p:cNvSpPr>
                <a:spLocks noChangeAspect="1"/>
              </p:cNvSpPr>
              <p:nvPr/>
            </p:nvSpPr>
            <p:spPr>
              <a:xfrm>
                <a:off x="4662305" y="3410514"/>
                <a:ext cx="6858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45" name="Picture 44" descr="A picture containing clipart&#10;&#10;Description automatically generated">
                <a:extLst>
                  <a:ext uri="{FF2B5EF4-FFF2-40B4-BE49-F238E27FC236}">
                    <a16:creationId xmlns:a16="http://schemas.microsoft.com/office/drawing/2014/main" id="{4CFD5BD3-A143-A9A5-3733-FAAD46D7B8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8523" y="3566281"/>
                <a:ext cx="304038" cy="347472"/>
              </a:xfrm>
              <a:prstGeom prst="rect">
                <a:avLst/>
              </a:prstGeom>
            </p:spPr>
          </p:pic>
        </p:grpSp>
      </p:grpSp>
      <p:grpSp>
        <p:nvGrpSpPr>
          <p:cNvPr id="46" name="Group 45">
            <a:extLst>
              <a:ext uri="{FF2B5EF4-FFF2-40B4-BE49-F238E27FC236}">
                <a16:creationId xmlns:a16="http://schemas.microsoft.com/office/drawing/2014/main" id="{F0E9CA6B-CEA2-D8CA-97EC-E3B1BCB8A6E4}"/>
              </a:ext>
            </a:extLst>
          </p:cNvPr>
          <p:cNvGrpSpPr/>
          <p:nvPr/>
        </p:nvGrpSpPr>
        <p:grpSpPr>
          <a:xfrm>
            <a:off x="4649831" y="2229463"/>
            <a:ext cx="4063633" cy="707886"/>
            <a:chOff x="4649831" y="2415038"/>
            <a:chExt cx="4063633" cy="707886"/>
          </a:xfrm>
        </p:grpSpPr>
        <p:sp>
          <p:nvSpPr>
            <p:cNvPr id="47" name="TextBox 46">
              <a:extLst>
                <a:ext uri="{FF2B5EF4-FFF2-40B4-BE49-F238E27FC236}">
                  <a16:creationId xmlns:a16="http://schemas.microsoft.com/office/drawing/2014/main" id="{B5DB7D1C-6994-7FEC-E8FA-EC445E81E7CD}"/>
                </a:ext>
              </a:extLst>
            </p:cNvPr>
            <p:cNvSpPr txBox="1"/>
            <p:nvPr/>
          </p:nvSpPr>
          <p:spPr>
            <a:xfrm>
              <a:off x="5486400" y="2415038"/>
              <a:ext cx="3227064" cy="707886"/>
            </a:xfrm>
            <a:prstGeom prst="rect">
              <a:avLst/>
            </a:prstGeom>
            <a:noFill/>
          </p:spPr>
          <p:txBody>
            <a:bodyPr wrap="square" lIns="91440" tIns="45720" rIns="91440" bIns="45720" anchor="t">
              <a:spAutoFit/>
            </a:bodyPr>
            <a:lstStyle/>
            <a:p>
              <a:r>
                <a:rPr lang="en-US" sz="2400" b="1"/>
                <a:t>3%</a:t>
              </a:r>
              <a:br>
                <a:rPr lang="en-US"/>
              </a:br>
              <a:r>
                <a:rPr lang="en-US" sz="1600">
                  <a:ea typeface="Calibri"/>
                  <a:cs typeface="Calibri"/>
                </a:rPr>
                <a:t>Average Alert Rate</a:t>
              </a:r>
            </a:p>
          </p:txBody>
        </p:sp>
        <p:grpSp>
          <p:nvGrpSpPr>
            <p:cNvPr id="48" name="Group 47">
              <a:extLst>
                <a:ext uri="{FF2B5EF4-FFF2-40B4-BE49-F238E27FC236}">
                  <a16:creationId xmlns:a16="http://schemas.microsoft.com/office/drawing/2014/main" id="{87272766-D5E1-EE76-E923-0FDDE8090E63}"/>
                </a:ext>
              </a:extLst>
            </p:cNvPr>
            <p:cNvGrpSpPr/>
            <p:nvPr/>
          </p:nvGrpSpPr>
          <p:grpSpPr>
            <a:xfrm>
              <a:off x="4649831" y="2430395"/>
              <a:ext cx="685800" cy="685800"/>
              <a:chOff x="4659473" y="2452252"/>
              <a:chExt cx="685800" cy="685800"/>
            </a:xfrm>
          </p:grpSpPr>
          <p:sp>
            <p:nvSpPr>
              <p:cNvPr id="49" name="Oval 48">
                <a:extLst>
                  <a:ext uri="{FF2B5EF4-FFF2-40B4-BE49-F238E27FC236}">
                    <a16:creationId xmlns:a16="http://schemas.microsoft.com/office/drawing/2014/main" id="{034F44EB-E8CC-E5D8-360E-AF64F4BDBEAD}"/>
                  </a:ext>
                </a:extLst>
              </p:cNvPr>
              <p:cNvSpPr>
                <a:spLocks noChangeAspect="1"/>
              </p:cNvSpPr>
              <p:nvPr/>
            </p:nvSpPr>
            <p:spPr>
              <a:xfrm>
                <a:off x="4659473" y="2452252"/>
                <a:ext cx="685800" cy="685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wrap="square" rtlCol="0" anchor="ctr"/>
              <a:lstStyle/>
              <a:p>
                <a:pPr algn="ctr"/>
                <a:endParaRPr lang="en-US"/>
              </a:p>
            </p:txBody>
          </p:sp>
          <p:pic>
            <p:nvPicPr>
              <p:cNvPr id="50" name="Picture 49" descr="A picture containing text, clipart&#10;&#10;Description automatically generated">
                <a:extLst>
                  <a:ext uri="{FF2B5EF4-FFF2-40B4-BE49-F238E27FC236}">
                    <a16:creationId xmlns:a16="http://schemas.microsoft.com/office/drawing/2014/main" id="{516D3786-5474-C0F1-9586-8B48FD75D18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88819" y="2643029"/>
                <a:ext cx="418012" cy="292608"/>
              </a:xfrm>
              <a:prstGeom prst="rect">
                <a:avLst/>
              </a:prstGeom>
            </p:spPr>
          </p:pic>
        </p:grpSp>
      </p:grpSp>
      <p:grpSp>
        <p:nvGrpSpPr>
          <p:cNvPr id="57" name="Group 56">
            <a:extLst>
              <a:ext uri="{FF2B5EF4-FFF2-40B4-BE49-F238E27FC236}">
                <a16:creationId xmlns:a16="http://schemas.microsoft.com/office/drawing/2014/main" id="{8F60BD63-738F-D0DB-9EE0-3DFAAAFA39D6}"/>
              </a:ext>
            </a:extLst>
          </p:cNvPr>
          <p:cNvGrpSpPr/>
          <p:nvPr/>
        </p:nvGrpSpPr>
        <p:grpSpPr>
          <a:xfrm>
            <a:off x="305385" y="3989186"/>
            <a:ext cx="4108701" cy="707886"/>
            <a:chOff x="239125" y="3384623"/>
            <a:chExt cx="4108701" cy="707886"/>
          </a:xfrm>
        </p:grpSpPr>
        <p:sp>
          <p:nvSpPr>
            <p:cNvPr id="58" name="TextBox 57">
              <a:extLst>
                <a:ext uri="{FF2B5EF4-FFF2-40B4-BE49-F238E27FC236}">
                  <a16:creationId xmlns:a16="http://schemas.microsoft.com/office/drawing/2014/main" id="{605A25A2-C296-2306-EB3D-E3308B83DB5C}"/>
                </a:ext>
              </a:extLst>
            </p:cNvPr>
            <p:cNvSpPr txBox="1"/>
            <p:nvPr/>
          </p:nvSpPr>
          <p:spPr>
            <a:xfrm>
              <a:off x="1016479" y="3384623"/>
              <a:ext cx="3331347" cy="707886"/>
            </a:xfrm>
            <a:prstGeom prst="rect">
              <a:avLst/>
            </a:prstGeom>
            <a:noFill/>
          </p:spPr>
          <p:txBody>
            <a:bodyPr wrap="square" lIns="91440" tIns="45720" rIns="91440" bIns="45720" anchor="t">
              <a:spAutoFit/>
            </a:bodyPr>
            <a:lstStyle/>
            <a:p>
              <a:r>
                <a:rPr lang="en-US" sz="2400" b="1"/>
                <a:t>17,000 </a:t>
              </a:r>
              <a:br>
                <a:rPr lang="en-US"/>
              </a:br>
              <a:r>
                <a:rPr lang="en-US" sz="1600"/>
                <a:t>Total Automated Phone Calls</a:t>
              </a:r>
              <a:endParaRPr lang="en-US"/>
            </a:p>
          </p:txBody>
        </p:sp>
        <p:grpSp>
          <p:nvGrpSpPr>
            <p:cNvPr id="59" name="Group 58">
              <a:extLst>
                <a:ext uri="{FF2B5EF4-FFF2-40B4-BE49-F238E27FC236}">
                  <a16:creationId xmlns:a16="http://schemas.microsoft.com/office/drawing/2014/main" id="{ACF1A203-837C-F31C-68BD-E4CD721B6E67}"/>
                </a:ext>
              </a:extLst>
            </p:cNvPr>
            <p:cNvGrpSpPr/>
            <p:nvPr/>
          </p:nvGrpSpPr>
          <p:grpSpPr>
            <a:xfrm>
              <a:off x="239125" y="3384623"/>
              <a:ext cx="685800" cy="685800"/>
              <a:chOff x="216852" y="3429005"/>
              <a:chExt cx="685800" cy="685800"/>
            </a:xfrm>
          </p:grpSpPr>
          <p:sp>
            <p:nvSpPr>
              <p:cNvPr id="60" name="Oval 59">
                <a:extLst>
                  <a:ext uri="{FF2B5EF4-FFF2-40B4-BE49-F238E27FC236}">
                    <a16:creationId xmlns:a16="http://schemas.microsoft.com/office/drawing/2014/main" id="{7F88E384-4B94-1774-FE7B-9819243460AB}"/>
                  </a:ext>
                </a:extLst>
              </p:cNvPr>
              <p:cNvSpPr>
                <a:spLocks noChangeAspect="1"/>
              </p:cNvSpPr>
              <p:nvPr/>
            </p:nvSpPr>
            <p:spPr>
              <a:xfrm>
                <a:off x="216852" y="3429005"/>
                <a:ext cx="685800" cy="685800"/>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A picture containing clipart&#10;&#10;Description automatically generated">
                <a:extLst>
                  <a:ext uri="{FF2B5EF4-FFF2-40B4-BE49-F238E27FC236}">
                    <a16:creationId xmlns:a16="http://schemas.microsoft.com/office/drawing/2014/main" id="{828F0D9D-CC17-1D2E-C7A1-CB4E6859B57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1523" y="3619505"/>
                <a:ext cx="304800" cy="304800"/>
              </a:xfrm>
              <a:prstGeom prst="rect">
                <a:avLst/>
              </a:prstGeom>
            </p:spPr>
          </p:pic>
        </p:grpSp>
      </p:grpSp>
      <p:grpSp>
        <p:nvGrpSpPr>
          <p:cNvPr id="67" name="Group 66">
            <a:extLst>
              <a:ext uri="{FF2B5EF4-FFF2-40B4-BE49-F238E27FC236}">
                <a16:creationId xmlns:a16="http://schemas.microsoft.com/office/drawing/2014/main" id="{866EA94E-CF76-7165-4267-4B65CD841E28}"/>
              </a:ext>
            </a:extLst>
          </p:cNvPr>
          <p:cNvGrpSpPr/>
          <p:nvPr/>
        </p:nvGrpSpPr>
        <p:grpSpPr>
          <a:xfrm>
            <a:off x="301844" y="3092461"/>
            <a:ext cx="4112242" cy="707886"/>
            <a:chOff x="235584" y="2419217"/>
            <a:chExt cx="4112242" cy="707886"/>
          </a:xfrm>
        </p:grpSpPr>
        <p:sp>
          <p:nvSpPr>
            <p:cNvPr id="68" name="TextBox 67">
              <a:extLst>
                <a:ext uri="{FF2B5EF4-FFF2-40B4-BE49-F238E27FC236}">
                  <a16:creationId xmlns:a16="http://schemas.microsoft.com/office/drawing/2014/main" id="{25EE275D-21D3-5267-77DB-0AD0EC95C986}"/>
                </a:ext>
              </a:extLst>
            </p:cNvPr>
            <p:cNvSpPr txBox="1"/>
            <p:nvPr/>
          </p:nvSpPr>
          <p:spPr>
            <a:xfrm>
              <a:off x="1016479" y="2419217"/>
              <a:ext cx="3331347" cy="707886"/>
            </a:xfrm>
            <a:prstGeom prst="rect">
              <a:avLst/>
            </a:prstGeom>
            <a:noFill/>
          </p:spPr>
          <p:txBody>
            <a:bodyPr wrap="square" lIns="91440" tIns="45720" rIns="91440" bIns="45720" anchor="t">
              <a:spAutoFit/>
            </a:bodyPr>
            <a:lstStyle/>
            <a:p>
              <a:r>
                <a:rPr lang="en-US" sz="2400" b="1"/>
                <a:t>28,000 </a:t>
              </a:r>
            </a:p>
            <a:p>
              <a:r>
                <a:rPr lang="en-US" sz="1600"/>
                <a:t>Total Automated Text Messages</a:t>
              </a:r>
            </a:p>
          </p:txBody>
        </p:sp>
        <p:grpSp>
          <p:nvGrpSpPr>
            <p:cNvPr id="69" name="Group 68">
              <a:extLst>
                <a:ext uri="{FF2B5EF4-FFF2-40B4-BE49-F238E27FC236}">
                  <a16:creationId xmlns:a16="http://schemas.microsoft.com/office/drawing/2014/main" id="{51C031AA-5A8D-A4C7-8678-014AC0607DC4}"/>
                </a:ext>
              </a:extLst>
            </p:cNvPr>
            <p:cNvGrpSpPr/>
            <p:nvPr/>
          </p:nvGrpSpPr>
          <p:grpSpPr>
            <a:xfrm>
              <a:off x="235584" y="2430241"/>
              <a:ext cx="685800" cy="685800"/>
              <a:chOff x="235584" y="2479189"/>
              <a:chExt cx="685800" cy="685800"/>
            </a:xfrm>
          </p:grpSpPr>
          <p:sp>
            <p:nvSpPr>
              <p:cNvPr id="70" name="Oval 69">
                <a:extLst>
                  <a:ext uri="{FF2B5EF4-FFF2-40B4-BE49-F238E27FC236}">
                    <a16:creationId xmlns:a16="http://schemas.microsoft.com/office/drawing/2014/main" id="{8B54BF10-9378-9B5D-3C86-EE77B328BD0E}"/>
                  </a:ext>
                </a:extLst>
              </p:cNvPr>
              <p:cNvSpPr>
                <a:spLocks noChangeAspect="1"/>
              </p:cNvSpPr>
              <p:nvPr/>
            </p:nvSpPr>
            <p:spPr>
              <a:xfrm>
                <a:off x="235584" y="2479189"/>
                <a:ext cx="685800" cy="6858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Picture 70" descr="A picture containing text, clipart&#10;&#10;Description automatically generated">
                <a:extLst>
                  <a:ext uri="{FF2B5EF4-FFF2-40B4-BE49-F238E27FC236}">
                    <a16:creationId xmlns:a16="http://schemas.microsoft.com/office/drawing/2014/main" id="{818E130F-4CE6-8F79-91F4-172B82F16A0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5898" y="2669078"/>
                <a:ext cx="344859" cy="301752"/>
              </a:xfrm>
              <a:prstGeom prst="rect">
                <a:avLst/>
              </a:prstGeom>
            </p:spPr>
          </p:pic>
        </p:grpSp>
      </p:grpSp>
      <p:pic>
        <p:nvPicPr>
          <p:cNvPr id="23" name="Picture 22" descr="Icon&#10;&#10;Description automatically generated">
            <a:extLst>
              <a:ext uri="{FF2B5EF4-FFF2-40B4-BE49-F238E27FC236}">
                <a16:creationId xmlns:a16="http://schemas.microsoft.com/office/drawing/2014/main" id="{09E01C1C-9EDC-1287-F7DE-077412F571B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5789" y="2407985"/>
            <a:ext cx="350520" cy="365760"/>
          </a:xfrm>
          <a:prstGeom prst="rect">
            <a:avLst/>
          </a:prstGeom>
        </p:spPr>
      </p:pic>
      <p:sp>
        <p:nvSpPr>
          <p:cNvPr id="4" name="TextBox 3">
            <a:extLst>
              <a:ext uri="{FF2B5EF4-FFF2-40B4-BE49-F238E27FC236}">
                <a16:creationId xmlns:a16="http://schemas.microsoft.com/office/drawing/2014/main" id="{D3AB37BE-D7E6-5151-9239-0504A271E462}"/>
              </a:ext>
            </a:extLst>
          </p:cNvPr>
          <p:cNvSpPr txBox="1"/>
          <p:nvPr/>
        </p:nvSpPr>
        <p:spPr>
          <a:xfrm>
            <a:off x="7034317" y="4408214"/>
            <a:ext cx="242268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07/20/22- 01/04/23</a:t>
            </a:r>
          </a:p>
        </p:txBody>
      </p:sp>
    </p:spTree>
    <p:extLst>
      <p:ext uri="{BB962C8B-B14F-4D97-AF65-F5344CB8AC3E}">
        <p14:creationId xmlns:p14="http://schemas.microsoft.com/office/powerpoint/2010/main" val="1954541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63D7F-F9D6-A58A-6DC9-CF0B359397B0}"/>
              </a:ext>
            </a:extLst>
          </p:cNvPr>
          <p:cNvSpPr>
            <a:spLocks noGrp="1"/>
          </p:cNvSpPr>
          <p:nvPr>
            <p:ph type="title"/>
          </p:nvPr>
        </p:nvSpPr>
        <p:spPr>
          <a:xfrm>
            <a:off x="446913" y="-171450"/>
            <a:ext cx="8250174" cy="994172"/>
          </a:xfrm>
        </p:spPr>
        <p:txBody>
          <a:bodyPr/>
          <a:lstStyle/>
          <a:p>
            <a:r>
              <a:rPr lang="en-US"/>
              <a:t>Lowering Risk Across the Continuum</a:t>
            </a:r>
          </a:p>
        </p:txBody>
      </p:sp>
      <p:sp>
        <p:nvSpPr>
          <p:cNvPr id="4" name="Slide Number Placeholder 3">
            <a:extLst>
              <a:ext uri="{FF2B5EF4-FFF2-40B4-BE49-F238E27FC236}">
                <a16:creationId xmlns:a16="http://schemas.microsoft.com/office/drawing/2014/main" id="{183ABBBB-1036-D5FB-4B7F-FAA4690DF451}"/>
              </a:ext>
            </a:extLst>
          </p:cNvPr>
          <p:cNvSpPr>
            <a:spLocks noGrp="1"/>
          </p:cNvSpPr>
          <p:nvPr>
            <p:ph type="sldNum" sz="quarter" idx="4"/>
          </p:nvPr>
        </p:nvSpPr>
        <p:spPr/>
        <p:txBody>
          <a:bodyPr/>
          <a:lstStyle/>
          <a:p>
            <a:r>
              <a:rPr lang="en-US"/>
              <a:t>Updated 5/23/21. </a:t>
            </a:r>
            <a:fld id="{7941C8F8-DED7-B34B-876A-3C69C44D96C2}" type="slidenum">
              <a:rPr lang="en-US" smtClean="0"/>
              <a:pPr/>
              <a:t>29</a:t>
            </a:fld>
            <a:endParaRPr lang="en-US"/>
          </a:p>
        </p:txBody>
      </p:sp>
      <p:pic>
        <p:nvPicPr>
          <p:cNvPr id="7" name="Picture 6" descr="Chart, bubble chart&#10;&#10;Description automatically generated">
            <a:extLst>
              <a:ext uri="{FF2B5EF4-FFF2-40B4-BE49-F238E27FC236}">
                <a16:creationId xmlns:a16="http://schemas.microsoft.com/office/drawing/2014/main" id="{EC66C103-D280-8B54-EE77-24BC155DD609}"/>
              </a:ext>
            </a:extLst>
          </p:cNvPr>
          <p:cNvPicPr>
            <a:picLocks noChangeAspect="1"/>
          </p:cNvPicPr>
          <p:nvPr/>
        </p:nvPicPr>
        <p:blipFill rotWithShape="1">
          <a:blip r:embed="rId3">
            <a:extLst>
              <a:ext uri="{28A0092B-C50C-407E-A947-70E740481C1C}">
                <a14:useLocalDpi xmlns:a14="http://schemas.microsoft.com/office/drawing/2010/main" val="0"/>
              </a:ext>
            </a:extLst>
          </a:blip>
          <a:srcRect b="3225"/>
          <a:stretch/>
        </p:blipFill>
        <p:spPr>
          <a:xfrm>
            <a:off x="446416" y="2011680"/>
            <a:ext cx="5839364" cy="2594855"/>
          </a:xfrm>
          <a:prstGeom prst="rect">
            <a:avLst/>
          </a:prstGeom>
        </p:spPr>
      </p:pic>
      <p:sp>
        <p:nvSpPr>
          <p:cNvPr id="3" name="TextBox 1">
            <a:extLst>
              <a:ext uri="{FF2B5EF4-FFF2-40B4-BE49-F238E27FC236}">
                <a16:creationId xmlns:a16="http://schemas.microsoft.com/office/drawing/2014/main" id="{3896DAD7-2EA3-439E-1A40-38D02AE55A10}"/>
              </a:ext>
            </a:extLst>
          </p:cNvPr>
          <p:cNvSpPr txBox="1"/>
          <p:nvPr/>
        </p:nvSpPr>
        <p:spPr>
          <a:xfrm>
            <a:off x="365760" y="1005840"/>
            <a:ext cx="6858000" cy="822960"/>
          </a:xfrm>
          <a:prstGeom prst="rect">
            <a:avLst/>
          </a:prstGeom>
          <a:solidFill>
            <a:srgbClr val="00B050"/>
          </a:solidFill>
        </p:spPr>
        <p:txBody>
          <a:bodyPr wrap="square" lIns="182880" tIns="0" rIns="9144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b="1">
                <a:solidFill>
                  <a:schemeClr val="bg1"/>
                </a:solidFill>
              </a:rPr>
              <a:t>12.69 mmHg drop in avg. </a:t>
            </a:r>
            <a:r>
              <a:rPr lang="en-US" b="1" err="1">
                <a:solidFill>
                  <a:schemeClr val="bg1"/>
                </a:solidFill>
              </a:rPr>
              <a:t>sBP</a:t>
            </a:r>
            <a:r>
              <a:rPr lang="en-US" b="1">
                <a:solidFill>
                  <a:schemeClr val="bg1"/>
                </a:solidFill>
              </a:rPr>
              <a:t> </a:t>
            </a:r>
            <a:br>
              <a:rPr lang="en-US">
                <a:solidFill>
                  <a:schemeClr val="bg1"/>
                </a:solidFill>
              </a:rPr>
            </a:br>
            <a:r>
              <a:rPr lang="en-US" i="1">
                <a:solidFill>
                  <a:schemeClr val="bg1"/>
                </a:solidFill>
              </a:rPr>
              <a:t>from baseline for high-risk hypertension members &gt;160 </a:t>
            </a:r>
            <a:r>
              <a:rPr lang="en-US" i="1" err="1">
                <a:solidFill>
                  <a:schemeClr val="bg1"/>
                </a:solidFill>
              </a:rPr>
              <a:t>sBP</a:t>
            </a:r>
            <a:endParaRPr lang="en-US" b="1" i="1">
              <a:solidFill>
                <a:schemeClr val="bg1"/>
              </a:solidFill>
              <a:latin typeface="+mj-lt"/>
            </a:endParaRPr>
          </a:p>
        </p:txBody>
      </p:sp>
    </p:spTree>
    <p:extLst>
      <p:ext uri="{BB962C8B-B14F-4D97-AF65-F5344CB8AC3E}">
        <p14:creationId xmlns:p14="http://schemas.microsoft.com/office/powerpoint/2010/main" val="339150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0F3F0-D9A6-B249-88C8-E7167D9B5C20}"/>
              </a:ext>
            </a:extLst>
          </p:cNvPr>
          <p:cNvSpPr>
            <a:spLocks noGrp="1"/>
          </p:cNvSpPr>
          <p:nvPr>
            <p:ph type="title"/>
          </p:nvPr>
        </p:nvSpPr>
        <p:spPr>
          <a:xfrm>
            <a:off x="480164" y="0"/>
            <a:ext cx="8250174" cy="994172"/>
          </a:xfrm>
        </p:spPr>
        <p:txBody>
          <a:bodyPr/>
          <a:lstStyle/>
          <a:p>
            <a:r>
              <a:rPr lang="en-US"/>
              <a:t>Agenda</a:t>
            </a:r>
          </a:p>
        </p:txBody>
      </p:sp>
      <p:sp>
        <p:nvSpPr>
          <p:cNvPr id="5" name="Content Placeholder 4">
            <a:extLst>
              <a:ext uri="{FF2B5EF4-FFF2-40B4-BE49-F238E27FC236}">
                <a16:creationId xmlns:a16="http://schemas.microsoft.com/office/drawing/2014/main" id="{9E1CA25F-6AF8-164D-9F0B-E34178413F7E}"/>
              </a:ext>
            </a:extLst>
          </p:cNvPr>
          <p:cNvSpPr>
            <a:spLocks noGrp="1"/>
          </p:cNvSpPr>
          <p:nvPr>
            <p:ph sz="quarter" idx="11"/>
          </p:nvPr>
        </p:nvSpPr>
        <p:spPr>
          <a:xfrm>
            <a:off x="461952" y="1195969"/>
            <a:ext cx="7521002" cy="3454698"/>
          </a:xfrm>
          <a:solidFill>
            <a:srgbClr val="FFFFFF"/>
          </a:solidFill>
        </p:spPr>
        <p:txBody>
          <a:bodyPr vert="horz" lIns="68580" tIns="34290" rIns="68580" bIns="34290" rtlCol="0" anchor="t">
            <a:normAutofit/>
          </a:bodyPr>
          <a:lstStyle/>
          <a:p>
            <a:pPr>
              <a:spcBef>
                <a:spcPts val="900"/>
              </a:spcBef>
            </a:pPr>
            <a:r>
              <a:rPr lang="en-US" sz="2000"/>
              <a:t>Intros &amp; Learning Objectives </a:t>
            </a:r>
            <a:endParaRPr lang="en-US" sz="2000">
              <a:cs typeface="Calibri"/>
            </a:endParaRPr>
          </a:p>
          <a:p>
            <a:pPr>
              <a:spcBef>
                <a:spcPts val="900"/>
              </a:spcBef>
            </a:pPr>
            <a:r>
              <a:rPr lang="en-US" sz="2000"/>
              <a:t>Introduction to </a:t>
            </a:r>
            <a:r>
              <a:rPr lang="en-US" sz="2000" err="1"/>
              <a:t>Lightbeam’s</a:t>
            </a:r>
            <a:r>
              <a:rPr lang="en-US" sz="2000"/>
              <a:t> Deviceless Remote Patient Monitoring &amp; Licensed Clinical Services</a:t>
            </a:r>
            <a:endParaRPr lang="en-US" sz="2000">
              <a:cs typeface="Calibri"/>
            </a:endParaRPr>
          </a:p>
          <a:p>
            <a:pPr>
              <a:spcBef>
                <a:spcPts val="900"/>
              </a:spcBef>
            </a:pPr>
            <a:r>
              <a:rPr lang="en-US" sz="2000"/>
              <a:t>Carle Health’s Vision for Population Health </a:t>
            </a:r>
            <a:endParaRPr lang="en-US" sz="2000">
              <a:cs typeface="Calibri"/>
            </a:endParaRPr>
          </a:p>
          <a:p>
            <a:pPr lvl="1">
              <a:spcBef>
                <a:spcPts val="900"/>
              </a:spcBef>
            </a:pPr>
            <a:r>
              <a:rPr lang="en-US" sz="1800"/>
              <a:t>Strategy &amp; Workflow</a:t>
            </a:r>
            <a:endParaRPr lang="en-US" sz="1800">
              <a:cs typeface="Calibri"/>
            </a:endParaRPr>
          </a:p>
          <a:p>
            <a:pPr lvl="1">
              <a:spcBef>
                <a:spcPts val="900"/>
              </a:spcBef>
            </a:pPr>
            <a:r>
              <a:rPr lang="en-US" sz="1800"/>
              <a:t>Utilization &amp; Impact</a:t>
            </a:r>
            <a:endParaRPr lang="en-US" sz="1800">
              <a:cs typeface="Calibri"/>
            </a:endParaRPr>
          </a:p>
          <a:p>
            <a:pPr>
              <a:spcBef>
                <a:spcPts val="900"/>
              </a:spcBef>
            </a:pPr>
            <a:r>
              <a:rPr lang="en-US" sz="2000"/>
              <a:t>What’s Next?</a:t>
            </a:r>
            <a:endParaRPr lang="en-US" sz="2000">
              <a:cs typeface="Calibri"/>
            </a:endParaRPr>
          </a:p>
          <a:p>
            <a:pPr>
              <a:spcBef>
                <a:spcPts val="900"/>
              </a:spcBef>
            </a:pPr>
            <a:r>
              <a:rPr lang="en-US" sz="2000"/>
              <a:t>Q&amp;A</a:t>
            </a:r>
            <a:endParaRPr lang="en-US" sz="2000">
              <a:cs typeface="Calibri"/>
            </a:endParaRPr>
          </a:p>
        </p:txBody>
      </p:sp>
    </p:spTree>
    <p:extLst>
      <p:ext uri="{BB962C8B-B14F-4D97-AF65-F5344CB8AC3E}">
        <p14:creationId xmlns:p14="http://schemas.microsoft.com/office/powerpoint/2010/main" val="2328584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36D42B-C0E2-735F-AD62-451767DC967D}"/>
              </a:ext>
            </a:extLst>
          </p:cNvPr>
          <p:cNvSpPr/>
          <p:nvPr/>
        </p:nvSpPr>
        <p:spPr>
          <a:xfrm>
            <a:off x="4401899" y="1249814"/>
            <a:ext cx="4480560" cy="2926080"/>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94502-5731-27D4-CE65-933DEA1A8311}"/>
              </a:ext>
            </a:extLst>
          </p:cNvPr>
          <p:cNvSpPr>
            <a:spLocks noGrp="1"/>
          </p:cNvSpPr>
          <p:nvPr>
            <p:ph type="title"/>
          </p:nvPr>
        </p:nvSpPr>
        <p:spPr/>
        <p:txBody>
          <a:bodyPr/>
          <a:lstStyle/>
          <a:p>
            <a:r>
              <a:rPr lang="en-US"/>
              <a:t>Scaling Staff Resources with LCS</a:t>
            </a:r>
          </a:p>
        </p:txBody>
      </p:sp>
      <p:sp>
        <p:nvSpPr>
          <p:cNvPr id="3" name="Content Placeholder 2">
            <a:extLst>
              <a:ext uri="{FF2B5EF4-FFF2-40B4-BE49-F238E27FC236}">
                <a16:creationId xmlns:a16="http://schemas.microsoft.com/office/drawing/2014/main" id="{CD3003C6-3AC0-2FB8-8FDC-DE32CF14E024}"/>
              </a:ext>
            </a:extLst>
          </p:cNvPr>
          <p:cNvSpPr>
            <a:spLocks noGrp="1"/>
          </p:cNvSpPr>
          <p:nvPr>
            <p:ph sz="half" idx="1"/>
          </p:nvPr>
        </p:nvSpPr>
        <p:spPr>
          <a:xfrm>
            <a:off x="381001" y="1371600"/>
            <a:ext cx="4023360" cy="3501628"/>
          </a:xfrm>
        </p:spPr>
        <p:txBody>
          <a:bodyPr vert="horz" lIns="0" tIns="0" rIns="0" bIns="0" rtlCol="0" anchor="t">
            <a:noAutofit/>
          </a:bodyPr>
          <a:lstStyle/>
          <a:p>
            <a:pPr marL="347345" indent="-347345"/>
            <a:r>
              <a:rPr lang="en-US" sz="1800">
                <a:sym typeface="Wingdings" pitchFamily="2" charset="2"/>
              </a:rPr>
              <a:t>Add Licensed FTE as Needed </a:t>
            </a:r>
            <a:endParaRPr lang="en-US" sz="2400">
              <a:sym typeface="Wingdings" pitchFamily="2" charset="2"/>
            </a:endParaRPr>
          </a:p>
          <a:p>
            <a:pPr marL="804545" lvl="1" indent="-347345"/>
            <a:r>
              <a:rPr lang="en-US" sz="1400">
                <a:sym typeface="Wingdings" pitchFamily="2" charset="2"/>
              </a:rPr>
              <a:t>(1.0 </a:t>
            </a:r>
            <a:r>
              <a:rPr lang="en-US" sz="1300">
                <a:sym typeface="Wingdings" pitchFamily="2" charset="2"/>
              </a:rPr>
              <a:t></a:t>
            </a:r>
            <a:r>
              <a:rPr lang="en-US" sz="1400">
                <a:sym typeface="Wingdings" pitchFamily="2" charset="2"/>
              </a:rPr>
              <a:t> 1.5 FTE)</a:t>
            </a:r>
            <a:endParaRPr lang="en-US" sz="1400">
              <a:cs typeface="Calibri"/>
            </a:endParaRPr>
          </a:p>
          <a:p>
            <a:pPr marL="347345" indent="-347345"/>
            <a:r>
              <a:rPr lang="en-US" sz="1800">
                <a:sym typeface="Wingdings" pitchFamily="2" charset="2"/>
              </a:rPr>
              <a:t>Plug into Existing Ecosystem</a:t>
            </a:r>
            <a:endParaRPr lang="en-US" sz="1800">
              <a:cs typeface="Calibri"/>
            </a:endParaRPr>
          </a:p>
          <a:p>
            <a:pPr marL="804545" lvl="1" indent="-347345"/>
            <a:r>
              <a:rPr lang="en-US" sz="1400">
                <a:cs typeface="Calibri"/>
              </a:rPr>
              <a:t>Fast onboarding</a:t>
            </a:r>
          </a:p>
          <a:p>
            <a:pPr marL="804545" lvl="1" indent="-347345"/>
            <a:r>
              <a:rPr lang="en-US" sz="1400">
                <a:cs typeface="Calibri"/>
              </a:rPr>
              <a:t>Follow existing protocols &amp; workflows</a:t>
            </a:r>
          </a:p>
          <a:p>
            <a:pPr marL="804545" lvl="1" indent="-347345"/>
            <a:r>
              <a:rPr lang="en-US" sz="1400">
                <a:ea typeface="+mn-lt"/>
                <a:cs typeface="+mn-lt"/>
              </a:rPr>
              <a:t>No client management oversight required</a:t>
            </a:r>
            <a:endParaRPr lang="en-US" sz="1400">
              <a:sym typeface="Wingdings" pitchFamily="2" charset="2"/>
            </a:endParaRPr>
          </a:p>
          <a:p>
            <a:pPr marL="347345" indent="-347345"/>
            <a:r>
              <a:rPr lang="en-US" sz="1800">
                <a:cs typeface="Calibri"/>
              </a:rPr>
              <a:t>Impactful</a:t>
            </a:r>
            <a:endParaRPr lang="en-US" sz="1800">
              <a:sym typeface="Wingdings" pitchFamily="2" charset="2"/>
            </a:endParaRPr>
          </a:p>
          <a:p>
            <a:pPr marL="804545" lvl="1" indent="-347345"/>
            <a:r>
              <a:rPr lang="en-US" sz="1400">
                <a:ea typeface="+mn-lt"/>
                <a:cs typeface="+mn-lt"/>
              </a:rPr>
              <a:t>Dedicated to one task (managing alerts is sole responsibility. Enables timely response for patients.</a:t>
            </a:r>
            <a:endParaRPr lang="en-US" sz="1800">
              <a:ea typeface="+mn-lt"/>
              <a:cs typeface="+mn-lt"/>
            </a:endParaRPr>
          </a:p>
          <a:p>
            <a:pPr marL="347345" indent="-347345"/>
            <a:r>
              <a:rPr lang="en-US" sz="1800">
                <a:ea typeface="+mn-lt"/>
                <a:cs typeface="+mn-lt"/>
              </a:rPr>
              <a:t>Cost-effective</a:t>
            </a:r>
            <a:r>
              <a:rPr lang="en-US" sz="1800">
                <a:sym typeface="Wingdings" pitchFamily="2" charset="2"/>
              </a:rPr>
              <a:t> </a:t>
            </a:r>
            <a:endParaRPr lang="en-US" sz="1800">
              <a:cs typeface="Calibri"/>
            </a:endParaRPr>
          </a:p>
          <a:p>
            <a:pPr marL="347345" indent="-347345"/>
            <a:endParaRPr lang="en-US" sz="1800">
              <a:cs typeface="Calibri"/>
            </a:endParaRPr>
          </a:p>
        </p:txBody>
      </p:sp>
      <p:sp>
        <p:nvSpPr>
          <p:cNvPr id="7" name="Content Placeholder 5">
            <a:extLst>
              <a:ext uri="{FF2B5EF4-FFF2-40B4-BE49-F238E27FC236}">
                <a16:creationId xmlns:a16="http://schemas.microsoft.com/office/drawing/2014/main" id="{B98BD616-EC5C-9B73-4A5A-BEC13C68137A}"/>
              </a:ext>
            </a:extLst>
          </p:cNvPr>
          <p:cNvSpPr>
            <a:spLocks noGrp="1"/>
          </p:cNvSpPr>
          <p:nvPr/>
        </p:nvSpPr>
        <p:spPr>
          <a:xfrm>
            <a:off x="4604190" y="1439706"/>
            <a:ext cx="3952208" cy="376521"/>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0100" indent="-342900"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400" b="1">
                <a:solidFill>
                  <a:schemeClr val="tx1"/>
                </a:solidFill>
                <a:cs typeface="Calibri"/>
              </a:rPr>
              <a:t>Reaching 16x More Patients</a:t>
            </a:r>
            <a:endParaRPr lang="en-US" sz="2400" b="1">
              <a:solidFill>
                <a:schemeClr val="tx1"/>
              </a:solidFill>
            </a:endParaRPr>
          </a:p>
        </p:txBody>
      </p:sp>
      <p:sp>
        <p:nvSpPr>
          <p:cNvPr id="8" name="Content Placeholder 5">
            <a:extLst>
              <a:ext uri="{FF2B5EF4-FFF2-40B4-BE49-F238E27FC236}">
                <a16:creationId xmlns:a16="http://schemas.microsoft.com/office/drawing/2014/main" id="{A3DD7568-2CCA-550F-A56B-B705B1A75B7A}"/>
              </a:ext>
            </a:extLst>
          </p:cNvPr>
          <p:cNvSpPr>
            <a:spLocks noGrp="1"/>
          </p:cNvSpPr>
          <p:nvPr/>
        </p:nvSpPr>
        <p:spPr>
          <a:xfrm>
            <a:off x="4645352" y="1988346"/>
            <a:ext cx="3952208" cy="376521"/>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0100" indent="-342900"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i="1" u="sng">
                <a:solidFill>
                  <a:schemeClr val="bg1">
                    <a:lumMod val="50000"/>
                  </a:schemeClr>
                </a:solidFill>
                <a:cs typeface="Calibri"/>
              </a:rPr>
              <a:t>Before</a:t>
            </a:r>
            <a:r>
              <a:rPr lang="en-US" sz="1800" i="1">
                <a:solidFill>
                  <a:schemeClr val="bg1">
                    <a:lumMod val="50000"/>
                  </a:schemeClr>
                </a:solidFill>
                <a:cs typeface="Calibri"/>
              </a:rPr>
              <a:t> Deviceless RPM &amp; LCS</a:t>
            </a:r>
            <a:endParaRPr lang="en-US" sz="1800" i="1">
              <a:solidFill>
                <a:schemeClr val="bg1">
                  <a:lumMod val="50000"/>
                </a:schemeClr>
              </a:solidFill>
            </a:endParaRPr>
          </a:p>
        </p:txBody>
      </p:sp>
      <p:sp>
        <p:nvSpPr>
          <p:cNvPr id="9" name="Content Placeholder 5">
            <a:extLst>
              <a:ext uri="{FF2B5EF4-FFF2-40B4-BE49-F238E27FC236}">
                <a16:creationId xmlns:a16="http://schemas.microsoft.com/office/drawing/2014/main" id="{671F82FF-86EE-646E-8053-2037D2E12529}"/>
              </a:ext>
            </a:extLst>
          </p:cNvPr>
          <p:cNvSpPr>
            <a:spLocks noGrp="1"/>
          </p:cNvSpPr>
          <p:nvPr/>
        </p:nvSpPr>
        <p:spPr>
          <a:xfrm>
            <a:off x="4645352" y="2975271"/>
            <a:ext cx="3952208" cy="376521"/>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0100" indent="-342900"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i="1" u="sng">
                <a:solidFill>
                  <a:schemeClr val="tx1"/>
                </a:solidFill>
                <a:cs typeface="Calibri"/>
              </a:rPr>
              <a:t>After</a:t>
            </a:r>
            <a:r>
              <a:rPr lang="en-US" sz="1800" i="1">
                <a:solidFill>
                  <a:schemeClr val="tx1"/>
                </a:solidFill>
                <a:cs typeface="Calibri"/>
              </a:rPr>
              <a:t> Deviceless RPM &amp; LCS</a:t>
            </a:r>
            <a:endParaRPr lang="en-US" sz="1800" i="1">
              <a:solidFill>
                <a:schemeClr val="tx1"/>
              </a:solidFill>
            </a:endParaRPr>
          </a:p>
        </p:txBody>
      </p:sp>
      <p:sp>
        <p:nvSpPr>
          <p:cNvPr id="11" name="Content Placeholder 5">
            <a:extLst>
              <a:ext uri="{FF2B5EF4-FFF2-40B4-BE49-F238E27FC236}">
                <a16:creationId xmlns:a16="http://schemas.microsoft.com/office/drawing/2014/main" id="{802814CC-B591-B077-5218-F08C0EECCFBF}"/>
              </a:ext>
            </a:extLst>
          </p:cNvPr>
          <p:cNvSpPr>
            <a:spLocks noGrp="1"/>
          </p:cNvSpPr>
          <p:nvPr/>
        </p:nvSpPr>
        <p:spPr>
          <a:xfrm>
            <a:off x="4645352" y="2365384"/>
            <a:ext cx="937279" cy="376521"/>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0100" indent="-342900"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a:solidFill>
                  <a:schemeClr val="bg1">
                    <a:lumMod val="50000"/>
                  </a:schemeClr>
                </a:solidFill>
                <a:cs typeface="Calibri"/>
              </a:rPr>
              <a:t>1 : 60</a:t>
            </a:r>
            <a:endParaRPr lang="en-US">
              <a:solidFill>
                <a:schemeClr val="bg1">
                  <a:lumMod val="50000"/>
                </a:schemeClr>
              </a:solidFill>
            </a:endParaRPr>
          </a:p>
        </p:txBody>
      </p:sp>
      <p:sp>
        <p:nvSpPr>
          <p:cNvPr id="12" name="Content Placeholder 5">
            <a:extLst>
              <a:ext uri="{FF2B5EF4-FFF2-40B4-BE49-F238E27FC236}">
                <a16:creationId xmlns:a16="http://schemas.microsoft.com/office/drawing/2014/main" id="{590FAD72-63AE-2D79-1C63-31CFF050F0FE}"/>
              </a:ext>
            </a:extLst>
          </p:cNvPr>
          <p:cNvSpPr>
            <a:spLocks noGrp="1"/>
          </p:cNvSpPr>
          <p:nvPr/>
        </p:nvSpPr>
        <p:spPr>
          <a:xfrm>
            <a:off x="4645352" y="3438821"/>
            <a:ext cx="1770887" cy="376521"/>
          </a:xfrm>
          <a:prstGeom prst="rect">
            <a:avLst/>
          </a:prstGeom>
        </p:spPr>
        <p:txBody>
          <a:bodyPr vert="horz" lIns="0" tIns="0" rIns="0" bIns="0" rtlCol="0" anchor="t">
            <a:noAutofit/>
          </a:bodyPr>
          <a:lstStyle>
            <a:lvl1pPr marL="347663" indent="-347663" algn="l" defTabSz="457200" rtl="0" eaLnBrk="1" latinLnBrk="0" hangingPunct="1">
              <a:spcBef>
                <a:spcPct val="20000"/>
              </a:spcBef>
              <a:buFont typeface="Arial"/>
              <a:buChar char="•"/>
              <a:defRPr sz="2800" kern="1200">
                <a:solidFill>
                  <a:srgbClr val="09727D"/>
                </a:solidFill>
                <a:latin typeface="+mn-lt"/>
                <a:ea typeface="+mn-ea"/>
                <a:cs typeface="+mn-cs"/>
              </a:defRPr>
            </a:lvl1pPr>
            <a:lvl2pPr marL="800100" indent="-342900" algn="l" defTabSz="457200" rtl="0" eaLnBrk="1" latinLnBrk="0" hangingPunct="1">
              <a:spcBef>
                <a:spcPts val="500"/>
              </a:spcBef>
              <a:buFont typeface="Arial"/>
              <a:buChar char="–"/>
              <a:defRPr sz="2400" kern="1200">
                <a:solidFill>
                  <a:srgbClr val="09727D"/>
                </a:solidFill>
                <a:latin typeface="+mn-lt"/>
                <a:ea typeface="+mn-ea"/>
                <a:cs typeface="+mn-cs"/>
              </a:defRPr>
            </a:lvl2pPr>
            <a:lvl3pPr marL="1257300" indent="-342900" algn="l" defTabSz="457200" rtl="0" eaLnBrk="1" latinLnBrk="0" hangingPunct="1">
              <a:spcBef>
                <a:spcPts val="500"/>
              </a:spcBef>
              <a:buFont typeface="Arial"/>
              <a:buChar char="•"/>
              <a:defRPr sz="2000" kern="1200">
                <a:solidFill>
                  <a:srgbClr val="09727D"/>
                </a:solidFill>
                <a:latin typeface="+mn-lt"/>
                <a:ea typeface="+mn-ea"/>
                <a:cs typeface="+mn-cs"/>
              </a:defRPr>
            </a:lvl3pPr>
            <a:lvl4pPr marL="1657350" indent="-285750" algn="l" defTabSz="4572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b="1">
                <a:cs typeface="Calibri"/>
              </a:rPr>
              <a:t>1 : 1,000+</a:t>
            </a:r>
            <a:endParaRPr lang="en-US" b="1"/>
          </a:p>
        </p:txBody>
      </p:sp>
      <p:pic>
        <p:nvPicPr>
          <p:cNvPr id="16" name="Picture 15" descr="Icon&#10;&#10;Description automatically generated">
            <a:extLst>
              <a:ext uri="{FF2B5EF4-FFF2-40B4-BE49-F238E27FC236}">
                <a16:creationId xmlns:a16="http://schemas.microsoft.com/office/drawing/2014/main" id="{80F41620-08EC-4F99-6031-4A37B565DB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434" y="3459742"/>
            <a:ext cx="304800" cy="355600"/>
          </a:xfrm>
          <a:prstGeom prst="rect">
            <a:avLst/>
          </a:prstGeom>
        </p:spPr>
      </p:pic>
      <p:pic>
        <p:nvPicPr>
          <p:cNvPr id="22" name="Picture 21" descr="Background pattern&#10;&#10;Description automatically generated">
            <a:extLst>
              <a:ext uri="{FF2B5EF4-FFF2-40B4-BE49-F238E27FC236}">
                <a16:creationId xmlns:a16="http://schemas.microsoft.com/office/drawing/2014/main" id="{3D4986ED-E892-0147-06CF-9F5C97377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5663" y="3351792"/>
            <a:ext cx="2032000" cy="571500"/>
          </a:xfrm>
          <a:prstGeom prst="rect">
            <a:avLst/>
          </a:prstGeom>
        </p:spPr>
      </p:pic>
      <p:pic>
        <p:nvPicPr>
          <p:cNvPr id="27" name="Picture 26" descr="A close up of the moon&#10;&#10;Description automatically generated with medium confidence">
            <a:extLst>
              <a:ext uri="{FF2B5EF4-FFF2-40B4-BE49-F238E27FC236}">
                <a16:creationId xmlns:a16="http://schemas.microsoft.com/office/drawing/2014/main" id="{7AB2631F-FCC8-CA08-BA99-D4BEF43397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0873" y="2385564"/>
            <a:ext cx="304800" cy="355600"/>
          </a:xfrm>
          <a:prstGeom prst="rect">
            <a:avLst/>
          </a:prstGeom>
        </p:spPr>
      </p:pic>
      <p:pic>
        <p:nvPicPr>
          <p:cNvPr id="28" name="Picture 27" descr="Icon&#10;&#10;Description automatically generated">
            <a:extLst>
              <a:ext uri="{FF2B5EF4-FFF2-40B4-BE49-F238E27FC236}">
                <a16:creationId xmlns:a16="http://schemas.microsoft.com/office/drawing/2014/main" id="{BF24FA09-F933-EAFC-9828-E583410377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6095" y="2418800"/>
            <a:ext cx="685800" cy="317500"/>
          </a:xfrm>
          <a:prstGeom prst="rect">
            <a:avLst/>
          </a:prstGeom>
        </p:spPr>
      </p:pic>
    </p:spTree>
    <p:extLst>
      <p:ext uri="{BB962C8B-B14F-4D97-AF65-F5344CB8AC3E}">
        <p14:creationId xmlns:p14="http://schemas.microsoft.com/office/powerpoint/2010/main" val="1435850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23F3D-BD56-4B1B-CFCB-CFBC74C8CFBF}"/>
              </a:ext>
            </a:extLst>
          </p:cNvPr>
          <p:cNvSpPr>
            <a:spLocks noGrp="1"/>
          </p:cNvSpPr>
          <p:nvPr>
            <p:ph type="title"/>
          </p:nvPr>
        </p:nvSpPr>
        <p:spPr>
          <a:xfrm>
            <a:off x="359434" y="-3613"/>
            <a:ext cx="8664313" cy="662702"/>
          </a:xfrm>
        </p:spPr>
        <p:txBody>
          <a:bodyPr/>
          <a:lstStyle/>
          <a:p>
            <a:r>
              <a:rPr lang="en-US" sz="2800">
                <a:cs typeface="Calibri"/>
              </a:rPr>
              <a:t>Automated Pathways Improve Care Team Efficiency</a:t>
            </a:r>
            <a:endParaRPr lang="en-US" sz="2800"/>
          </a:p>
        </p:txBody>
      </p:sp>
      <p:sp>
        <p:nvSpPr>
          <p:cNvPr id="6" name="Content Placeholder 2">
            <a:extLst>
              <a:ext uri="{FF2B5EF4-FFF2-40B4-BE49-F238E27FC236}">
                <a16:creationId xmlns:a16="http://schemas.microsoft.com/office/drawing/2014/main" id="{BEB0AF31-C443-88F3-597A-7503C356CC9E}"/>
              </a:ext>
            </a:extLst>
          </p:cNvPr>
          <p:cNvSpPr>
            <a:spLocks noGrp="1"/>
          </p:cNvSpPr>
          <p:nvPr>
            <p:ph sz="half" idx="1"/>
          </p:nvPr>
        </p:nvSpPr>
        <p:spPr>
          <a:xfrm>
            <a:off x="372395" y="1763138"/>
            <a:ext cx="8399209" cy="3394474"/>
          </a:xfrm>
        </p:spPr>
        <p:txBody>
          <a:bodyPr/>
          <a:lstStyle/>
          <a:p>
            <a:pPr marL="0" indent="0" algn="ctr">
              <a:buNone/>
            </a:pPr>
            <a:endParaRPr lang="en-US">
              <a:solidFill>
                <a:schemeClr val="tx2"/>
              </a:solidFill>
            </a:endParaRPr>
          </a:p>
          <a:p>
            <a:pPr marL="0" indent="0" algn="ctr">
              <a:buNone/>
            </a:pPr>
            <a:endParaRPr lang="en-US">
              <a:solidFill>
                <a:schemeClr val="tx2"/>
              </a:solidFill>
            </a:endParaRPr>
          </a:p>
        </p:txBody>
      </p:sp>
      <p:sp>
        <p:nvSpPr>
          <p:cNvPr id="10" name="Arrow: Down 9">
            <a:extLst>
              <a:ext uri="{FF2B5EF4-FFF2-40B4-BE49-F238E27FC236}">
                <a16:creationId xmlns:a16="http://schemas.microsoft.com/office/drawing/2014/main" id="{9D572F0C-90F8-427A-FDAB-ED912DC02F30}"/>
              </a:ext>
            </a:extLst>
          </p:cNvPr>
          <p:cNvSpPr/>
          <p:nvPr/>
        </p:nvSpPr>
        <p:spPr>
          <a:xfrm rot="16200000">
            <a:off x="2492989" y="3799936"/>
            <a:ext cx="405531" cy="468702"/>
          </a:xfrm>
          <a:prstGeom prst="downArrow">
            <a:avLst>
              <a:gd name="adj1" fmla="val 29574"/>
              <a:gd name="adj2"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92E456C-337E-D4BB-BF6E-97CC680E0917}"/>
              </a:ext>
            </a:extLst>
          </p:cNvPr>
          <p:cNvSpPr/>
          <p:nvPr/>
        </p:nvSpPr>
        <p:spPr>
          <a:xfrm>
            <a:off x="216376" y="1208467"/>
            <a:ext cx="2888413" cy="672497"/>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lIns="91440" tIns="45720" rIns="91440" bIns="45720" rtlCol="0" anchor="ctr"/>
          <a:lstStyle/>
          <a:p>
            <a:pPr algn="ctr"/>
            <a:r>
              <a:rPr lang="en-US">
                <a:ea typeface="+mn-lt"/>
                <a:cs typeface="+mn-lt"/>
              </a:rPr>
              <a:t>Patient reports symptom or value that is out of range</a:t>
            </a:r>
            <a:endParaRPr lang="en-US">
              <a:cs typeface="Calibri"/>
            </a:endParaRPr>
          </a:p>
        </p:txBody>
      </p:sp>
      <p:sp>
        <p:nvSpPr>
          <p:cNvPr id="14" name="Rectangle 13">
            <a:extLst>
              <a:ext uri="{FF2B5EF4-FFF2-40B4-BE49-F238E27FC236}">
                <a16:creationId xmlns:a16="http://schemas.microsoft.com/office/drawing/2014/main" id="{A9FFECB7-B33F-4833-D135-77ED942965D2}"/>
              </a:ext>
            </a:extLst>
          </p:cNvPr>
          <p:cNvSpPr/>
          <p:nvPr/>
        </p:nvSpPr>
        <p:spPr>
          <a:xfrm>
            <a:off x="3817995" y="1210932"/>
            <a:ext cx="3147025" cy="705825"/>
          </a:xfrm>
          <a:prstGeom prst="rect">
            <a:avLst/>
          </a:prstGeom>
          <a:solidFill>
            <a:schemeClr val="tx1"/>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US" b="1">
                <a:solidFill>
                  <a:schemeClr val="bg2"/>
                </a:solidFill>
                <a:ea typeface="+mn-lt"/>
                <a:cs typeface="+mn-lt"/>
              </a:rPr>
              <a:t>Alerts fire to dedicated LCS RN Care Manager for follow up</a:t>
            </a:r>
            <a:endParaRPr lang="en-US">
              <a:solidFill>
                <a:schemeClr val="bg2"/>
              </a:solidFill>
              <a:ea typeface="+mn-lt"/>
              <a:cs typeface="+mn-lt"/>
            </a:endParaRPr>
          </a:p>
        </p:txBody>
      </p:sp>
      <p:sp>
        <p:nvSpPr>
          <p:cNvPr id="16" name="Rectangle 15">
            <a:extLst>
              <a:ext uri="{FF2B5EF4-FFF2-40B4-BE49-F238E27FC236}">
                <a16:creationId xmlns:a16="http://schemas.microsoft.com/office/drawing/2014/main" id="{F0EFFE80-C6C0-43C6-904C-6C720550727A}"/>
              </a:ext>
            </a:extLst>
          </p:cNvPr>
          <p:cNvSpPr/>
          <p:nvPr/>
        </p:nvSpPr>
        <p:spPr>
          <a:xfrm>
            <a:off x="7642954" y="1213089"/>
            <a:ext cx="1395416" cy="1186254"/>
          </a:xfrm>
          <a:prstGeom prst="rect">
            <a:avLst/>
          </a:prstGeom>
          <a:solidFill>
            <a:schemeClr val="bg1"/>
          </a:solidFill>
          <a:ln>
            <a:solidFill>
              <a:schemeClr val="accent2"/>
            </a:solid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r>
              <a:rPr lang="en-US" sz="1400">
                <a:solidFill>
                  <a:srgbClr val="000000"/>
                </a:solidFill>
                <a:latin typeface="Calibri"/>
              </a:rPr>
              <a:t>Emergent coordination of care</a:t>
            </a:r>
            <a:r>
              <a:rPr lang="en-US" sz="1400">
                <a:solidFill>
                  <a:srgbClr val="000000"/>
                </a:solidFill>
                <a:latin typeface="Calibri"/>
                <a:ea typeface="Calibri"/>
                <a:cs typeface="Calibri"/>
              </a:rPr>
              <a:t>​, escalate to provider or call 911</a:t>
            </a:r>
            <a:endParaRPr lang="en-US" sz="1400" b="1">
              <a:solidFill>
                <a:srgbClr val="000000"/>
              </a:solidFill>
              <a:cs typeface="Calibri"/>
            </a:endParaRPr>
          </a:p>
        </p:txBody>
      </p:sp>
      <p:sp>
        <p:nvSpPr>
          <p:cNvPr id="20" name="Rectangle 19">
            <a:extLst>
              <a:ext uri="{FF2B5EF4-FFF2-40B4-BE49-F238E27FC236}">
                <a16:creationId xmlns:a16="http://schemas.microsoft.com/office/drawing/2014/main" id="{F5707A35-61DB-32C4-3ECE-7CA15C78A0F0}"/>
              </a:ext>
            </a:extLst>
          </p:cNvPr>
          <p:cNvSpPr/>
          <p:nvPr/>
        </p:nvSpPr>
        <p:spPr>
          <a:xfrm>
            <a:off x="213454" y="3197163"/>
            <a:ext cx="1934567" cy="1132340"/>
          </a:xfrm>
          <a:prstGeom prst="rect">
            <a:avLst/>
          </a:prstGeom>
          <a:solidFill>
            <a:schemeClr val="accent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r>
              <a:rPr lang="en-US" sz="1400">
                <a:solidFill>
                  <a:srgbClr val="000000"/>
                </a:solidFill>
                <a:ea typeface="+mn-lt"/>
                <a:cs typeface="+mn-lt"/>
              </a:rPr>
              <a:t>Assessment form automatically adjusts to populate questions relevant to the patient’s symptoms and alerts </a:t>
            </a:r>
          </a:p>
        </p:txBody>
      </p:sp>
      <p:sp>
        <p:nvSpPr>
          <p:cNvPr id="22" name="Rectangle 21">
            <a:extLst>
              <a:ext uri="{FF2B5EF4-FFF2-40B4-BE49-F238E27FC236}">
                <a16:creationId xmlns:a16="http://schemas.microsoft.com/office/drawing/2014/main" id="{684E32E4-8909-C8E9-EB09-1587E0204BBF}"/>
              </a:ext>
            </a:extLst>
          </p:cNvPr>
          <p:cNvSpPr/>
          <p:nvPr/>
        </p:nvSpPr>
        <p:spPr>
          <a:xfrm>
            <a:off x="3200351" y="3197166"/>
            <a:ext cx="2290405" cy="1110774"/>
          </a:xfrm>
          <a:prstGeom prst="rect">
            <a:avLst/>
          </a:prstGeom>
          <a:solidFill>
            <a:schemeClr val="accent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r>
              <a:rPr lang="en-US" sz="1400">
                <a:solidFill>
                  <a:srgbClr val="000000"/>
                </a:solidFill>
                <a:latin typeface="Calibri"/>
              </a:rPr>
              <a:t>RN calls, has holistic discussion to uncover needs, discuss symptoms, medication compliance, provide education</a:t>
            </a:r>
            <a:endParaRPr lang="en-US" sz="1400">
              <a:solidFill>
                <a:srgbClr val="000000"/>
              </a:solidFill>
              <a:cs typeface="Calibri"/>
            </a:endParaRPr>
          </a:p>
        </p:txBody>
      </p:sp>
      <p:sp>
        <p:nvSpPr>
          <p:cNvPr id="60" name="Arrow: Down 59">
            <a:extLst>
              <a:ext uri="{FF2B5EF4-FFF2-40B4-BE49-F238E27FC236}">
                <a16:creationId xmlns:a16="http://schemas.microsoft.com/office/drawing/2014/main" id="{B6794F00-E010-1AA8-2359-9A25B2D3D12C}"/>
              </a:ext>
            </a:extLst>
          </p:cNvPr>
          <p:cNvSpPr/>
          <p:nvPr/>
        </p:nvSpPr>
        <p:spPr>
          <a:xfrm rot="16200000">
            <a:off x="3280149" y="1600200"/>
            <a:ext cx="362399" cy="425570"/>
          </a:xfrm>
          <a:prstGeom prst="downArrow">
            <a:avLst>
              <a:gd name="adj1" fmla="val 29574"/>
              <a:gd name="adj2"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A4274FBF-8C16-A186-F850-B06CE1A471F8}"/>
              </a:ext>
            </a:extLst>
          </p:cNvPr>
          <p:cNvSpPr/>
          <p:nvPr/>
        </p:nvSpPr>
        <p:spPr>
          <a:xfrm>
            <a:off x="6392124" y="3197166"/>
            <a:ext cx="1859085" cy="895114"/>
          </a:xfrm>
          <a:prstGeom prst="rect">
            <a:avLst/>
          </a:prstGeom>
          <a:solidFill>
            <a:schemeClr val="accent1"/>
          </a:solidFill>
          <a:ln>
            <a:solidFill>
              <a:schemeClr val="tx2"/>
            </a:solidFill>
          </a:ln>
        </p:spPr>
        <p:style>
          <a:lnRef idx="1">
            <a:schemeClr val="accent3"/>
          </a:lnRef>
          <a:fillRef idx="3">
            <a:schemeClr val="accent3"/>
          </a:fillRef>
          <a:effectRef idx="2">
            <a:schemeClr val="accent3"/>
          </a:effectRef>
          <a:fontRef idx="minor">
            <a:schemeClr val="lt1"/>
          </a:fontRef>
        </p:style>
        <p:txBody>
          <a:bodyPr lIns="91440" tIns="45720" rIns="91440" bIns="45720" rtlCol="0" anchor="ctr"/>
          <a:lstStyle/>
          <a:p>
            <a:r>
              <a:rPr lang="en-US" sz="1400">
                <a:solidFill>
                  <a:srgbClr val="000000"/>
                </a:solidFill>
                <a:cs typeface="Calibri"/>
              </a:rPr>
              <a:t>Refer patient to social work, </a:t>
            </a:r>
            <a:r>
              <a:rPr lang="en-US" sz="1400" err="1">
                <a:solidFill>
                  <a:srgbClr val="000000"/>
                </a:solidFill>
                <a:cs typeface="Calibri"/>
              </a:rPr>
              <a:t>etc</a:t>
            </a:r>
            <a:r>
              <a:rPr lang="en-US" sz="1400">
                <a:solidFill>
                  <a:srgbClr val="000000"/>
                </a:solidFill>
                <a:cs typeface="Calibri"/>
              </a:rPr>
              <a:t>, based on additional uncovered needs</a:t>
            </a:r>
          </a:p>
        </p:txBody>
      </p:sp>
      <p:sp>
        <p:nvSpPr>
          <p:cNvPr id="75" name="Arrow: Down 74">
            <a:extLst>
              <a:ext uri="{FF2B5EF4-FFF2-40B4-BE49-F238E27FC236}">
                <a16:creationId xmlns:a16="http://schemas.microsoft.com/office/drawing/2014/main" id="{F856A288-0EEB-38AA-8204-CE6342B532D1}"/>
              </a:ext>
            </a:extLst>
          </p:cNvPr>
          <p:cNvSpPr/>
          <p:nvPr/>
        </p:nvSpPr>
        <p:spPr>
          <a:xfrm rot="16200000">
            <a:off x="7140469" y="1330625"/>
            <a:ext cx="362399" cy="425570"/>
          </a:xfrm>
          <a:prstGeom prst="downArrow">
            <a:avLst>
              <a:gd name="adj1" fmla="val 29574"/>
              <a:gd name="adj2"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8" name="Group 87">
            <a:extLst>
              <a:ext uri="{FF2B5EF4-FFF2-40B4-BE49-F238E27FC236}">
                <a16:creationId xmlns:a16="http://schemas.microsoft.com/office/drawing/2014/main" id="{9AF5C8D5-422A-167E-ED97-A70F2A5A3AE7}"/>
              </a:ext>
            </a:extLst>
          </p:cNvPr>
          <p:cNvGrpSpPr/>
          <p:nvPr/>
        </p:nvGrpSpPr>
        <p:grpSpPr>
          <a:xfrm>
            <a:off x="3202477" y="1015401"/>
            <a:ext cx="524055" cy="524055"/>
            <a:chOff x="-2738967" y="1284977"/>
            <a:chExt cx="685800" cy="685800"/>
          </a:xfrm>
        </p:grpSpPr>
        <p:sp>
          <p:nvSpPr>
            <p:cNvPr id="89" name="Oval 88">
              <a:extLst>
                <a:ext uri="{FF2B5EF4-FFF2-40B4-BE49-F238E27FC236}">
                  <a16:creationId xmlns:a16="http://schemas.microsoft.com/office/drawing/2014/main" id="{E2B6662B-BE87-B9F2-B927-32DB6F14AB4D}"/>
                </a:ext>
              </a:extLst>
            </p:cNvPr>
            <p:cNvSpPr>
              <a:spLocks noChangeAspect="1"/>
            </p:cNvSpPr>
            <p:nvPr/>
          </p:nvSpPr>
          <p:spPr>
            <a:xfrm>
              <a:off x="-2738967" y="1284977"/>
              <a:ext cx="685800" cy="6858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89" descr="Icon&#10;&#10;Description automatically generated">
              <a:extLst>
                <a:ext uri="{FF2B5EF4-FFF2-40B4-BE49-F238E27FC236}">
                  <a16:creationId xmlns:a16="http://schemas.microsoft.com/office/drawing/2014/main" id="{64D7E8CA-78B7-1708-BC91-0DC282AF01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912" y="1448295"/>
              <a:ext cx="350520" cy="365760"/>
            </a:xfrm>
            <a:prstGeom prst="rect">
              <a:avLst/>
            </a:prstGeom>
          </p:spPr>
        </p:pic>
      </p:grpSp>
      <p:grpSp>
        <p:nvGrpSpPr>
          <p:cNvPr id="94" name="Group 93">
            <a:extLst>
              <a:ext uri="{FF2B5EF4-FFF2-40B4-BE49-F238E27FC236}">
                <a16:creationId xmlns:a16="http://schemas.microsoft.com/office/drawing/2014/main" id="{EBDC689F-0E0F-9CE5-F903-BCBE00568334}"/>
              </a:ext>
            </a:extLst>
          </p:cNvPr>
          <p:cNvGrpSpPr/>
          <p:nvPr/>
        </p:nvGrpSpPr>
        <p:grpSpPr>
          <a:xfrm>
            <a:off x="2436883" y="3193570"/>
            <a:ext cx="524055" cy="524055"/>
            <a:chOff x="-2738967" y="1284977"/>
            <a:chExt cx="685800" cy="685800"/>
          </a:xfrm>
        </p:grpSpPr>
        <p:sp>
          <p:nvSpPr>
            <p:cNvPr id="95" name="Oval 94">
              <a:extLst>
                <a:ext uri="{FF2B5EF4-FFF2-40B4-BE49-F238E27FC236}">
                  <a16:creationId xmlns:a16="http://schemas.microsoft.com/office/drawing/2014/main" id="{0A0A8CF5-7A80-EB20-6770-5B41202DADB1}"/>
                </a:ext>
              </a:extLst>
            </p:cNvPr>
            <p:cNvSpPr>
              <a:spLocks noChangeAspect="1"/>
            </p:cNvSpPr>
            <p:nvPr/>
          </p:nvSpPr>
          <p:spPr>
            <a:xfrm>
              <a:off x="-2738967" y="1284977"/>
              <a:ext cx="685800" cy="68580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descr="Icon&#10;&#10;Description automatically generated">
              <a:extLst>
                <a:ext uri="{FF2B5EF4-FFF2-40B4-BE49-F238E27FC236}">
                  <a16:creationId xmlns:a16="http://schemas.microsoft.com/office/drawing/2014/main" id="{E0CF30C2-B539-6AC8-5CE9-D013D2F65A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912" y="1448295"/>
              <a:ext cx="350520" cy="365760"/>
            </a:xfrm>
            <a:prstGeom prst="rect">
              <a:avLst/>
            </a:prstGeom>
          </p:spPr>
        </p:pic>
      </p:grpSp>
      <p:sp>
        <p:nvSpPr>
          <p:cNvPr id="103" name="Arrow: Down 102">
            <a:extLst>
              <a:ext uri="{FF2B5EF4-FFF2-40B4-BE49-F238E27FC236}">
                <a16:creationId xmlns:a16="http://schemas.microsoft.com/office/drawing/2014/main" id="{D1067C36-578A-FA7C-2AED-E8A77FCFBEDD}"/>
              </a:ext>
            </a:extLst>
          </p:cNvPr>
          <p:cNvSpPr/>
          <p:nvPr/>
        </p:nvSpPr>
        <p:spPr>
          <a:xfrm rot="16200000">
            <a:off x="5738677" y="3487229"/>
            <a:ext cx="405531" cy="468702"/>
          </a:xfrm>
          <a:prstGeom prst="downArrow">
            <a:avLst>
              <a:gd name="adj1" fmla="val 29574"/>
              <a:gd name="adj2" fmla="val 50000"/>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37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80C3-76A6-219F-2262-5A54884A2DF5}"/>
              </a:ext>
            </a:extLst>
          </p:cNvPr>
          <p:cNvSpPr>
            <a:spLocks noGrp="1"/>
          </p:cNvSpPr>
          <p:nvPr>
            <p:ph type="title"/>
          </p:nvPr>
        </p:nvSpPr>
        <p:spPr/>
        <p:txBody>
          <a:bodyPr/>
          <a:lstStyle/>
          <a:p>
            <a:r>
              <a:rPr lang="en-US"/>
              <a:t>Strategies to Improve Participation</a:t>
            </a:r>
          </a:p>
        </p:txBody>
      </p:sp>
      <p:sp>
        <p:nvSpPr>
          <p:cNvPr id="4" name="Content Placeholder 3">
            <a:extLst>
              <a:ext uri="{FF2B5EF4-FFF2-40B4-BE49-F238E27FC236}">
                <a16:creationId xmlns:a16="http://schemas.microsoft.com/office/drawing/2014/main" id="{ED4F39A8-12CC-0683-E612-A310EFAC150F}"/>
              </a:ext>
            </a:extLst>
          </p:cNvPr>
          <p:cNvSpPr>
            <a:spLocks noGrp="1"/>
          </p:cNvSpPr>
          <p:nvPr>
            <p:ph sz="half" idx="2"/>
          </p:nvPr>
        </p:nvSpPr>
        <p:spPr>
          <a:xfrm>
            <a:off x="5029200" y="1371600"/>
            <a:ext cx="3666552" cy="3501629"/>
          </a:xfrm>
        </p:spPr>
        <p:txBody>
          <a:bodyPr/>
          <a:lstStyle/>
          <a:p>
            <a:r>
              <a:rPr lang="en-US" sz="1800"/>
              <a:t>Engagement</a:t>
            </a:r>
          </a:p>
          <a:p>
            <a:pPr lvl="1"/>
            <a:r>
              <a:rPr lang="en-US" sz="1600"/>
              <a:t>White-labeled: comes from trusted familiar name (Carle)</a:t>
            </a:r>
          </a:p>
          <a:p>
            <a:r>
              <a:rPr lang="en-US" sz="1800"/>
              <a:t>Patient Preference</a:t>
            </a:r>
          </a:p>
          <a:p>
            <a:pPr lvl="1"/>
            <a:r>
              <a:rPr lang="en-US" sz="1600"/>
              <a:t>Patient uses existing phone (choose text or call)</a:t>
            </a:r>
          </a:p>
          <a:p>
            <a:pPr lvl="1"/>
            <a:r>
              <a:rPr lang="en-US" sz="1600"/>
              <a:t>Seamless for the patient</a:t>
            </a:r>
          </a:p>
          <a:p>
            <a:r>
              <a:rPr lang="en-US" sz="1800"/>
              <a:t>Relevant</a:t>
            </a:r>
          </a:p>
          <a:p>
            <a:pPr lvl="1"/>
            <a:r>
              <a:rPr lang="en-US" sz="1600"/>
              <a:t>Specific to patient’s condition</a:t>
            </a:r>
          </a:p>
        </p:txBody>
      </p:sp>
      <p:graphicFrame>
        <p:nvGraphicFramePr>
          <p:cNvPr id="3" name="Chart 2">
            <a:extLst>
              <a:ext uri="{FF2B5EF4-FFF2-40B4-BE49-F238E27FC236}">
                <a16:creationId xmlns:a16="http://schemas.microsoft.com/office/drawing/2014/main" id="{33BDD09A-2AE2-CEB9-4377-CD3FB12211D5}"/>
              </a:ext>
            </a:extLst>
          </p:cNvPr>
          <p:cNvGraphicFramePr/>
          <p:nvPr>
            <p:extLst>
              <p:ext uri="{D42A27DB-BD31-4B8C-83A1-F6EECF244321}">
                <p14:modId xmlns:p14="http://schemas.microsoft.com/office/powerpoint/2010/main" val="1558869711"/>
              </p:ext>
            </p:extLst>
          </p:nvPr>
        </p:nvGraphicFramePr>
        <p:xfrm>
          <a:off x="327932" y="1358880"/>
          <a:ext cx="4167868" cy="3156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8159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41A1-06F2-6F75-06A7-41BF779FC8BA}"/>
              </a:ext>
            </a:extLst>
          </p:cNvPr>
          <p:cNvSpPr>
            <a:spLocks noGrp="1"/>
          </p:cNvSpPr>
          <p:nvPr>
            <p:ph type="title"/>
          </p:nvPr>
        </p:nvSpPr>
        <p:spPr>
          <a:xfrm>
            <a:off x="446913" y="273844"/>
            <a:ext cx="7325487" cy="994172"/>
          </a:xfrm>
        </p:spPr>
        <p:txBody>
          <a:bodyPr/>
          <a:lstStyle/>
          <a:p>
            <a:r>
              <a:rPr lang="en-US"/>
              <a:t>Messages have improved </a:t>
            </a:r>
            <a:r>
              <a:rPr lang="en-US" i="1"/>
              <a:t>communication and patient satisfaction</a:t>
            </a:r>
            <a:r>
              <a:rPr lang="en-US"/>
              <a:t> with care </a:t>
            </a:r>
          </a:p>
        </p:txBody>
      </p:sp>
      <p:sp>
        <p:nvSpPr>
          <p:cNvPr id="4" name="Slide Number Placeholder 3">
            <a:extLst>
              <a:ext uri="{FF2B5EF4-FFF2-40B4-BE49-F238E27FC236}">
                <a16:creationId xmlns:a16="http://schemas.microsoft.com/office/drawing/2014/main" id="{3CED7927-0743-FA0A-D859-0347BF374C32}"/>
              </a:ext>
            </a:extLst>
          </p:cNvPr>
          <p:cNvSpPr>
            <a:spLocks noGrp="1"/>
          </p:cNvSpPr>
          <p:nvPr>
            <p:ph type="sldNum" sz="quarter" idx="4"/>
          </p:nvPr>
        </p:nvSpPr>
        <p:spPr/>
        <p:txBody>
          <a:bodyPr/>
          <a:lstStyle/>
          <a:p>
            <a:r>
              <a:rPr lang="en-US"/>
              <a:t>Updated 5/23/21. </a:t>
            </a:r>
            <a:fld id="{7941C8F8-DED7-B34B-876A-3C69C44D96C2}" type="slidenum">
              <a:rPr lang="en-US" smtClean="0"/>
              <a:pPr/>
              <a:t>33</a:t>
            </a:fld>
            <a:endParaRPr lang="en-US"/>
          </a:p>
        </p:txBody>
      </p:sp>
      <p:grpSp>
        <p:nvGrpSpPr>
          <p:cNvPr id="3" name="Group 2">
            <a:extLst>
              <a:ext uri="{FF2B5EF4-FFF2-40B4-BE49-F238E27FC236}">
                <a16:creationId xmlns:a16="http://schemas.microsoft.com/office/drawing/2014/main" id="{8E28599C-8F87-871D-67D7-F5927ECFC0D6}"/>
              </a:ext>
            </a:extLst>
          </p:cNvPr>
          <p:cNvGrpSpPr>
            <a:grpSpLocks/>
          </p:cNvGrpSpPr>
          <p:nvPr/>
        </p:nvGrpSpPr>
        <p:grpSpPr>
          <a:xfrm>
            <a:off x="446913" y="1828800"/>
            <a:ext cx="3657600" cy="1828800"/>
            <a:chOff x="4190999" y="2419350"/>
            <a:chExt cx="4101083" cy="2103120"/>
          </a:xfrm>
        </p:grpSpPr>
        <p:sp>
          <p:nvSpPr>
            <p:cNvPr id="6" name="Rectangle 5">
              <a:extLst>
                <a:ext uri="{FF2B5EF4-FFF2-40B4-BE49-F238E27FC236}">
                  <a16:creationId xmlns:a16="http://schemas.microsoft.com/office/drawing/2014/main" id="{3C70583D-DB83-C2F2-BC9A-834F09C66DB4}"/>
                </a:ext>
              </a:extLst>
            </p:cNvPr>
            <p:cNvSpPr/>
            <p:nvPr/>
          </p:nvSpPr>
          <p:spPr>
            <a:xfrm>
              <a:off x="4190999" y="2419350"/>
              <a:ext cx="4101083" cy="2103120"/>
            </a:xfrm>
            <a:prstGeom prst="rect">
              <a:avLst/>
            </a:prstGeom>
            <a:solidFill>
              <a:schemeClr val="bg1"/>
            </a:solidFill>
            <a:ln w="9525">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DDE113FE-3C49-CCD7-9657-74063A61E3F9}"/>
                </a:ext>
              </a:extLst>
            </p:cNvPr>
            <p:cNvSpPr/>
            <p:nvPr/>
          </p:nvSpPr>
          <p:spPr>
            <a:xfrm rot="10800000">
              <a:off x="4419600" y="3763269"/>
              <a:ext cx="3657600" cy="274320"/>
            </a:xfrm>
            <a:prstGeom prst="rect">
              <a:avLst/>
            </a:prstGeom>
            <a:gradFill>
              <a:gsLst>
                <a:gs pos="0">
                  <a:schemeClr val="accent6"/>
                </a:gs>
                <a:gs pos="50000">
                  <a:schemeClr val="bg1"/>
                </a:gs>
                <a:gs pos="100000">
                  <a:schemeClr val="accent2"/>
                </a:gs>
              </a:gsLst>
              <a:lin ang="108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41A790F-8EE2-3994-6391-40E5EFF4BFB4}"/>
                </a:ext>
              </a:extLst>
            </p:cNvPr>
            <p:cNvSpPr>
              <a:spLocks noChangeAspect="1"/>
            </p:cNvSpPr>
            <p:nvPr/>
          </p:nvSpPr>
          <p:spPr>
            <a:xfrm>
              <a:off x="7549589" y="3808988"/>
              <a:ext cx="184549" cy="189281"/>
            </a:xfrm>
            <a:prstGeom prst="ellipse">
              <a:avLst/>
            </a:prstGeom>
            <a:solidFill>
              <a:srgbClr val="0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2F46E62F-0C2B-BDF6-DFC4-EE0C2734EFC3}"/>
                </a:ext>
              </a:extLst>
            </p:cNvPr>
            <p:cNvSpPr txBox="1"/>
            <p:nvPr/>
          </p:nvSpPr>
          <p:spPr>
            <a:xfrm>
              <a:off x="4419599" y="4095750"/>
              <a:ext cx="1828801" cy="246221"/>
            </a:xfrm>
            <a:prstGeom prst="rect">
              <a:avLst/>
            </a:prstGeom>
            <a:noFill/>
          </p:spPr>
          <p:txBody>
            <a:bodyPr wrap="square" rtlCol="0">
              <a:spAutoFit/>
            </a:bodyPr>
            <a:lstStyle/>
            <a:p>
              <a:r>
                <a:rPr lang="en-US" sz="1000">
                  <a:solidFill>
                    <a:srgbClr val="000000"/>
                  </a:solidFill>
                </a:rPr>
                <a:t>1 - Strongly Disagree</a:t>
              </a:r>
            </a:p>
          </p:txBody>
        </p:sp>
        <p:sp>
          <p:nvSpPr>
            <p:cNvPr id="13" name="TextBox 12">
              <a:extLst>
                <a:ext uri="{FF2B5EF4-FFF2-40B4-BE49-F238E27FC236}">
                  <a16:creationId xmlns:a16="http://schemas.microsoft.com/office/drawing/2014/main" id="{8D99157F-A0C5-0918-1457-510A8F7FB25A}"/>
                </a:ext>
              </a:extLst>
            </p:cNvPr>
            <p:cNvSpPr txBox="1"/>
            <p:nvPr/>
          </p:nvSpPr>
          <p:spPr>
            <a:xfrm>
              <a:off x="6248399" y="4097028"/>
              <a:ext cx="1828801" cy="246221"/>
            </a:xfrm>
            <a:prstGeom prst="rect">
              <a:avLst/>
            </a:prstGeom>
            <a:noFill/>
          </p:spPr>
          <p:txBody>
            <a:bodyPr wrap="square" rtlCol="0">
              <a:spAutoFit/>
            </a:bodyPr>
            <a:lstStyle/>
            <a:p>
              <a:pPr algn="r"/>
              <a:r>
                <a:rPr lang="en-US" sz="1000">
                  <a:solidFill>
                    <a:srgbClr val="000000"/>
                  </a:solidFill>
                </a:rPr>
                <a:t>Strongly Agree - 9</a:t>
              </a:r>
            </a:p>
          </p:txBody>
        </p:sp>
        <p:sp>
          <p:nvSpPr>
            <p:cNvPr id="14" name="TextBox 13">
              <a:extLst>
                <a:ext uri="{FF2B5EF4-FFF2-40B4-BE49-F238E27FC236}">
                  <a16:creationId xmlns:a16="http://schemas.microsoft.com/office/drawing/2014/main" id="{4EF4B80F-1871-3129-AFEB-8ACCD433453E}"/>
                </a:ext>
              </a:extLst>
            </p:cNvPr>
            <p:cNvSpPr txBox="1"/>
            <p:nvPr/>
          </p:nvSpPr>
          <p:spPr>
            <a:xfrm>
              <a:off x="4419599" y="2643485"/>
              <a:ext cx="3657601" cy="1044132"/>
            </a:xfrm>
            <a:prstGeom prst="rect">
              <a:avLst/>
            </a:prstGeom>
            <a:noFill/>
          </p:spPr>
          <p:txBody>
            <a:bodyPr wrap="square" rtlCol="0">
              <a:spAutoFit/>
            </a:bodyPr>
            <a:lstStyle/>
            <a:p>
              <a:r>
                <a:rPr lang="en-US" sz="1200" b="1">
                  <a:solidFill>
                    <a:srgbClr val="000000"/>
                  </a:solidFill>
                </a:rPr>
                <a:t>Care Satisfaction: </a:t>
              </a:r>
              <a:r>
                <a:rPr lang="en-US" sz="1200" i="1">
                  <a:solidFill>
                    <a:srgbClr val="000000"/>
                  </a:solidFill>
                </a:rPr>
                <a:t>You are getting the best possible care from Carle.</a:t>
              </a:r>
            </a:p>
            <a:p>
              <a:pPr>
                <a:spcBef>
                  <a:spcPts val="600"/>
                </a:spcBef>
              </a:pPr>
              <a:r>
                <a:rPr lang="en-US" sz="1200">
                  <a:solidFill>
                    <a:srgbClr val="000000"/>
                  </a:solidFill>
                </a:rPr>
                <a:t>N = 604</a:t>
              </a:r>
            </a:p>
            <a:p>
              <a:r>
                <a:rPr lang="en-US" sz="1200">
                  <a:solidFill>
                    <a:srgbClr val="000000"/>
                  </a:solidFill>
                </a:rPr>
                <a:t>Average = 7.84</a:t>
              </a:r>
            </a:p>
          </p:txBody>
        </p:sp>
      </p:grpSp>
      <p:grpSp>
        <p:nvGrpSpPr>
          <p:cNvPr id="15" name="Group 14">
            <a:extLst>
              <a:ext uri="{FF2B5EF4-FFF2-40B4-BE49-F238E27FC236}">
                <a16:creationId xmlns:a16="http://schemas.microsoft.com/office/drawing/2014/main" id="{0A1A08FD-9443-765A-BD84-240469EDE075}"/>
              </a:ext>
            </a:extLst>
          </p:cNvPr>
          <p:cNvGrpSpPr>
            <a:grpSpLocks/>
          </p:cNvGrpSpPr>
          <p:nvPr/>
        </p:nvGrpSpPr>
        <p:grpSpPr>
          <a:xfrm>
            <a:off x="4569623" y="1828800"/>
            <a:ext cx="3657600" cy="1828800"/>
            <a:chOff x="4190999" y="2419350"/>
            <a:chExt cx="4101083" cy="2103120"/>
          </a:xfrm>
        </p:grpSpPr>
        <p:sp>
          <p:nvSpPr>
            <p:cNvPr id="16" name="Rectangle 15">
              <a:extLst>
                <a:ext uri="{FF2B5EF4-FFF2-40B4-BE49-F238E27FC236}">
                  <a16:creationId xmlns:a16="http://schemas.microsoft.com/office/drawing/2014/main" id="{644BE04F-DF31-6777-FC15-9E2F040E109F}"/>
                </a:ext>
              </a:extLst>
            </p:cNvPr>
            <p:cNvSpPr/>
            <p:nvPr/>
          </p:nvSpPr>
          <p:spPr>
            <a:xfrm>
              <a:off x="4190999" y="2419350"/>
              <a:ext cx="4101083" cy="2103120"/>
            </a:xfrm>
            <a:prstGeom prst="rect">
              <a:avLst/>
            </a:prstGeom>
            <a:solidFill>
              <a:schemeClr val="bg1"/>
            </a:solidFill>
            <a:ln w="9525">
              <a:solidFill>
                <a:schemeClr val="bg1">
                  <a:lumMod val="8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BAC8AE3-440C-B018-EA3F-6D3A3E045EB2}"/>
                </a:ext>
              </a:extLst>
            </p:cNvPr>
            <p:cNvSpPr/>
            <p:nvPr/>
          </p:nvSpPr>
          <p:spPr>
            <a:xfrm rot="10800000">
              <a:off x="4419600" y="3763269"/>
              <a:ext cx="3657600" cy="274320"/>
            </a:xfrm>
            <a:prstGeom prst="rect">
              <a:avLst/>
            </a:prstGeom>
            <a:gradFill>
              <a:gsLst>
                <a:gs pos="0">
                  <a:schemeClr val="accent6"/>
                </a:gs>
                <a:gs pos="50000">
                  <a:schemeClr val="bg1"/>
                </a:gs>
                <a:gs pos="100000">
                  <a:schemeClr val="accent2"/>
                </a:gs>
              </a:gsLst>
              <a:lin ang="108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D37D25C-7F4B-764D-C1D6-1222EDC8DE30}"/>
                </a:ext>
              </a:extLst>
            </p:cNvPr>
            <p:cNvSpPr>
              <a:spLocks noChangeAspect="1"/>
            </p:cNvSpPr>
            <p:nvPr/>
          </p:nvSpPr>
          <p:spPr>
            <a:xfrm>
              <a:off x="7451524" y="3808988"/>
              <a:ext cx="184549" cy="189281"/>
            </a:xfrm>
            <a:prstGeom prst="ellipse">
              <a:avLst/>
            </a:prstGeom>
            <a:solidFill>
              <a:srgbClr val="00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DEB38A06-96FE-5258-FD12-2EF4BFB03E39}"/>
                </a:ext>
              </a:extLst>
            </p:cNvPr>
            <p:cNvSpPr txBox="1"/>
            <p:nvPr/>
          </p:nvSpPr>
          <p:spPr>
            <a:xfrm>
              <a:off x="4419599" y="4095750"/>
              <a:ext cx="1828801" cy="246221"/>
            </a:xfrm>
            <a:prstGeom prst="rect">
              <a:avLst/>
            </a:prstGeom>
            <a:noFill/>
          </p:spPr>
          <p:txBody>
            <a:bodyPr wrap="square" rtlCol="0">
              <a:spAutoFit/>
            </a:bodyPr>
            <a:lstStyle/>
            <a:p>
              <a:r>
                <a:rPr lang="en-US" sz="1000">
                  <a:solidFill>
                    <a:srgbClr val="000000"/>
                  </a:solidFill>
                </a:rPr>
                <a:t>1 - Strongly Disagree</a:t>
              </a:r>
            </a:p>
          </p:txBody>
        </p:sp>
        <p:sp>
          <p:nvSpPr>
            <p:cNvPr id="20" name="TextBox 19">
              <a:extLst>
                <a:ext uri="{FF2B5EF4-FFF2-40B4-BE49-F238E27FC236}">
                  <a16:creationId xmlns:a16="http://schemas.microsoft.com/office/drawing/2014/main" id="{13A0B406-4350-1CF9-20E8-61176066CE04}"/>
                </a:ext>
              </a:extLst>
            </p:cNvPr>
            <p:cNvSpPr txBox="1"/>
            <p:nvPr/>
          </p:nvSpPr>
          <p:spPr>
            <a:xfrm>
              <a:off x="6248399" y="4097028"/>
              <a:ext cx="1828801" cy="246221"/>
            </a:xfrm>
            <a:prstGeom prst="rect">
              <a:avLst/>
            </a:prstGeom>
            <a:noFill/>
          </p:spPr>
          <p:txBody>
            <a:bodyPr wrap="square" rtlCol="0">
              <a:spAutoFit/>
            </a:bodyPr>
            <a:lstStyle/>
            <a:p>
              <a:pPr algn="r"/>
              <a:r>
                <a:rPr lang="en-US" sz="1000">
                  <a:solidFill>
                    <a:srgbClr val="000000"/>
                  </a:solidFill>
                </a:rPr>
                <a:t>Strongly Agree - 9</a:t>
              </a:r>
            </a:p>
          </p:txBody>
        </p:sp>
        <p:sp>
          <p:nvSpPr>
            <p:cNvPr id="21" name="TextBox 20">
              <a:extLst>
                <a:ext uri="{FF2B5EF4-FFF2-40B4-BE49-F238E27FC236}">
                  <a16:creationId xmlns:a16="http://schemas.microsoft.com/office/drawing/2014/main" id="{D72BB945-75A5-D8BD-85E6-46879944FB0D}"/>
                </a:ext>
              </a:extLst>
            </p:cNvPr>
            <p:cNvSpPr txBox="1"/>
            <p:nvPr/>
          </p:nvSpPr>
          <p:spPr>
            <a:xfrm>
              <a:off x="4419599" y="2643485"/>
              <a:ext cx="3657601" cy="1044132"/>
            </a:xfrm>
            <a:prstGeom prst="rect">
              <a:avLst/>
            </a:prstGeom>
            <a:noFill/>
          </p:spPr>
          <p:txBody>
            <a:bodyPr wrap="square" rtlCol="0">
              <a:spAutoFit/>
            </a:bodyPr>
            <a:lstStyle/>
            <a:p>
              <a:r>
                <a:rPr lang="en-US" sz="1200" b="1">
                  <a:solidFill>
                    <a:srgbClr val="000000"/>
                  </a:solidFill>
                </a:rPr>
                <a:t>Improved Communication: </a:t>
              </a:r>
              <a:r>
                <a:rPr lang="en-US" sz="1200" i="1">
                  <a:solidFill>
                    <a:srgbClr val="000000"/>
                  </a:solidFill>
                </a:rPr>
                <a:t>These messages have improved your communication with Carle.</a:t>
              </a:r>
            </a:p>
            <a:p>
              <a:pPr>
                <a:spcBef>
                  <a:spcPts val="600"/>
                </a:spcBef>
              </a:pPr>
              <a:r>
                <a:rPr lang="en-US" sz="1200">
                  <a:solidFill>
                    <a:srgbClr val="000000"/>
                  </a:solidFill>
                </a:rPr>
                <a:t>N = 578</a:t>
              </a:r>
            </a:p>
            <a:p>
              <a:r>
                <a:rPr lang="en-US" sz="1200">
                  <a:solidFill>
                    <a:srgbClr val="000000"/>
                  </a:solidFill>
                </a:rPr>
                <a:t>Average = 7.71</a:t>
              </a:r>
            </a:p>
          </p:txBody>
        </p:sp>
      </p:grpSp>
    </p:spTree>
    <p:extLst>
      <p:ext uri="{BB962C8B-B14F-4D97-AF65-F5344CB8AC3E}">
        <p14:creationId xmlns:p14="http://schemas.microsoft.com/office/powerpoint/2010/main" val="3921848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A0998-CD76-2070-DB66-98CFC84EE22D}"/>
              </a:ext>
            </a:extLst>
          </p:cNvPr>
          <p:cNvSpPr>
            <a:spLocks noGrp="1"/>
          </p:cNvSpPr>
          <p:nvPr>
            <p:ph type="title"/>
          </p:nvPr>
        </p:nvSpPr>
        <p:spPr/>
        <p:txBody>
          <a:bodyPr anchor="ctr"/>
          <a:lstStyle/>
          <a:p>
            <a:r>
              <a:rPr lang="en-US"/>
              <a:t>Patient Quotes</a:t>
            </a:r>
          </a:p>
        </p:txBody>
      </p:sp>
      <p:sp>
        <p:nvSpPr>
          <p:cNvPr id="3" name="Content Placeholder 2">
            <a:extLst>
              <a:ext uri="{FF2B5EF4-FFF2-40B4-BE49-F238E27FC236}">
                <a16:creationId xmlns:a16="http://schemas.microsoft.com/office/drawing/2014/main" id="{AB831A9E-A945-2724-7330-4CB27EC54514}"/>
              </a:ext>
            </a:extLst>
          </p:cNvPr>
          <p:cNvSpPr>
            <a:spLocks noGrp="1"/>
          </p:cNvSpPr>
          <p:nvPr>
            <p:ph sz="quarter" idx="11"/>
          </p:nvPr>
        </p:nvSpPr>
        <p:spPr>
          <a:xfrm>
            <a:off x="446913" y="1369219"/>
            <a:ext cx="8617077" cy="3133810"/>
          </a:xfrm>
        </p:spPr>
        <p:txBody>
          <a:bodyPr vert="horz" lIns="0" tIns="0" rIns="0" bIns="0" rtlCol="0" anchor="t">
            <a:noAutofit/>
          </a:bodyPr>
          <a:lstStyle/>
          <a:p>
            <a:pPr marL="0" indent="0">
              <a:buNone/>
            </a:pPr>
            <a:r>
              <a:rPr lang="en-US" sz="2000" b="1" i="1">
                <a:solidFill>
                  <a:schemeClr val="tx2"/>
                </a:solidFill>
                <a:effectLst/>
                <a:latin typeface="Helvetica"/>
                <a:cs typeface="Helvetica"/>
              </a:rPr>
              <a:t>Timely Care</a:t>
            </a:r>
            <a:endParaRPr lang="en-US" sz="2000" b="1" i="1">
              <a:solidFill>
                <a:schemeClr val="tx2"/>
              </a:solidFill>
              <a:latin typeface="Helvetica"/>
              <a:cs typeface="Helvetica"/>
            </a:endParaRPr>
          </a:p>
          <a:p>
            <a:pPr marL="0" indent="0">
              <a:buNone/>
            </a:pPr>
            <a:r>
              <a:rPr lang="en-US" sz="2000" i="1">
                <a:solidFill>
                  <a:schemeClr val="accent1"/>
                </a:solidFill>
                <a:effectLst/>
                <a:latin typeface="Helvetica"/>
                <a:cs typeface="Helvetica"/>
              </a:rPr>
              <a:t>“My doctor is aware of my health, and I know that someone is watching my entries for possible negative trending.” </a:t>
            </a:r>
          </a:p>
          <a:p>
            <a:pPr marL="0" indent="0">
              <a:spcBef>
                <a:spcPts val="1200"/>
              </a:spcBef>
              <a:buNone/>
            </a:pPr>
            <a:r>
              <a:rPr lang="en-US" sz="2000" b="1" i="1">
                <a:solidFill>
                  <a:schemeClr val="tx2"/>
                </a:solidFill>
                <a:effectLst/>
                <a:latin typeface="Helvetica"/>
                <a:cs typeface="Helvetica"/>
              </a:rPr>
              <a:t>Convenient for Patients</a:t>
            </a:r>
          </a:p>
          <a:p>
            <a:pPr marL="0" indent="0">
              <a:buNone/>
            </a:pPr>
            <a:r>
              <a:rPr lang="en-US" sz="2000" i="1">
                <a:solidFill>
                  <a:schemeClr val="accent1"/>
                </a:solidFill>
                <a:effectLst/>
                <a:latin typeface="Helvetica"/>
                <a:cs typeface="Helvetica"/>
              </a:rPr>
              <a:t>“Easy to take my readings and to send them....would not change a thing.” </a:t>
            </a:r>
          </a:p>
          <a:p>
            <a:pPr marL="0" indent="0">
              <a:spcBef>
                <a:spcPts val="1200"/>
              </a:spcBef>
              <a:buNone/>
            </a:pPr>
            <a:r>
              <a:rPr lang="en-US" sz="2000" b="1" i="1">
                <a:solidFill>
                  <a:schemeClr val="tx2"/>
                </a:solidFill>
                <a:effectLst/>
                <a:latin typeface="Helvetica"/>
                <a:cs typeface="Helvetica"/>
              </a:rPr>
              <a:t>Patient Self-Management</a:t>
            </a:r>
          </a:p>
          <a:p>
            <a:pPr marL="0" indent="0">
              <a:buNone/>
            </a:pPr>
            <a:r>
              <a:rPr lang="en-US" sz="2000" i="1">
                <a:solidFill>
                  <a:schemeClr val="accent1"/>
                </a:solidFill>
                <a:effectLst/>
                <a:latin typeface="Helvetica"/>
                <a:cs typeface="Helvetica"/>
              </a:rPr>
              <a:t>“They keep me checking blood pressure and hold me accountable.”</a:t>
            </a:r>
            <a:endParaRPr lang="en-US" sz="2000">
              <a:solidFill>
                <a:schemeClr val="accent1"/>
              </a:solidFill>
              <a:effectLst/>
              <a:latin typeface="Helvetica"/>
              <a:cs typeface="Helvetica"/>
            </a:endParaRPr>
          </a:p>
          <a:p>
            <a:pPr marL="457200" lvl="1" indent="0">
              <a:buNone/>
            </a:pPr>
            <a:endParaRPr lang="en-US" sz="1050">
              <a:solidFill>
                <a:schemeClr val="accent1"/>
              </a:solidFill>
              <a:effectLst/>
              <a:latin typeface="Helvetica" pitchFamily="2" charset="0"/>
            </a:endParaRPr>
          </a:p>
          <a:p>
            <a:endParaRPr lang="en-US" sz="1800">
              <a:solidFill>
                <a:schemeClr val="accent1"/>
              </a:solidFill>
              <a:effectLst/>
              <a:latin typeface="Helvetica" pitchFamily="2" charset="0"/>
            </a:endParaRPr>
          </a:p>
          <a:p>
            <a:endParaRPr lang="en-US" sz="2800">
              <a:solidFill>
                <a:schemeClr val="accent1"/>
              </a:solidFill>
              <a:effectLst/>
              <a:latin typeface="Helvetica" pitchFamily="2" charset="0"/>
            </a:endParaRPr>
          </a:p>
          <a:p>
            <a:pPr marL="0" indent="0">
              <a:buNone/>
            </a:pPr>
            <a:endParaRPr lang="en-US" sz="2800">
              <a:solidFill>
                <a:schemeClr val="accent1"/>
              </a:solidFill>
            </a:endParaRPr>
          </a:p>
        </p:txBody>
      </p:sp>
    </p:spTree>
    <p:extLst>
      <p:ext uri="{BB962C8B-B14F-4D97-AF65-F5344CB8AC3E}">
        <p14:creationId xmlns:p14="http://schemas.microsoft.com/office/powerpoint/2010/main" val="560054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D9591-C27F-96CA-6657-024DCC6452EF}"/>
              </a:ext>
            </a:extLst>
          </p:cNvPr>
          <p:cNvSpPr>
            <a:spLocks noGrp="1"/>
          </p:cNvSpPr>
          <p:nvPr>
            <p:ph type="title"/>
          </p:nvPr>
        </p:nvSpPr>
        <p:spPr/>
        <p:txBody>
          <a:bodyPr anchor="ctr"/>
          <a:lstStyle/>
          <a:p>
            <a:r>
              <a:rPr lang="en-US"/>
              <a:t>Patient Story</a:t>
            </a:r>
          </a:p>
        </p:txBody>
      </p:sp>
      <p:sp>
        <p:nvSpPr>
          <p:cNvPr id="3" name="Content Placeholder 2">
            <a:extLst>
              <a:ext uri="{FF2B5EF4-FFF2-40B4-BE49-F238E27FC236}">
                <a16:creationId xmlns:a16="http://schemas.microsoft.com/office/drawing/2014/main" id="{6022D7D1-F575-8133-E2DC-A94F612B160C}"/>
              </a:ext>
            </a:extLst>
          </p:cNvPr>
          <p:cNvSpPr>
            <a:spLocks noGrp="1"/>
          </p:cNvSpPr>
          <p:nvPr>
            <p:ph sz="quarter" idx="11"/>
          </p:nvPr>
        </p:nvSpPr>
        <p:spPr>
          <a:xfrm>
            <a:off x="3840480" y="1645920"/>
            <a:ext cx="5023332" cy="3133810"/>
          </a:xfrm>
        </p:spPr>
        <p:txBody>
          <a:bodyPr vert="horz" lIns="0" tIns="0" rIns="0" bIns="0" rtlCol="0" anchor="t">
            <a:noAutofit/>
          </a:bodyPr>
          <a:lstStyle/>
          <a:p>
            <a:pPr marL="342900" indent="-342900">
              <a:buFont typeface="+mj-lt"/>
              <a:buAutoNum type="arabicPeriod"/>
            </a:pPr>
            <a:r>
              <a:rPr lang="en-US" sz="1500" b="1" i="1" dirty="0"/>
              <a:t>Patient enrolled in </a:t>
            </a:r>
            <a:r>
              <a:rPr lang="en-US" sz="1500" b="1" i="1" dirty="0" err="1"/>
              <a:t>CareSignal’s</a:t>
            </a:r>
            <a:r>
              <a:rPr lang="en-US" sz="1500" b="1" i="1" dirty="0"/>
              <a:t> Post-Discharge program </a:t>
            </a:r>
            <a:br>
              <a:rPr lang="en-US" sz="1500" b="1" i="1" dirty="0"/>
            </a:br>
            <a:r>
              <a:rPr lang="en-US" sz="1500" b="1" i="1" dirty="0"/>
              <a:t>“general medical”</a:t>
            </a:r>
          </a:p>
          <a:p>
            <a:pPr marL="342900" indent="-342900">
              <a:spcBef>
                <a:spcPts val="1200"/>
              </a:spcBef>
              <a:buFont typeface="+mj-lt"/>
              <a:buAutoNum type="arabicPeriod"/>
            </a:pPr>
            <a:r>
              <a:rPr lang="en-US" sz="1500" dirty="0"/>
              <a:t>Patient reported new symptom, triggering a </a:t>
            </a:r>
            <a:r>
              <a:rPr lang="en-US" sz="1500" dirty="0" err="1"/>
              <a:t>CareSignal</a:t>
            </a:r>
            <a:r>
              <a:rPr lang="en-US" sz="1500" dirty="0"/>
              <a:t> alert</a:t>
            </a:r>
            <a:r>
              <a:rPr lang="en-US" sz="1500"/>
              <a:t> </a:t>
            </a:r>
            <a:endParaRPr lang="en-US" sz="1500" dirty="0">
              <a:cs typeface="Calibri"/>
            </a:endParaRPr>
          </a:p>
          <a:p>
            <a:pPr marL="342900" indent="-342900">
              <a:spcBef>
                <a:spcPts val="24"/>
              </a:spcBef>
              <a:buFont typeface="+mj-lt"/>
              <a:buAutoNum type="arabicPeriod"/>
            </a:pPr>
            <a:r>
              <a:rPr lang="en-US" sz="1500" dirty="0"/>
              <a:t>LCS Care Manager called to follow-up on alert within hours</a:t>
            </a:r>
          </a:p>
          <a:p>
            <a:pPr marL="342900" indent="-342900">
              <a:spcBef>
                <a:spcPts val="24"/>
              </a:spcBef>
              <a:buAutoNum type="arabicPeriod"/>
            </a:pPr>
            <a:r>
              <a:rPr lang="en-US" sz="1500" dirty="0"/>
              <a:t>Patient described a hole in ankle she believed was a necrotic spider bite for several months</a:t>
            </a:r>
            <a:endParaRPr lang="en-US" sz="1500">
              <a:cs typeface="Calibri"/>
            </a:endParaRPr>
          </a:p>
          <a:p>
            <a:pPr marL="342900" indent="-342900">
              <a:buFont typeface="+mj-lt"/>
              <a:buAutoNum type="arabicPeriod"/>
            </a:pPr>
            <a:r>
              <a:rPr lang="en-US" sz="1500" dirty="0"/>
              <a:t>Care Manager recommended patient get a wound consult</a:t>
            </a:r>
            <a:endParaRPr lang="en-US" sz="1500" dirty="0">
              <a:cs typeface="Calibri"/>
            </a:endParaRPr>
          </a:p>
          <a:p>
            <a:pPr marL="342900" indent="-342900">
              <a:buFont typeface="+mj-lt"/>
              <a:buAutoNum type="arabicPeriod"/>
            </a:pPr>
            <a:r>
              <a:rPr lang="en-US" sz="1500" dirty="0"/>
              <a:t>Patient had vascular compromise/abscess</a:t>
            </a:r>
            <a:endParaRPr lang="en-US" sz="1500" dirty="0">
              <a:cs typeface="Calibri"/>
            </a:endParaRPr>
          </a:p>
          <a:p>
            <a:pPr marL="342900" indent="-342900">
              <a:buFont typeface="+mj-lt"/>
              <a:buAutoNum type="arabicPeriod"/>
            </a:pPr>
            <a:r>
              <a:rPr lang="en-US" sz="1500" dirty="0"/>
              <a:t>Outcome – all healed and regained full functionality</a:t>
            </a:r>
            <a:endParaRPr lang="en-US" sz="1500" dirty="0">
              <a:cs typeface="Calibri"/>
            </a:endParaRPr>
          </a:p>
        </p:txBody>
      </p:sp>
      <p:pic>
        <p:nvPicPr>
          <p:cNvPr id="10" name="Picture 9" descr="A doctor checking a patient's pulse&#10;&#10;Description automatically generated with low confidence">
            <a:extLst>
              <a:ext uri="{FF2B5EF4-FFF2-40B4-BE49-F238E27FC236}">
                <a16:creationId xmlns:a16="http://schemas.microsoft.com/office/drawing/2014/main" id="{62EA2578-55E3-EE8B-3DF1-1B79B8B52D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827" t="-23" r="14166" b="8511"/>
          <a:stretch/>
        </p:blipFill>
        <p:spPr>
          <a:xfrm>
            <a:off x="376488" y="1379095"/>
            <a:ext cx="3200400" cy="3200400"/>
          </a:xfrm>
          <a:prstGeom prst="ellipse">
            <a:avLst/>
          </a:prstGeom>
        </p:spPr>
      </p:pic>
      <p:sp>
        <p:nvSpPr>
          <p:cNvPr id="22" name="Oval 21">
            <a:extLst>
              <a:ext uri="{FF2B5EF4-FFF2-40B4-BE49-F238E27FC236}">
                <a16:creationId xmlns:a16="http://schemas.microsoft.com/office/drawing/2014/main" id="{6065547E-4252-01DD-1484-9DDE2889E775}"/>
              </a:ext>
            </a:extLst>
          </p:cNvPr>
          <p:cNvSpPr>
            <a:spLocks noChangeAspect="1"/>
          </p:cNvSpPr>
          <p:nvPr/>
        </p:nvSpPr>
        <p:spPr>
          <a:xfrm>
            <a:off x="1498225" y="3292890"/>
            <a:ext cx="731520" cy="731520"/>
          </a:xfrm>
          <a:prstGeom prst="ellipse">
            <a:avLst/>
          </a:prstGeom>
          <a:solidFill>
            <a:schemeClr val="bg1">
              <a:alpha val="40000"/>
            </a:schemeClr>
          </a:solidFill>
          <a:ln w="254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9EF13F90-7D40-4950-7A6E-9D1B625AA426}"/>
              </a:ext>
            </a:extLst>
          </p:cNvPr>
          <p:cNvGrpSpPr>
            <a:grpSpLocks noChangeAspect="1"/>
          </p:cNvGrpSpPr>
          <p:nvPr/>
        </p:nvGrpSpPr>
        <p:grpSpPr>
          <a:xfrm>
            <a:off x="2857770" y="1490709"/>
            <a:ext cx="822960" cy="822960"/>
            <a:chOff x="2888892" y="450890"/>
            <a:chExt cx="640080" cy="640080"/>
          </a:xfrm>
        </p:grpSpPr>
        <p:sp>
          <p:nvSpPr>
            <p:cNvPr id="20" name="Oval 19">
              <a:extLst>
                <a:ext uri="{FF2B5EF4-FFF2-40B4-BE49-F238E27FC236}">
                  <a16:creationId xmlns:a16="http://schemas.microsoft.com/office/drawing/2014/main" id="{532F88D0-490C-64A5-A0F8-8A1C77FB16DB}"/>
                </a:ext>
              </a:extLst>
            </p:cNvPr>
            <p:cNvSpPr>
              <a:spLocks noChangeAspect="1"/>
            </p:cNvSpPr>
            <p:nvPr/>
          </p:nvSpPr>
          <p:spPr>
            <a:xfrm>
              <a:off x="2888892" y="450890"/>
              <a:ext cx="640080" cy="640080"/>
            </a:xfrm>
            <a:prstGeom prst="ellipse">
              <a:avLst/>
            </a:prstGeom>
            <a:ln w="2540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Picture 20" descr="Icon&#10;&#10;Description automatically generated">
              <a:extLst>
                <a:ext uri="{FF2B5EF4-FFF2-40B4-BE49-F238E27FC236}">
                  <a16:creationId xmlns:a16="http://schemas.microsoft.com/office/drawing/2014/main" id="{6CA0F8EF-4F58-F26D-DA21-AC64D4A6D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0332" y="542330"/>
              <a:ext cx="457200" cy="457200"/>
            </a:xfrm>
            <a:prstGeom prst="rect">
              <a:avLst/>
            </a:prstGeom>
          </p:spPr>
        </p:pic>
      </p:grpSp>
      <p:sp>
        <p:nvSpPr>
          <p:cNvPr id="23" name="Oval 22">
            <a:extLst>
              <a:ext uri="{FF2B5EF4-FFF2-40B4-BE49-F238E27FC236}">
                <a16:creationId xmlns:a16="http://schemas.microsoft.com/office/drawing/2014/main" id="{1F5EA64A-A2F8-DFDC-5D22-092A304A570F}"/>
              </a:ext>
            </a:extLst>
          </p:cNvPr>
          <p:cNvSpPr>
            <a:spLocks noChangeAspect="1"/>
          </p:cNvSpPr>
          <p:nvPr/>
        </p:nvSpPr>
        <p:spPr>
          <a:xfrm>
            <a:off x="1406785" y="3201450"/>
            <a:ext cx="914400" cy="914400"/>
          </a:xfrm>
          <a:prstGeom prst="ellipse">
            <a:avLst/>
          </a:prstGeom>
          <a:noFill/>
          <a:ln w="2222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0126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A2EBC-6C78-B088-5F86-6189D5D9A66C}"/>
              </a:ext>
            </a:extLst>
          </p:cNvPr>
          <p:cNvSpPr>
            <a:spLocks noGrp="1"/>
          </p:cNvSpPr>
          <p:nvPr>
            <p:ph type="title"/>
          </p:nvPr>
        </p:nvSpPr>
        <p:spPr/>
        <p:txBody>
          <a:bodyPr/>
          <a:lstStyle/>
          <a:p>
            <a:r>
              <a:rPr lang="en-US"/>
              <a:t>What’s Next?</a:t>
            </a:r>
          </a:p>
        </p:txBody>
      </p:sp>
    </p:spTree>
    <p:extLst>
      <p:ext uri="{BB962C8B-B14F-4D97-AF65-F5344CB8AC3E}">
        <p14:creationId xmlns:p14="http://schemas.microsoft.com/office/powerpoint/2010/main" val="2509104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AACAC-C5C6-73A9-04BD-736C77A0FDEC}"/>
              </a:ext>
            </a:extLst>
          </p:cNvPr>
          <p:cNvSpPr>
            <a:spLocks noGrp="1"/>
          </p:cNvSpPr>
          <p:nvPr>
            <p:ph type="title"/>
          </p:nvPr>
        </p:nvSpPr>
        <p:spPr/>
        <p:txBody>
          <a:bodyPr/>
          <a:lstStyle/>
          <a:p>
            <a:r>
              <a:rPr lang="en-US"/>
              <a:t>Q&amp;A</a:t>
            </a:r>
          </a:p>
        </p:txBody>
      </p:sp>
      <p:grpSp>
        <p:nvGrpSpPr>
          <p:cNvPr id="5" name="Group 4">
            <a:extLst>
              <a:ext uri="{FF2B5EF4-FFF2-40B4-BE49-F238E27FC236}">
                <a16:creationId xmlns:a16="http://schemas.microsoft.com/office/drawing/2014/main" id="{6C1B9C24-021D-7DF0-AE6F-73A2E0DC84E2}"/>
              </a:ext>
            </a:extLst>
          </p:cNvPr>
          <p:cNvGrpSpPr>
            <a:grpSpLocks noChangeAspect="1"/>
          </p:cNvGrpSpPr>
          <p:nvPr/>
        </p:nvGrpSpPr>
        <p:grpSpPr>
          <a:xfrm>
            <a:off x="4839665" y="2846494"/>
            <a:ext cx="1188720" cy="1188720"/>
            <a:chOff x="1918874" y="3367454"/>
            <a:chExt cx="1280160" cy="1280160"/>
          </a:xfrm>
        </p:grpSpPr>
        <p:sp>
          <p:nvSpPr>
            <p:cNvPr id="4" name="Rectangle 3">
              <a:extLst>
                <a:ext uri="{FF2B5EF4-FFF2-40B4-BE49-F238E27FC236}">
                  <a16:creationId xmlns:a16="http://schemas.microsoft.com/office/drawing/2014/main" id="{E2B7E138-7652-93A0-C4EE-5337284C5C45}"/>
                </a:ext>
              </a:extLst>
            </p:cNvPr>
            <p:cNvSpPr>
              <a:spLocks noChangeAspect="1"/>
            </p:cNvSpPr>
            <p:nvPr/>
          </p:nvSpPr>
          <p:spPr>
            <a:xfrm>
              <a:off x="1918874" y="3367454"/>
              <a:ext cx="1280160" cy="1280160"/>
            </a:xfrm>
            <a:prstGeom prst="rect">
              <a:avLst/>
            </a:prstGeom>
            <a:solidFill>
              <a:schemeClr val="bg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3E6959C-C1AF-D4BE-F630-9A2A044A5930}"/>
                </a:ext>
              </a:extLst>
            </p:cNvPr>
            <p:cNvPicPr>
              <a:picLocks noChangeAspect="1"/>
            </p:cNvPicPr>
            <p:nvPr/>
          </p:nvPicPr>
          <p:blipFill>
            <a:blip r:embed="rId3"/>
            <a:stretch>
              <a:fillRect/>
            </a:stretch>
          </p:blipFill>
          <p:spPr>
            <a:xfrm>
              <a:off x="1964594" y="3413174"/>
              <a:ext cx="1188720" cy="1188720"/>
            </a:xfrm>
            <a:prstGeom prst="rect">
              <a:avLst/>
            </a:prstGeom>
          </p:spPr>
        </p:pic>
      </p:grpSp>
      <p:sp>
        <p:nvSpPr>
          <p:cNvPr id="15" name="TextBox 14">
            <a:extLst>
              <a:ext uri="{FF2B5EF4-FFF2-40B4-BE49-F238E27FC236}">
                <a16:creationId xmlns:a16="http://schemas.microsoft.com/office/drawing/2014/main" id="{5BBEDE54-ACB4-5461-F6D8-15B2AA7B1177}"/>
              </a:ext>
            </a:extLst>
          </p:cNvPr>
          <p:cNvSpPr txBox="1"/>
          <p:nvPr/>
        </p:nvSpPr>
        <p:spPr>
          <a:xfrm>
            <a:off x="6168668" y="1940560"/>
            <a:ext cx="281967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bg1"/>
                </a:solidFill>
                <a:cs typeface="Calibri"/>
              </a:rPr>
              <a:t>Connect with the Lightbeam team to learn more about Deviceless RPM and LCS.</a:t>
            </a:r>
            <a:endParaRPr lang="en-US" sz="1600" b="1">
              <a:solidFill>
                <a:schemeClr val="bg1"/>
              </a:solidFill>
            </a:endParaRPr>
          </a:p>
        </p:txBody>
      </p:sp>
      <p:sp>
        <p:nvSpPr>
          <p:cNvPr id="16" name="TextBox 15">
            <a:extLst>
              <a:ext uri="{FF2B5EF4-FFF2-40B4-BE49-F238E27FC236}">
                <a16:creationId xmlns:a16="http://schemas.microsoft.com/office/drawing/2014/main" id="{6CFA640E-0439-026A-6C94-DD0B066AFB1E}"/>
              </a:ext>
            </a:extLst>
          </p:cNvPr>
          <p:cNvSpPr txBox="1"/>
          <p:nvPr/>
        </p:nvSpPr>
        <p:spPr>
          <a:xfrm>
            <a:off x="6168668" y="2912534"/>
            <a:ext cx="28196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chemeClr val="bg1"/>
                </a:solidFill>
                <a:cs typeface="Calibri"/>
              </a:rPr>
              <a:t>Use your phone's native camera app to scan the QR code and easily request more information.</a:t>
            </a:r>
          </a:p>
        </p:txBody>
      </p:sp>
    </p:spTree>
    <p:extLst>
      <p:ext uri="{BB962C8B-B14F-4D97-AF65-F5344CB8AC3E}">
        <p14:creationId xmlns:p14="http://schemas.microsoft.com/office/powerpoint/2010/main" val="4048182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p>
            <a:r>
              <a:rPr lang="en-US"/>
              <a:t>Learning Objectives</a:t>
            </a:r>
          </a:p>
        </p:txBody>
      </p:sp>
      <p:sp>
        <p:nvSpPr>
          <p:cNvPr id="8" name="TextBox 7">
            <a:extLst>
              <a:ext uri="{FF2B5EF4-FFF2-40B4-BE49-F238E27FC236}">
                <a16:creationId xmlns:a16="http://schemas.microsoft.com/office/drawing/2014/main" id="{79196262-BE7D-DD64-C36F-230DFF610B91}"/>
              </a:ext>
            </a:extLst>
          </p:cNvPr>
          <p:cNvSpPr txBox="1"/>
          <p:nvPr/>
        </p:nvSpPr>
        <p:spPr>
          <a:xfrm>
            <a:off x="1439239" y="1813162"/>
            <a:ext cx="2882189" cy="718145"/>
          </a:xfrm>
          <a:prstGeom prst="rect">
            <a:avLst/>
          </a:prstGeom>
          <a:noFill/>
        </p:spPr>
        <p:txBody>
          <a:bodyPr wrap="square">
            <a:spAutoFit/>
          </a:bodyPr>
          <a:lstStyle/>
          <a:p>
            <a:pPr marL="0" marR="0" algn="l">
              <a:spcBef>
                <a:spcPts val="0"/>
              </a:spcBef>
              <a:spcAft>
                <a:spcPts val="0"/>
              </a:spcAft>
            </a:pPr>
            <a:r>
              <a:rPr lang="en-US" sz="1400" b="1" i="0" u="none" strike="noStrike">
                <a:solidFill>
                  <a:schemeClr val="accent1"/>
                </a:solidFill>
                <a:effectLst/>
                <a:latin typeface="Calibri" panose="020F0502020204030204" pitchFamily="34" charset="0"/>
              </a:rPr>
              <a:t>Kristin Kohl, MSN</a:t>
            </a:r>
            <a:endParaRPr lang="en-US" sz="1400">
              <a:solidFill>
                <a:schemeClr val="accent1"/>
              </a:solidFill>
              <a:latin typeface="Calibri" panose="020F0502020204030204" pitchFamily="34" charset="0"/>
            </a:endParaRPr>
          </a:p>
          <a:p>
            <a:pPr marL="0" marR="0" algn="l">
              <a:spcBef>
                <a:spcPts val="200"/>
              </a:spcBef>
              <a:spcAft>
                <a:spcPts val="0"/>
              </a:spcAft>
            </a:pPr>
            <a:r>
              <a:rPr lang="en-US" sz="1250" i="0" u="none" strike="noStrike">
                <a:solidFill>
                  <a:srgbClr val="000000"/>
                </a:solidFill>
                <a:effectLst/>
                <a:latin typeface="Calibri" panose="020F0502020204030204" pitchFamily="34" charset="0"/>
              </a:rPr>
              <a:t>Director of Population Health Clinical Improvement, Carle Health</a:t>
            </a:r>
          </a:p>
        </p:txBody>
      </p:sp>
      <p:sp>
        <p:nvSpPr>
          <p:cNvPr id="12" name="TextBox 11">
            <a:extLst>
              <a:ext uri="{FF2B5EF4-FFF2-40B4-BE49-F238E27FC236}">
                <a16:creationId xmlns:a16="http://schemas.microsoft.com/office/drawing/2014/main" id="{095549C4-8D82-1ADF-3E05-0050BF786510}"/>
              </a:ext>
            </a:extLst>
          </p:cNvPr>
          <p:cNvSpPr txBox="1"/>
          <p:nvPr/>
        </p:nvSpPr>
        <p:spPr>
          <a:xfrm>
            <a:off x="1475123" y="3720022"/>
            <a:ext cx="2882189" cy="718145"/>
          </a:xfrm>
          <a:prstGeom prst="rect">
            <a:avLst/>
          </a:prstGeom>
          <a:noFill/>
        </p:spPr>
        <p:txBody>
          <a:bodyPr wrap="square" lIns="91440" tIns="45720" rIns="91440" bIns="45720" anchor="t">
            <a:spAutoFit/>
          </a:bodyPr>
          <a:lstStyle/>
          <a:p>
            <a:pPr>
              <a:spcBef>
                <a:spcPts val="600"/>
              </a:spcBef>
            </a:pPr>
            <a:r>
              <a:rPr lang="en-US" sz="1400" b="1" i="0" u="none" strike="noStrike">
                <a:solidFill>
                  <a:schemeClr val="accent1"/>
                </a:solidFill>
                <a:effectLst/>
                <a:latin typeface="Calibri"/>
                <a:cs typeface="Calibri"/>
              </a:rPr>
              <a:t>Jessica Scruton, BSN, RN, CCM-R</a:t>
            </a:r>
            <a:endParaRPr lang="en-US" sz="1100">
              <a:solidFill>
                <a:schemeClr val="accent1"/>
              </a:solidFill>
              <a:latin typeface="Calibri" panose="020F0502020204030204" pitchFamily="34" charset="0"/>
              <a:cs typeface="Calibri"/>
            </a:endParaRPr>
          </a:p>
          <a:p>
            <a:pPr>
              <a:spcBef>
                <a:spcPts val="200"/>
              </a:spcBef>
            </a:pPr>
            <a:r>
              <a:rPr lang="en-US" sz="1250" i="0" u="none" strike="noStrike">
                <a:solidFill>
                  <a:srgbClr val="000000"/>
                </a:solidFill>
                <a:effectLst/>
                <a:latin typeface="Calibri"/>
                <a:cs typeface="Calibri"/>
              </a:rPr>
              <a:t>VP of Clinical </a:t>
            </a:r>
            <a:r>
              <a:rPr lang="en-US" sz="1250">
                <a:solidFill>
                  <a:srgbClr val="000000"/>
                </a:solidFill>
                <a:latin typeface="Calibri"/>
                <a:cs typeface="Calibri"/>
              </a:rPr>
              <a:t>Services</a:t>
            </a:r>
            <a:r>
              <a:rPr lang="en-US" sz="1250" i="0" u="none" strike="noStrike">
                <a:solidFill>
                  <a:srgbClr val="000000"/>
                </a:solidFill>
                <a:effectLst/>
                <a:latin typeface="Calibri"/>
                <a:cs typeface="Calibri"/>
              </a:rPr>
              <a:t>, Lightbeam </a:t>
            </a:r>
            <a:br>
              <a:rPr lang="en-US" sz="1250" i="0" u="none" strike="noStrike">
                <a:solidFill>
                  <a:srgbClr val="000000"/>
                </a:solidFill>
                <a:effectLst/>
                <a:latin typeface="Calibri"/>
                <a:cs typeface="Calibri"/>
              </a:rPr>
            </a:br>
            <a:r>
              <a:rPr lang="en-US" sz="1250" i="0" u="none" strike="noStrike">
                <a:solidFill>
                  <a:srgbClr val="000000"/>
                </a:solidFill>
                <a:effectLst/>
                <a:latin typeface="Calibri"/>
                <a:cs typeface="Calibri"/>
              </a:rPr>
              <a:t>Health Solutions</a:t>
            </a:r>
          </a:p>
        </p:txBody>
      </p:sp>
      <p:sp>
        <p:nvSpPr>
          <p:cNvPr id="21" name="Content Placeholder 4">
            <a:extLst>
              <a:ext uri="{FF2B5EF4-FFF2-40B4-BE49-F238E27FC236}">
                <a16:creationId xmlns:a16="http://schemas.microsoft.com/office/drawing/2014/main" id="{676A9D47-3C53-6841-442F-CCA819FE3A3D}"/>
              </a:ext>
            </a:extLst>
          </p:cNvPr>
          <p:cNvSpPr>
            <a:spLocks noGrp="1"/>
          </p:cNvSpPr>
          <p:nvPr>
            <p:ph sz="half" idx="1"/>
          </p:nvPr>
        </p:nvSpPr>
        <p:spPr>
          <a:xfrm>
            <a:off x="4754880" y="1645920"/>
            <a:ext cx="4114800" cy="2747736"/>
          </a:xfrm>
        </p:spPr>
        <p:txBody>
          <a:bodyPr/>
          <a:lstStyle/>
          <a:p>
            <a:pPr>
              <a:buFont typeface="+mj-lt"/>
              <a:buAutoNum type="arabicPeriod"/>
            </a:pPr>
            <a:r>
              <a:rPr lang="en-US" sz="1600"/>
              <a:t>Explain the </a:t>
            </a:r>
            <a:r>
              <a:rPr lang="en-US" sz="1600" b="1" i="1"/>
              <a:t>technological and staffing barriers to scaling population health initiatives</a:t>
            </a:r>
            <a:r>
              <a:rPr lang="en-US" sz="1600"/>
              <a:t> and strategies to overcome them </a:t>
            </a:r>
          </a:p>
          <a:p>
            <a:pPr>
              <a:spcBef>
                <a:spcPts val="800"/>
              </a:spcBef>
              <a:buFont typeface="+mj-lt"/>
              <a:buAutoNum type="arabicPeriod"/>
            </a:pPr>
            <a:r>
              <a:rPr lang="en-US" sz="1600"/>
              <a:t>Describe how </a:t>
            </a:r>
            <a:r>
              <a:rPr lang="en-US" sz="1600" b="1" i="1"/>
              <a:t>combining technology and care managers</a:t>
            </a:r>
            <a:r>
              <a:rPr lang="en-US" sz="1600"/>
              <a:t> enables wide patient reach and efficient issue resolution</a:t>
            </a:r>
          </a:p>
          <a:p>
            <a:pPr>
              <a:spcBef>
                <a:spcPts val="800"/>
              </a:spcBef>
              <a:buFont typeface="+mj-lt"/>
              <a:buAutoNum type="arabicPeriod"/>
            </a:pPr>
            <a:r>
              <a:rPr lang="en-US" sz="1600"/>
              <a:t>Identify the ways in which </a:t>
            </a:r>
            <a:r>
              <a:rPr lang="en-US" sz="1600" b="1" i="1"/>
              <a:t>real-time alert data are enabling</a:t>
            </a:r>
            <a:r>
              <a:rPr lang="en-US" sz="1600"/>
              <a:t> top-of-license care management</a:t>
            </a:r>
          </a:p>
          <a:p>
            <a:endParaRPr lang="en-US" sz="1600"/>
          </a:p>
        </p:txBody>
      </p:sp>
      <p:pic>
        <p:nvPicPr>
          <p:cNvPr id="3" name="Picture 2" descr="Carle Health | Your care starts here.">
            <a:extLst>
              <a:ext uri="{FF2B5EF4-FFF2-40B4-BE49-F238E27FC236}">
                <a16:creationId xmlns:a16="http://schemas.microsoft.com/office/drawing/2014/main" id="{4EFB1C7D-0E3E-5312-B1B1-B853146ED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7341" y="1408300"/>
            <a:ext cx="948269" cy="2560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in a red shirt&#10;&#10;Description automatically generated with medium confidence">
            <a:extLst>
              <a:ext uri="{FF2B5EF4-FFF2-40B4-BE49-F238E27FC236}">
                <a16:creationId xmlns:a16="http://schemas.microsoft.com/office/drawing/2014/main" id="{C2CD7C88-D277-B706-FD18-4F603E8F34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78" t="5556" r="19252" b="46842"/>
          <a:stretch/>
        </p:blipFill>
        <p:spPr>
          <a:xfrm>
            <a:off x="317798" y="1475440"/>
            <a:ext cx="1005840" cy="1005840"/>
          </a:xfrm>
          <a:prstGeom prst="ellipse">
            <a:avLst/>
          </a:prstGeom>
        </p:spPr>
      </p:pic>
      <p:pic>
        <p:nvPicPr>
          <p:cNvPr id="7" name="Picture 6" descr="A person smiling for the camera&#10;&#10;Description automatically generated with low confidence">
            <a:extLst>
              <a:ext uri="{FF2B5EF4-FFF2-40B4-BE49-F238E27FC236}">
                <a16:creationId xmlns:a16="http://schemas.microsoft.com/office/drawing/2014/main" id="{D2A0123A-2023-C6F1-E42A-C7FCB25B730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99" r="1899"/>
          <a:stretch/>
        </p:blipFill>
        <p:spPr>
          <a:xfrm>
            <a:off x="317798" y="3410133"/>
            <a:ext cx="1005840" cy="1005840"/>
          </a:xfrm>
          <a:prstGeom prst="ellipse">
            <a:avLst/>
          </a:prstGeom>
        </p:spPr>
      </p:pic>
      <p:grpSp>
        <p:nvGrpSpPr>
          <p:cNvPr id="4" name="Group 3">
            <a:extLst>
              <a:ext uri="{FF2B5EF4-FFF2-40B4-BE49-F238E27FC236}">
                <a16:creationId xmlns:a16="http://schemas.microsoft.com/office/drawing/2014/main" id="{1CFEABB6-2832-D0E7-333B-D48B31392A74}"/>
              </a:ext>
            </a:extLst>
          </p:cNvPr>
          <p:cNvGrpSpPr>
            <a:grpSpLocks noChangeAspect="1"/>
          </p:cNvGrpSpPr>
          <p:nvPr/>
        </p:nvGrpSpPr>
        <p:grpSpPr>
          <a:xfrm>
            <a:off x="1518521" y="2804022"/>
            <a:ext cx="1644805" cy="786384"/>
            <a:chOff x="1663162" y="3105150"/>
            <a:chExt cx="1940945" cy="930974"/>
          </a:xfrm>
        </p:grpSpPr>
        <p:pic>
          <p:nvPicPr>
            <p:cNvPr id="15" name="Picture 14" descr="A picture containing company name&#10;&#10;Description automatically generated">
              <a:extLst>
                <a:ext uri="{FF2B5EF4-FFF2-40B4-BE49-F238E27FC236}">
                  <a16:creationId xmlns:a16="http://schemas.microsoft.com/office/drawing/2014/main" id="{269DEF95-45FD-997F-4356-316221E7E5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6400" y="3105150"/>
              <a:ext cx="1815991" cy="415835"/>
            </a:xfrm>
            <a:prstGeom prst="rect">
              <a:avLst/>
            </a:prstGeom>
          </p:spPr>
        </p:pic>
        <p:pic>
          <p:nvPicPr>
            <p:cNvPr id="11" name="Picture 10" descr="A picture containing text, light&#10;&#10;Description automatically generated">
              <a:extLst>
                <a:ext uri="{FF2B5EF4-FFF2-40B4-BE49-F238E27FC236}">
                  <a16:creationId xmlns:a16="http://schemas.microsoft.com/office/drawing/2014/main" id="{3D102F7A-5FDD-C253-2D31-515A04EDF8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3162" y="3624644"/>
              <a:ext cx="1940945" cy="411480"/>
            </a:xfrm>
            <a:prstGeom prst="rect">
              <a:avLst/>
            </a:prstGeom>
          </p:spPr>
        </p:pic>
      </p:grpSp>
    </p:spTree>
    <p:extLst>
      <p:ext uri="{BB962C8B-B14F-4D97-AF65-F5344CB8AC3E}">
        <p14:creationId xmlns:p14="http://schemas.microsoft.com/office/powerpoint/2010/main" val="2135979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81A16-828F-A54C-60B3-6E2A438AA5B5}"/>
              </a:ext>
            </a:extLst>
          </p:cNvPr>
          <p:cNvSpPr>
            <a:spLocks noGrp="1"/>
          </p:cNvSpPr>
          <p:nvPr>
            <p:ph type="title"/>
          </p:nvPr>
        </p:nvSpPr>
        <p:spPr/>
        <p:txBody>
          <a:bodyPr/>
          <a:lstStyle/>
          <a:p>
            <a:r>
              <a:rPr lang="en-US"/>
              <a:t>Current Population Health Landscape</a:t>
            </a:r>
          </a:p>
        </p:txBody>
      </p:sp>
    </p:spTree>
    <p:extLst>
      <p:ext uri="{BB962C8B-B14F-4D97-AF65-F5344CB8AC3E}">
        <p14:creationId xmlns:p14="http://schemas.microsoft.com/office/powerpoint/2010/main" val="230536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E078-BF84-95B1-9EAB-15493FE452E6}"/>
              </a:ext>
            </a:extLst>
          </p:cNvPr>
          <p:cNvSpPr>
            <a:spLocks noGrp="1"/>
          </p:cNvSpPr>
          <p:nvPr>
            <p:ph type="title"/>
          </p:nvPr>
        </p:nvSpPr>
        <p:spPr/>
        <p:txBody>
          <a:bodyPr/>
          <a:lstStyle/>
          <a:p>
            <a:r>
              <a:rPr lang="en-US">
                <a:cs typeface="Calibri Light"/>
              </a:rPr>
              <a:t>Market Trends: Population Health</a:t>
            </a:r>
            <a:endParaRPr lang="en-US"/>
          </a:p>
        </p:txBody>
      </p:sp>
      <p:sp>
        <p:nvSpPr>
          <p:cNvPr id="4" name="TextBox 3">
            <a:extLst>
              <a:ext uri="{FF2B5EF4-FFF2-40B4-BE49-F238E27FC236}">
                <a16:creationId xmlns:a16="http://schemas.microsoft.com/office/drawing/2014/main" id="{A2BA20AE-28B6-9137-C08F-FF22E334EDDE}"/>
              </a:ext>
            </a:extLst>
          </p:cNvPr>
          <p:cNvSpPr txBox="1"/>
          <p:nvPr/>
        </p:nvSpPr>
        <p:spPr>
          <a:xfrm>
            <a:off x="1055298" y="1114605"/>
            <a:ext cx="5216137" cy="3547125"/>
          </a:xfrm>
          <a:prstGeom prst="rect">
            <a:avLst/>
          </a:prstGeom>
          <a:noFill/>
        </p:spPr>
        <p:txBody>
          <a:bodyPr wrap="square" lIns="91440" tIns="45720" rIns="91440" bIns="45720" rtlCol="0" anchor="t">
            <a:spAutoFit/>
          </a:bodyPr>
          <a:lstStyle/>
          <a:p>
            <a:pPr>
              <a:spcBef>
                <a:spcPts val="3075"/>
              </a:spcBef>
            </a:pPr>
            <a:r>
              <a:rPr lang="en-US" sz="2100">
                <a:latin typeface="+mj-lt"/>
              </a:rPr>
              <a:t>Expanding volume of value-based contracts</a:t>
            </a:r>
            <a:br>
              <a:rPr lang="en-US" sz="2100">
                <a:latin typeface="+mj-lt"/>
              </a:rPr>
            </a:br>
            <a:br>
              <a:rPr lang="en-US" sz="2100">
                <a:latin typeface="+mj-lt"/>
              </a:rPr>
            </a:br>
            <a:r>
              <a:rPr lang="en-US" sz="2100">
                <a:latin typeface="+mj-lt"/>
              </a:rPr>
              <a:t>Increasing exposure of downside risk putting focus on cost and utilization</a:t>
            </a:r>
            <a:endParaRPr lang="en-US" sz="2100">
              <a:latin typeface="+mj-lt"/>
              <a:cs typeface="Calibri"/>
            </a:endParaRPr>
          </a:p>
          <a:p>
            <a:pPr>
              <a:spcBef>
                <a:spcPts val="3075"/>
              </a:spcBef>
            </a:pPr>
            <a:r>
              <a:rPr lang="en-US" sz="2100">
                <a:latin typeface="+mj-lt"/>
              </a:rPr>
              <a:t>Nursing Staff shortages/burnout</a:t>
            </a:r>
            <a:endParaRPr lang="en-US" sz="2100">
              <a:latin typeface="+mj-lt"/>
              <a:cs typeface="Calibri"/>
            </a:endParaRPr>
          </a:p>
          <a:p>
            <a:pPr>
              <a:spcBef>
                <a:spcPts val="3075"/>
              </a:spcBef>
            </a:pPr>
            <a:r>
              <a:rPr lang="en-US" sz="2100">
                <a:latin typeface="+mj-lt"/>
              </a:rPr>
              <a:t>Aggressive quality metric benchmarks</a:t>
            </a:r>
            <a:endParaRPr lang="en-US" sz="2100">
              <a:latin typeface="+mj-lt"/>
              <a:cs typeface="Calibri"/>
            </a:endParaRPr>
          </a:p>
          <a:p>
            <a:pPr>
              <a:spcBef>
                <a:spcPts val="3075"/>
              </a:spcBef>
            </a:pPr>
            <a:r>
              <a:rPr lang="en-US" sz="2100">
                <a:latin typeface="+mj-lt"/>
              </a:rPr>
              <a:t>Growing emphasis on health equity</a:t>
            </a:r>
            <a:endParaRPr lang="en-US" sz="2100">
              <a:latin typeface="+mj-lt"/>
              <a:cs typeface="Calibri"/>
            </a:endParaRPr>
          </a:p>
        </p:txBody>
      </p:sp>
      <p:grpSp>
        <p:nvGrpSpPr>
          <p:cNvPr id="5" name="Group 4">
            <a:extLst>
              <a:ext uri="{FF2B5EF4-FFF2-40B4-BE49-F238E27FC236}">
                <a16:creationId xmlns:a16="http://schemas.microsoft.com/office/drawing/2014/main" id="{49D63B6E-942C-49E7-2D82-D35D4F23CECC}"/>
              </a:ext>
            </a:extLst>
          </p:cNvPr>
          <p:cNvGrpSpPr/>
          <p:nvPr/>
        </p:nvGrpSpPr>
        <p:grpSpPr>
          <a:xfrm>
            <a:off x="434293" y="2728617"/>
            <a:ext cx="524961" cy="524961"/>
            <a:chOff x="740169" y="3602638"/>
            <a:chExt cx="699948" cy="699948"/>
          </a:xfrm>
        </p:grpSpPr>
        <p:sp>
          <p:nvSpPr>
            <p:cNvPr id="6" name="Oval 5">
              <a:extLst>
                <a:ext uri="{FF2B5EF4-FFF2-40B4-BE49-F238E27FC236}">
                  <a16:creationId xmlns:a16="http://schemas.microsoft.com/office/drawing/2014/main" id="{233ADBA8-4A55-006F-6728-CA468430AA5F}"/>
                </a:ext>
              </a:extLst>
            </p:cNvPr>
            <p:cNvSpPr/>
            <p:nvPr/>
          </p:nvSpPr>
          <p:spPr>
            <a:xfrm>
              <a:off x="740169" y="3602638"/>
              <a:ext cx="699948" cy="699948"/>
            </a:xfrm>
            <a:prstGeom prst="ellipse">
              <a:avLst/>
            </a:prstGeom>
            <a:ln w="19050">
              <a:solidFill>
                <a:schemeClr val="accent5"/>
              </a:solidFill>
            </a:ln>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7" name="Graphic 6" descr="Stethoscope outline">
              <a:extLst>
                <a:ext uri="{FF2B5EF4-FFF2-40B4-BE49-F238E27FC236}">
                  <a16:creationId xmlns:a16="http://schemas.microsoft.com/office/drawing/2014/main" id="{F9F47117-BD94-674C-7D6D-B06B9286F4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5389" y="3730600"/>
              <a:ext cx="444027" cy="444027"/>
            </a:xfrm>
            <a:prstGeom prst="rect">
              <a:avLst/>
            </a:prstGeom>
          </p:spPr>
        </p:pic>
      </p:grpSp>
      <p:grpSp>
        <p:nvGrpSpPr>
          <p:cNvPr id="8" name="Group 7">
            <a:extLst>
              <a:ext uri="{FF2B5EF4-FFF2-40B4-BE49-F238E27FC236}">
                <a16:creationId xmlns:a16="http://schemas.microsoft.com/office/drawing/2014/main" id="{568949EB-D68E-23DE-A77A-596FBBC5736E}"/>
              </a:ext>
            </a:extLst>
          </p:cNvPr>
          <p:cNvGrpSpPr/>
          <p:nvPr/>
        </p:nvGrpSpPr>
        <p:grpSpPr>
          <a:xfrm>
            <a:off x="434293" y="1103721"/>
            <a:ext cx="524961" cy="524961"/>
            <a:chOff x="253927" y="1817778"/>
            <a:chExt cx="699948" cy="699948"/>
          </a:xfrm>
        </p:grpSpPr>
        <p:sp>
          <p:nvSpPr>
            <p:cNvPr id="9" name="Oval 8">
              <a:extLst>
                <a:ext uri="{FF2B5EF4-FFF2-40B4-BE49-F238E27FC236}">
                  <a16:creationId xmlns:a16="http://schemas.microsoft.com/office/drawing/2014/main" id="{3D6E6C71-C75D-0DBE-CC0F-E9DDBDA3FB10}"/>
                </a:ext>
              </a:extLst>
            </p:cNvPr>
            <p:cNvSpPr/>
            <p:nvPr/>
          </p:nvSpPr>
          <p:spPr>
            <a:xfrm>
              <a:off x="253927" y="1817778"/>
              <a:ext cx="699948" cy="699948"/>
            </a:xfrm>
            <a:prstGeom prst="ellipse">
              <a:avLst/>
            </a:prstGeom>
            <a:ln w="19050">
              <a:solidFill>
                <a:schemeClr val="accent5"/>
              </a:solidFill>
            </a:ln>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10" name="Graphic 9" descr="Exponential Graph outline">
              <a:extLst>
                <a:ext uri="{FF2B5EF4-FFF2-40B4-BE49-F238E27FC236}">
                  <a16:creationId xmlns:a16="http://schemas.microsoft.com/office/drawing/2014/main" id="{D49C1C76-96C6-BAF7-2A6A-2921FB556F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1503" y="1931268"/>
              <a:ext cx="444027" cy="444027"/>
            </a:xfrm>
            <a:prstGeom prst="rect">
              <a:avLst/>
            </a:prstGeom>
          </p:spPr>
        </p:pic>
      </p:grpSp>
      <p:grpSp>
        <p:nvGrpSpPr>
          <p:cNvPr id="11" name="Group 10">
            <a:extLst>
              <a:ext uri="{FF2B5EF4-FFF2-40B4-BE49-F238E27FC236}">
                <a16:creationId xmlns:a16="http://schemas.microsoft.com/office/drawing/2014/main" id="{98F16F5C-9CB4-A927-45E3-68FB8C13AEDB}"/>
              </a:ext>
            </a:extLst>
          </p:cNvPr>
          <p:cNvGrpSpPr/>
          <p:nvPr/>
        </p:nvGrpSpPr>
        <p:grpSpPr>
          <a:xfrm>
            <a:off x="434293" y="4159939"/>
            <a:ext cx="524961" cy="524961"/>
            <a:chOff x="105643" y="5634638"/>
            <a:chExt cx="699948" cy="699948"/>
          </a:xfrm>
        </p:grpSpPr>
        <p:sp>
          <p:nvSpPr>
            <p:cNvPr id="12" name="Oval 11">
              <a:extLst>
                <a:ext uri="{FF2B5EF4-FFF2-40B4-BE49-F238E27FC236}">
                  <a16:creationId xmlns:a16="http://schemas.microsoft.com/office/drawing/2014/main" id="{6F4ECFC3-EAEE-52B2-5388-2BD82042FBA7}"/>
                </a:ext>
              </a:extLst>
            </p:cNvPr>
            <p:cNvSpPr/>
            <p:nvPr/>
          </p:nvSpPr>
          <p:spPr>
            <a:xfrm>
              <a:off x="105643" y="5634638"/>
              <a:ext cx="699948" cy="699948"/>
            </a:xfrm>
            <a:prstGeom prst="ellipse">
              <a:avLst/>
            </a:prstGeom>
            <a:ln w="19050">
              <a:solidFill>
                <a:schemeClr val="accent5"/>
              </a:solidFill>
            </a:ln>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pic>
          <p:nvPicPr>
            <p:cNvPr id="13" name="Graphic 12" descr="Bridge scene outline">
              <a:extLst>
                <a:ext uri="{FF2B5EF4-FFF2-40B4-BE49-F238E27FC236}">
                  <a16:creationId xmlns:a16="http://schemas.microsoft.com/office/drawing/2014/main" id="{44927CA0-EBFD-0069-0A74-3EBD54FB5854}"/>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28428"/>
            <a:stretch/>
          </p:blipFill>
          <p:spPr>
            <a:xfrm>
              <a:off x="189421" y="5730115"/>
              <a:ext cx="522109" cy="373685"/>
            </a:xfrm>
            <a:prstGeom prst="rect">
              <a:avLst/>
            </a:prstGeom>
          </p:spPr>
        </p:pic>
      </p:grpSp>
      <p:grpSp>
        <p:nvGrpSpPr>
          <p:cNvPr id="14" name="Group 13">
            <a:extLst>
              <a:ext uri="{FF2B5EF4-FFF2-40B4-BE49-F238E27FC236}">
                <a16:creationId xmlns:a16="http://schemas.microsoft.com/office/drawing/2014/main" id="{40E256D2-7288-5D3C-430D-6743ED1CECD6}"/>
              </a:ext>
            </a:extLst>
          </p:cNvPr>
          <p:cNvGrpSpPr/>
          <p:nvPr/>
        </p:nvGrpSpPr>
        <p:grpSpPr>
          <a:xfrm>
            <a:off x="434293" y="1819382"/>
            <a:ext cx="524961" cy="524961"/>
            <a:chOff x="455229" y="2586638"/>
            <a:chExt cx="699948" cy="699948"/>
          </a:xfrm>
        </p:grpSpPr>
        <p:sp>
          <p:nvSpPr>
            <p:cNvPr id="15" name="Oval 14">
              <a:extLst>
                <a:ext uri="{FF2B5EF4-FFF2-40B4-BE49-F238E27FC236}">
                  <a16:creationId xmlns:a16="http://schemas.microsoft.com/office/drawing/2014/main" id="{10A83A75-C43A-2532-0DC0-6A151D5EBAD5}"/>
                </a:ext>
              </a:extLst>
            </p:cNvPr>
            <p:cNvSpPr/>
            <p:nvPr/>
          </p:nvSpPr>
          <p:spPr>
            <a:xfrm>
              <a:off x="455229" y="2586638"/>
              <a:ext cx="699948" cy="699948"/>
            </a:xfrm>
            <a:prstGeom prst="ellipse">
              <a:avLst/>
            </a:prstGeom>
            <a:ln w="19050">
              <a:solidFill>
                <a:schemeClr val="accent5"/>
              </a:solidFill>
            </a:ln>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F4CEAF69-8844-725C-016D-3EF1309A71CF}"/>
                </a:ext>
              </a:extLst>
            </p:cNvPr>
            <p:cNvSpPr/>
            <p:nvPr/>
          </p:nvSpPr>
          <p:spPr>
            <a:xfrm>
              <a:off x="547980" y="2663304"/>
              <a:ext cx="536549" cy="5365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accent5"/>
                  </a:solidFill>
                  <a:latin typeface="+mj-lt"/>
                  <a:cs typeface="Calibri" panose="020F0502020204030204" pitchFamily="34" charset="0"/>
                </a:rPr>
                <a:t>%</a:t>
              </a:r>
            </a:p>
          </p:txBody>
        </p:sp>
      </p:grpSp>
      <p:grpSp>
        <p:nvGrpSpPr>
          <p:cNvPr id="17" name="Group 16">
            <a:extLst>
              <a:ext uri="{FF2B5EF4-FFF2-40B4-BE49-F238E27FC236}">
                <a16:creationId xmlns:a16="http://schemas.microsoft.com/office/drawing/2014/main" id="{A2BAC824-6A4A-D953-0A30-E91CB4CAADE0}"/>
              </a:ext>
            </a:extLst>
          </p:cNvPr>
          <p:cNvGrpSpPr/>
          <p:nvPr/>
        </p:nvGrpSpPr>
        <p:grpSpPr>
          <a:xfrm>
            <a:off x="434293" y="3444278"/>
            <a:ext cx="524961" cy="524961"/>
            <a:chOff x="591156" y="4618638"/>
            <a:chExt cx="699948" cy="699948"/>
          </a:xfrm>
        </p:grpSpPr>
        <p:sp>
          <p:nvSpPr>
            <p:cNvPr id="18" name="Oval 17">
              <a:extLst>
                <a:ext uri="{FF2B5EF4-FFF2-40B4-BE49-F238E27FC236}">
                  <a16:creationId xmlns:a16="http://schemas.microsoft.com/office/drawing/2014/main" id="{93D9BF95-908D-52FD-4368-690AC995FBC3}"/>
                </a:ext>
              </a:extLst>
            </p:cNvPr>
            <p:cNvSpPr/>
            <p:nvPr/>
          </p:nvSpPr>
          <p:spPr>
            <a:xfrm>
              <a:off x="591156" y="4618638"/>
              <a:ext cx="699948" cy="699948"/>
            </a:xfrm>
            <a:prstGeom prst="ellipse">
              <a:avLst/>
            </a:prstGeom>
            <a:ln w="19050">
              <a:solidFill>
                <a:schemeClr val="accent5"/>
              </a:solidFill>
            </a:ln>
          </p:spPr>
          <p:style>
            <a:lnRef idx="1">
              <a:schemeClr val="accent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Down Arrow 18">
              <a:extLst>
                <a:ext uri="{FF2B5EF4-FFF2-40B4-BE49-F238E27FC236}">
                  <a16:creationId xmlns:a16="http://schemas.microsoft.com/office/drawing/2014/main" id="{6D90C074-0B51-9464-1BDF-6A546D013C5F}"/>
                </a:ext>
              </a:extLst>
            </p:cNvPr>
            <p:cNvSpPr/>
            <p:nvPr/>
          </p:nvSpPr>
          <p:spPr>
            <a:xfrm>
              <a:off x="747024" y="4760488"/>
              <a:ext cx="416605" cy="434382"/>
            </a:xfrm>
            <a:prstGeom prst="downArrow">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4798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22CC-0C61-11F6-7726-334C65850DD0}"/>
              </a:ext>
            </a:extLst>
          </p:cNvPr>
          <p:cNvSpPr>
            <a:spLocks noGrp="1"/>
          </p:cNvSpPr>
          <p:nvPr>
            <p:ph type="title"/>
          </p:nvPr>
        </p:nvSpPr>
        <p:spPr>
          <a:xfrm>
            <a:off x="369643" y="94737"/>
            <a:ext cx="7496175" cy="619976"/>
          </a:xfrm>
        </p:spPr>
        <p:txBody>
          <a:bodyPr/>
          <a:lstStyle/>
          <a:p>
            <a:r>
              <a:rPr lang="en-US" sz="2800"/>
              <a:t>Common Challenges Across Population Health</a:t>
            </a:r>
          </a:p>
        </p:txBody>
      </p:sp>
      <p:sp>
        <p:nvSpPr>
          <p:cNvPr id="20" name="Rounded Rectangle 19">
            <a:extLst>
              <a:ext uri="{FF2B5EF4-FFF2-40B4-BE49-F238E27FC236}">
                <a16:creationId xmlns:a16="http://schemas.microsoft.com/office/drawing/2014/main" id="{363F23E5-073A-7D5A-E460-BE948A22DD61}"/>
              </a:ext>
            </a:extLst>
          </p:cNvPr>
          <p:cNvSpPr/>
          <p:nvPr/>
        </p:nvSpPr>
        <p:spPr>
          <a:xfrm>
            <a:off x="369643" y="1044179"/>
            <a:ext cx="8404714" cy="1647527"/>
          </a:xfrm>
          <a:prstGeom prst="roundRect">
            <a:avLst>
              <a:gd name="adj" fmla="val 10000"/>
            </a:avLst>
          </a:prstGeom>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Rounded Rectangle 20" descr="Research outline">
            <a:extLst>
              <a:ext uri="{FF2B5EF4-FFF2-40B4-BE49-F238E27FC236}">
                <a16:creationId xmlns:a16="http://schemas.microsoft.com/office/drawing/2014/main" id="{9005CC18-3E5C-3FB7-902A-584CFFF3F9B1}"/>
              </a:ext>
            </a:extLst>
          </p:cNvPr>
          <p:cNvSpPr/>
          <p:nvPr/>
        </p:nvSpPr>
        <p:spPr>
          <a:xfrm>
            <a:off x="624484" y="1263849"/>
            <a:ext cx="1462042" cy="1208186"/>
          </a:xfrm>
          <a:prstGeom prst="roundRect">
            <a:avLst>
              <a:gd name="adj" fmla="val 10000"/>
            </a:avLst>
          </a:prstGeom>
          <a:blipFill>
            <a:blip r:embed="rId3">
              <a:extLst>
                <a:ext uri="{96DAC541-7B7A-43D3-8B79-37D633B846F1}">
                  <asvg:svgBlip xmlns:asvg="http://schemas.microsoft.com/office/drawing/2016/SVG/main" r:embed="rId4"/>
                </a:ext>
              </a:extLst>
            </a:blip>
            <a:srcRect/>
            <a:stretch>
              <a:fillRect t="-11000" b="-11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2" name="Group 21">
            <a:extLst>
              <a:ext uri="{FF2B5EF4-FFF2-40B4-BE49-F238E27FC236}">
                <a16:creationId xmlns:a16="http://schemas.microsoft.com/office/drawing/2014/main" id="{63786970-0579-547D-D60B-BB150F500992}"/>
              </a:ext>
            </a:extLst>
          </p:cNvPr>
          <p:cNvGrpSpPr/>
          <p:nvPr/>
        </p:nvGrpSpPr>
        <p:grpSpPr>
          <a:xfrm>
            <a:off x="624484" y="2691706"/>
            <a:ext cx="1462042" cy="2013644"/>
            <a:chOff x="254841" y="1647527"/>
            <a:chExt cx="1462042" cy="2013644"/>
          </a:xfrm>
        </p:grpSpPr>
        <p:sp>
          <p:nvSpPr>
            <p:cNvPr id="39" name="Round Same Side Corner Rectangle 38">
              <a:extLst>
                <a:ext uri="{FF2B5EF4-FFF2-40B4-BE49-F238E27FC236}">
                  <a16:creationId xmlns:a16="http://schemas.microsoft.com/office/drawing/2014/main" id="{5A1A0840-C781-586A-ED42-66F4C8A3EC59}"/>
                </a:ext>
              </a:extLst>
            </p:cNvPr>
            <p:cNvSpPr/>
            <p:nvPr/>
          </p:nvSpPr>
          <p:spPr>
            <a:xfrm rot="10800000">
              <a:off x="254841" y="1647527"/>
              <a:ext cx="1462042" cy="2013644"/>
            </a:xfrm>
            <a:prstGeom prst="round2SameRect">
              <a:avLst>
                <a:gd name="adj1" fmla="val 10500"/>
                <a:gd name="adj2" fmla="val 0"/>
              </a:avLst>
            </a:prstGeom>
            <a:solidFill>
              <a:schemeClr val="tx1"/>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40" name="Round Same Side Corner Rectangle 6">
              <a:extLst>
                <a:ext uri="{FF2B5EF4-FFF2-40B4-BE49-F238E27FC236}">
                  <a16:creationId xmlns:a16="http://schemas.microsoft.com/office/drawing/2014/main" id="{BEDA3150-6F52-9591-5677-944BF75E9B95}"/>
                </a:ext>
              </a:extLst>
            </p:cNvPr>
            <p:cNvSpPr txBox="1"/>
            <p:nvPr/>
          </p:nvSpPr>
          <p:spPr>
            <a:xfrm rot="21600000">
              <a:off x="299804" y="1647527"/>
              <a:ext cx="1372116" cy="196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a:solidFill>
                    <a:schemeClr val="bg2"/>
                  </a:solidFill>
                </a:rPr>
                <a:t>Imprecise</a:t>
              </a:r>
              <a:r>
                <a:rPr lang="en-US" sz="1300" kern="1200">
                  <a:solidFill>
                    <a:schemeClr val="bg2"/>
                  </a:solidFill>
                </a:rPr>
                <a:t> Risk Identification</a:t>
              </a:r>
            </a:p>
            <a:p>
              <a:pPr marL="57150" lvl="1" indent="-57150" defTabSz="444500">
                <a:lnSpc>
                  <a:spcPct val="90000"/>
                </a:lnSpc>
                <a:spcBef>
                  <a:spcPct val="0"/>
                </a:spcBef>
                <a:spcAft>
                  <a:spcPct val="15000"/>
                </a:spcAft>
                <a:buChar char="•"/>
              </a:pPr>
              <a:r>
                <a:rPr lang="en-US" sz="1000" kern="1200">
                  <a:solidFill>
                    <a:schemeClr val="bg2"/>
                  </a:solidFill>
                </a:rPr>
                <a:t>Leveraging</a:t>
              </a:r>
              <a:r>
                <a:rPr lang="en-US" sz="1000">
                  <a:solidFill>
                    <a:schemeClr val="bg2"/>
                  </a:solidFill>
                </a:rPr>
                <a:t> community-level </a:t>
              </a:r>
              <a:r>
                <a:rPr lang="en-US" sz="1000" kern="1200">
                  <a:solidFill>
                    <a:schemeClr val="bg2"/>
                  </a:solidFill>
                </a:rPr>
                <a:t>data sources to assess health equity</a:t>
              </a:r>
              <a:endParaRPr lang="en-US" sz="1000" kern="1200">
                <a:solidFill>
                  <a:schemeClr val="bg2"/>
                </a:solidFill>
                <a:cs typeface="Calibri"/>
              </a:endParaRPr>
            </a:p>
            <a:p>
              <a:pPr marL="57150" lvl="1" indent="-57150" defTabSz="444500">
                <a:lnSpc>
                  <a:spcPct val="90000"/>
                </a:lnSpc>
                <a:spcBef>
                  <a:spcPct val="0"/>
                </a:spcBef>
                <a:spcAft>
                  <a:spcPct val="15000"/>
                </a:spcAft>
                <a:buChar char="•"/>
              </a:pPr>
              <a:r>
                <a:rPr lang="en-US" sz="1000" kern="1200">
                  <a:solidFill>
                    <a:schemeClr val="bg2"/>
                  </a:solidFill>
                </a:rPr>
                <a:t>Need for patient-level data to </a:t>
              </a:r>
              <a:r>
                <a:rPr lang="en-US" sz="1000">
                  <a:solidFill>
                    <a:schemeClr val="bg2"/>
                  </a:solidFill>
                </a:rPr>
                <a:t>holistically assess</a:t>
              </a:r>
              <a:r>
                <a:rPr lang="en-US" sz="1000" kern="1200">
                  <a:solidFill>
                    <a:schemeClr val="bg2"/>
                  </a:solidFill>
                </a:rPr>
                <a:t> </a:t>
              </a:r>
              <a:r>
                <a:rPr lang="en-US" sz="1000">
                  <a:solidFill>
                    <a:schemeClr val="bg2"/>
                  </a:solidFill>
                </a:rPr>
                <a:t>an individual's clinical</a:t>
              </a:r>
              <a:r>
                <a:rPr lang="en-US" sz="1000" kern="1200">
                  <a:solidFill>
                    <a:schemeClr val="bg2"/>
                  </a:solidFill>
                </a:rPr>
                <a:t> and </a:t>
              </a:r>
              <a:r>
                <a:rPr lang="en-US" sz="1000" kern="1200" err="1">
                  <a:solidFill>
                    <a:schemeClr val="bg2"/>
                  </a:solidFill>
                </a:rPr>
                <a:t>SDoH</a:t>
              </a:r>
              <a:r>
                <a:rPr lang="en-US" sz="1000" kern="1200">
                  <a:solidFill>
                    <a:schemeClr val="bg2"/>
                  </a:solidFill>
                </a:rPr>
                <a:t> risk factors</a:t>
              </a:r>
              <a:endParaRPr lang="en-US" sz="1000" kern="1200">
                <a:solidFill>
                  <a:schemeClr val="bg2"/>
                </a:solidFill>
                <a:cs typeface="Calibri"/>
              </a:endParaRPr>
            </a:p>
          </p:txBody>
        </p:sp>
      </p:grpSp>
      <p:sp>
        <p:nvSpPr>
          <p:cNvPr id="23" name="Rounded Rectangle 22" descr="Disconnected outline">
            <a:extLst>
              <a:ext uri="{FF2B5EF4-FFF2-40B4-BE49-F238E27FC236}">
                <a16:creationId xmlns:a16="http://schemas.microsoft.com/office/drawing/2014/main" id="{636E9EF7-07E0-CE60-9BBB-07F9D1C3A160}"/>
              </a:ext>
            </a:extLst>
          </p:cNvPr>
          <p:cNvSpPr/>
          <p:nvPr/>
        </p:nvSpPr>
        <p:spPr>
          <a:xfrm>
            <a:off x="2232731" y="1263849"/>
            <a:ext cx="1462042" cy="1208186"/>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t="-11000" b="-11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4" name="Group 23">
            <a:extLst>
              <a:ext uri="{FF2B5EF4-FFF2-40B4-BE49-F238E27FC236}">
                <a16:creationId xmlns:a16="http://schemas.microsoft.com/office/drawing/2014/main" id="{DBCA57F2-243A-E6F9-D1A6-D9BE849D8C5E}"/>
              </a:ext>
            </a:extLst>
          </p:cNvPr>
          <p:cNvGrpSpPr/>
          <p:nvPr/>
        </p:nvGrpSpPr>
        <p:grpSpPr>
          <a:xfrm>
            <a:off x="2232731" y="2691706"/>
            <a:ext cx="1462042" cy="2013644"/>
            <a:chOff x="1863088" y="1647527"/>
            <a:chExt cx="1462042" cy="2013644"/>
          </a:xfrm>
        </p:grpSpPr>
        <p:sp>
          <p:nvSpPr>
            <p:cNvPr id="37" name="Round Same Side Corner Rectangle 36">
              <a:extLst>
                <a:ext uri="{FF2B5EF4-FFF2-40B4-BE49-F238E27FC236}">
                  <a16:creationId xmlns:a16="http://schemas.microsoft.com/office/drawing/2014/main" id="{7D4A1FFA-B09F-BBA6-092C-57D3DA19E60A}"/>
                </a:ext>
              </a:extLst>
            </p:cNvPr>
            <p:cNvSpPr/>
            <p:nvPr/>
          </p:nvSpPr>
          <p:spPr>
            <a:xfrm rot="10800000">
              <a:off x="1863088" y="1647527"/>
              <a:ext cx="1462042" cy="2013644"/>
            </a:xfrm>
            <a:prstGeom prst="round2SameRect">
              <a:avLst>
                <a:gd name="adj1" fmla="val 10500"/>
                <a:gd name="adj2" fmla="val 0"/>
              </a:avLst>
            </a:prstGeom>
            <a:solidFill>
              <a:schemeClr val="tx1"/>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38" name="Round Same Side Corner Rectangle 9">
              <a:extLst>
                <a:ext uri="{FF2B5EF4-FFF2-40B4-BE49-F238E27FC236}">
                  <a16:creationId xmlns:a16="http://schemas.microsoft.com/office/drawing/2014/main" id="{6BE77C34-79E8-F667-091B-47D979AFF612}"/>
                </a:ext>
              </a:extLst>
            </p:cNvPr>
            <p:cNvSpPr txBox="1"/>
            <p:nvPr/>
          </p:nvSpPr>
          <p:spPr>
            <a:xfrm rot="21600000">
              <a:off x="1908051" y="1647527"/>
              <a:ext cx="1372116" cy="196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a:solidFill>
                    <a:schemeClr val="bg2"/>
                  </a:solidFill>
                </a:rPr>
                <a:t>Disconnected </a:t>
              </a:r>
              <a:r>
                <a:rPr lang="en-US" sz="1300" kern="1200" err="1">
                  <a:solidFill>
                    <a:schemeClr val="bg2"/>
                  </a:solidFill>
                </a:rPr>
                <a:t>SDoH</a:t>
              </a:r>
              <a:r>
                <a:rPr lang="en-US" sz="1300" kern="1200">
                  <a:solidFill>
                    <a:schemeClr val="bg2"/>
                  </a:solidFill>
                </a:rPr>
                <a:t> Strategy</a:t>
              </a:r>
            </a:p>
            <a:p>
              <a:pPr marL="57150" lvl="1" indent="-57150" defTabSz="444500">
                <a:lnSpc>
                  <a:spcPct val="90000"/>
                </a:lnSpc>
                <a:spcBef>
                  <a:spcPct val="0"/>
                </a:spcBef>
                <a:spcAft>
                  <a:spcPct val="15000"/>
                </a:spcAft>
                <a:buChar char="•"/>
              </a:pPr>
              <a:r>
                <a:rPr lang="en-US" sz="1000">
                  <a:solidFill>
                    <a:schemeClr val="bg2"/>
                  </a:solidFill>
                </a:rPr>
                <a:t>Many</a:t>
              </a:r>
              <a:r>
                <a:rPr lang="en-US" sz="1000" kern="1200">
                  <a:solidFill>
                    <a:schemeClr val="bg2"/>
                  </a:solidFill>
                </a:rPr>
                <a:t> </a:t>
              </a:r>
              <a:r>
                <a:rPr lang="en-US" sz="1000">
                  <a:solidFill>
                    <a:schemeClr val="bg2"/>
                  </a:solidFill>
                </a:rPr>
                <a:t>assess</a:t>
              </a:r>
              <a:r>
                <a:rPr lang="en-US" sz="1000" kern="1200">
                  <a:solidFill>
                    <a:schemeClr val="bg2"/>
                  </a:solidFill>
                </a:rPr>
                <a:t> </a:t>
              </a:r>
              <a:r>
                <a:rPr lang="en-US" sz="1000">
                  <a:solidFill>
                    <a:schemeClr val="bg2"/>
                  </a:solidFill>
                </a:rPr>
                <a:t>social determinants of health reactively and</a:t>
              </a:r>
              <a:r>
                <a:rPr lang="en-US" sz="1000" kern="1200">
                  <a:solidFill>
                    <a:schemeClr val="bg2"/>
                  </a:solidFill>
                </a:rPr>
                <a:t> infrequently</a:t>
              </a:r>
              <a:endParaRPr lang="en-US" sz="1000" kern="1200">
                <a:solidFill>
                  <a:schemeClr val="bg2"/>
                </a:solidFill>
                <a:cs typeface="Calibri"/>
              </a:endParaRPr>
            </a:p>
            <a:p>
              <a:pPr marL="57150" lvl="1" indent="-57150" defTabSz="444500">
                <a:lnSpc>
                  <a:spcPct val="90000"/>
                </a:lnSpc>
                <a:spcBef>
                  <a:spcPct val="0"/>
                </a:spcBef>
                <a:spcAft>
                  <a:spcPct val="15000"/>
                </a:spcAft>
                <a:buChar char="•"/>
              </a:pPr>
              <a:r>
                <a:rPr lang="en-US" sz="1000" kern="1200">
                  <a:solidFill>
                    <a:schemeClr val="bg2"/>
                  </a:solidFill>
                </a:rPr>
                <a:t>Need for </a:t>
              </a:r>
              <a:r>
                <a:rPr lang="en-US" sz="1000">
                  <a:solidFill>
                    <a:schemeClr val="bg2"/>
                  </a:solidFill>
                </a:rPr>
                <a:t>proactive, ongoing assessments and seamless connections</a:t>
              </a:r>
              <a:r>
                <a:rPr lang="en-US" sz="1000" kern="1200">
                  <a:solidFill>
                    <a:schemeClr val="bg2"/>
                  </a:solidFill>
                </a:rPr>
                <a:t> to</a:t>
              </a:r>
              <a:r>
                <a:rPr lang="en-US" sz="1000">
                  <a:solidFill>
                    <a:schemeClr val="bg2"/>
                  </a:solidFill>
                </a:rPr>
                <a:t> </a:t>
              </a:r>
              <a:r>
                <a:rPr lang="en-US" sz="1000" kern="1200">
                  <a:solidFill>
                    <a:schemeClr val="bg2"/>
                  </a:solidFill>
                </a:rPr>
                <a:t> resources</a:t>
              </a:r>
              <a:endParaRPr lang="en-US" sz="1000" kern="1200">
                <a:solidFill>
                  <a:schemeClr val="bg2"/>
                </a:solidFill>
                <a:cs typeface="Calibri"/>
              </a:endParaRPr>
            </a:p>
          </p:txBody>
        </p:sp>
      </p:grpSp>
      <p:sp>
        <p:nvSpPr>
          <p:cNvPr id="25" name="Rounded Rectangle 24" descr="Telephone outline">
            <a:extLst>
              <a:ext uri="{FF2B5EF4-FFF2-40B4-BE49-F238E27FC236}">
                <a16:creationId xmlns:a16="http://schemas.microsoft.com/office/drawing/2014/main" id="{39D9EBC9-8EFC-2A59-AC9D-E4669FCD86BE}"/>
              </a:ext>
            </a:extLst>
          </p:cNvPr>
          <p:cNvSpPr/>
          <p:nvPr/>
        </p:nvSpPr>
        <p:spPr>
          <a:xfrm>
            <a:off x="3840978" y="1263849"/>
            <a:ext cx="1462042" cy="1208186"/>
          </a:xfrm>
          <a:prstGeom prst="roundRect">
            <a:avLst>
              <a:gd name="adj" fmla="val 10000"/>
            </a:avLst>
          </a:prstGeom>
          <a:blipFill>
            <a:blip r:embed="rId7">
              <a:extLst>
                <a:ext uri="{96DAC541-7B7A-43D3-8B79-37D633B846F1}">
                  <asvg:svgBlip xmlns:asvg="http://schemas.microsoft.com/office/drawing/2016/SVG/main" r:embed="rId8"/>
                </a:ext>
              </a:extLst>
            </a:blip>
            <a:srcRect/>
            <a:stretch>
              <a:fillRect t="-11000" b="-11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6" name="Group 25">
            <a:extLst>
              <a:ext uri="{FF2B5EF4-FFF2-40B4-BE49-F238E27FC236}">
                <a16:creationId xmlns:a16="http://schemas.microsoft.com/office/drawing/2014/main" id="{AFDCB4D7-E2DB-4621-F910-468129C129F2}"/>
              </a:ext>
            </a:extLst>
          </p:cNvPr>
          <p:cNvGrpSpPr/>
          <p:nvPr/>
        </p:nvGrpSpPr>
        <p:grpSpPr>
          <a:xfrm>
            <a:off x="3840978" y="2691706"/>
            <a:ext cx="1462042" cy="2013644"/>
            <a:chOff x="3471335" y="1647527"/>
            <a:chExt cx="1462042" cy="2013644"/>
          </a:xfrm>
        </p:grpSpPr>
        <p:sp>
          <p:nvSpPr>
            <p:cNvPr id="35" name="Round Same Side Corner Rectangle 34">
              <a:extLst>
                <a:ext uri="{FF2B5EF4-FFF2-40B4-BE49-F238E27FC236}">
                  <a16:creationId xmlns:a16="http://schemas.microsoft.com/office/drawing/2014/main" id="{D779F24B-63DB-459A-392E-148C905CB8C7}"/>
                </a:ext>
              </a:extLst>
            </p:cNvPr>
            <p:cNvSpPr/>
            <p:nvPr/>
          </p:nvSpPr>
          <p:spPr>
            <a:xfrm rot="10800000">
              <a:off x="3471335" y="1647527"/>
              <a:ext cx="1462042" cy="2013644"/>
            </a:xfrm>
            <a:prstGeom prst="round2SameRect">
              <a:avLst>
                <a:gd name="adj1" fmla="val 10500"/>
                <a:gd name="adj2" fmla="val 0"/>
              </a:avLst>
            </a:prstGeom>
            <a:solidFill>
              <a:schemeClr val="tx1"/>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36" name="Round Same Side Corner Rectangle 12">
              <a:extLst>
                <a:ext uri="{FF2B5EF4-FFF2-40B4-BE49-F238E27FC236}">
                  <a16:creationId xmlns:a16="http://schemas.microsoft.com/office/drawing/2014/main" id="{6EEA2E2B-C933-8DC9-D13B-F3C1B822875F}"/>
                </a:ext>
              </a:extLst>
            </p:cNvPr>
            <p:cNvSpPr txBox="1"/>
            <p:nvPr/>
          </p:nvSpPr>
          <p:spPr>
            <a:xfrm rot="21600000">
              <a:off x="3516298" y="1647527"/>
              <a:ext cx="1372116" cy="196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a:solidFill>
                    <a:schemeClr val="bg2"/>
                  </a:solidFill>
                </a:rPr>
                <a:t>Missing the Most Vulnerable</a:t>
              </a:r>
            </a:p>
            <a:p>
              <a:pPr marL="57150" lvl="1" indent="-57150" algn="l" defTabSz="444500">
                <a:lnSpc>
                  <a:spcPct val="90000"/>
                </a:lnSpc>
                <a:spcBef>
                  <a:spcPct val="0"/>
                </a:spcBef>
                <a:spcAft>
                  <a:spcPct val="15000"/>
                </a:spcAft>
                <a:buChar char="•"/>
              </a:pPr>
              <a:r>
                <a:rPr lang="en-US" sz="1000" kern="1200">
                  <a:solidFill>
                    <a:schemeClr val="bg2"/>
                  </a:solidFill>
                </a:rPr>
                <a:t>Relying on face-to-face visits</a:t>
              </a:r>
            </a:p>
            <a:p>
              <a:pPr marL="57150" lvl="1" indent="-57150" algn="l" defTabSz="444500">
                <a:lnSpc>
                  <a:spcPct val="90000"/>
                </a:lnSpc>
                <a:spcBef>
                  <a:spcPct val="0"/>
                </a:spcBef>
                <a:spcAft>
                  <a:spcPct val="15000"/>
                </a:spcAft>
                <a:buChar char="•"/>
              </a:pPr>
              <a:r>
                <a:rPr lang="en-US" sz="1000" kern="1200">
                  <a:solidFill>
                    <a:schemeClr val="bg2"/>
                  </a:solidFill>
                </a:rPr>
                <a:t>App, portals, and telehealth struggle to engage patients who need the extra support most</a:t>
              </a:r>
            </a:p>
          </p:txBody>
        </p:sp>
      </p:grpSp>
      <p:sp>
        <p:nvSpPr>
          <p:cNvPr id="27" name="Rounded Rectangle 26" descr="Doctor female outline">
            <a:extLst>
              <a:ext uri="{FF2B5EF4-FFF2-40B4-BE49-F238E27FC236}">
                <a16:creationId xmlns:a16="http://schemas.microsoft.com/office/drawing/2014/main" id="{94B0F942-1E95-D5CA-33BA-FF0ED0AE2764}"/>
              </a:ext>
            </a:extLst>
          </p:cNvPr>
          <p:cNvSpPr/>
          <p:nvPr/>
        </p:nvSpPr>
        <p:spPr>
          <a:xfrm>
            <a:off x="5449225" y="1263849"/>
            <a:ext cx="1462042" cy="1208186"/>
          </a:xfrm>
          <a:prstGeom prst="roundRect">
            <a:avLst>
              <a:gd name="adj" fmla="val 10000"/>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t="-11000" b="-11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28" name="Group 27">
            <a:extLst>
              <a:ext uri="{FF2B5EF4-FFF2-40B4-BE49-F238E27FC236}">
                <a16:creationId xmlns:a16="http://schemas.microsoft.com/office/drawing/2014/main" id="{5E6F7A98-62CE-0596-E8B0-0A8A8CBE360C}"/>
              </a:ext>
            </a:extLst>
          </p:cNvPr>
          <p:cNvGrpSpPr/>
          <p:nvPr/>
        </p:nvGrpSpPr>
        <p:grpSpPr>
          <a:xfrm>
            <a:off x="5449225" y="2691706"/>
            <a:ext cx="1462042" cy="2013644"/>
            <a:chOff x="5079582" y="1647527"/>
            <a:chExt cx="1462042" cy="2013644"/>
          </a:xfrm>
        </p:grpSpPr>
        <p:sp>
          <p:nvSpPr>
            <p:cNvPr id="33" name="Round Same Side Corner Rectangle 32">
              <a:extLst>
                <a:ext uri="{FF2B5EF4-FFF2-40B4-BE49-F238E27FC236}">
                  <a16:creationId xmlns:a16="http://schemas.microsoft.com/office/drawing/2014/main" id="{15A8E071-E18E-1C74-883B-691A8D1B2106}"/>
                </a:ext>
              </a:extLst>
            </p:cNvPr>
            <p:cNvSpPr/>
            <p:nvPr/>
          </p:nvSpPr>
          <p:spPr>
            <a:xfrm rot="10800000">
              <a:off x="5079582" y="1647527"/>
              <a:ext cx="1462042" cy="2013644"/>
            </a:xfrm>
            <a:prstGeom prst="round2SameRect">
              <a:avLst>
                <a:gd name="adj1" fmla="val 10500"/>
                <a:gd name="adj2" fmla="val 0"/>
              </a:avLst>
            </a:prstGeom>
            <a:solidFill>
              <a:schemeClr val="tx1"/>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34" name="Round Same Side Corner Rectangle 15">
              <a:extLst>
                <a:ext uri="{FF2B5EF4-FFF2-40B4-BE49-F238E27FC236}">
                  <a16:creationId xmlns:a16="http://schemas.microsoft.com/office/drawing/2014/main" id="{18B879C9-4807-9D09-E2FC-98189274A4B3}"/>
                </a:ext>
              </a:extLst>
            </p:cNvPr>
            <p:cNvSpPr txBox="1"/>
            <p:nvPr/>
          </p:nvSpPr>
          <p:spPr>
            <a:xfrm rot="21600000">
              <a:off x="5124545" y="1647527"/>
              <a:ext cx="1372116" cy="196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a:solidFill>
                    <a:schemeClr val="bg2"/>
                  </a:solidFill>
                </a:rPr>
                <a:t>Staffing Capacity Challenges</a:t>
              </a:r>
            </a:p>
            <a:p>
              <a:pPr marL="57150" lvl="1" indent="-57150" defTabSz="444500">
                <a:lnSpc>
                  <a:spcPct val="90000"/>
                </a:lnSpc>
                <a:spcBef>
                  <a:spcPct val="0"/>
                </a:spcBef>
                <a:spcAft>
                  <a:spcPct val="15000"/>
                </a:spcAft>
                <a:buChar char="•"/>
              </a:pPr>
              <a:r>
                <a:rPr lang="en-US" sz="1000" kern="1200">
                  <a:solidFill>
                    <a:schemeClr val="bg2"/>
                  </a:solidFill>
                </a:rPr>
                <a:t>Missed opportunities </a:t>
              </a:r>
              <a:r>
                <a:rPr lang="en-US" sz="1000">
                  <a:solidFill>
                    <a:schemeClr val="bg2"/>
                  </a:solidFill>
                </a:rPr>
                <a:t>to close gaps and proactively monitor rising-risk</a:t>
              </a:r>
              <a:r>
                <a:rPr lang="en-US" sz="1000" kern="1200">
                  <a:solidFill>
                    <a:schemeClr val="bg2"/>
                  </a:solidFill>
                </a:rPr>
                <a:t> populations</a:t>
              </a:r>
              <a:endParaRPr lang="en-US" sz="1000" kern="1200">
                <a:solidFill>
                  <a:schemeClr val="bg2"/>
                </a:solidFill>
                <a:cs typeface="Calibri"/>
              </a:endParaRPr>
            </a:p>
            <a:p>
              <a:pPr marL="57150" lvl="1" indent="-57150" algn="l" defTabSz="444500">
                <a:lnSpc>
                  <a:spcPct val="90000"/>
                </a:lnSpc>
                <a:spcBef>
                  <a:spcPct val="0"/>
                </a:spcBef>
                <a:spcAft>
                  <a:spcPct val="15000"/>
                </a:spcAft>
                <a:buChar char="•"/>
              </a:pPr>
              <a:r>
                <a:rPr lang="en-US" sz="1000" kern="1200">
                  <a:solidFill>
                    <a:schemeClr val="bg2"/>
                  </a:solidFill>
                </a:rPr>
                <a:t>Not scaling resources with population's needs</a:t>
              </a:r>
              <a:endParaRPr lang="en-US" sz="1000" kern="1200">
                <a:solidFill>
                  <a:schemeClr val="bg2"/>
                </a:solidFill>
                <a:cs typeface="Calibri"/>
              </a:endParaRPr>
            </a:p>
          </p:txBody>
        </p:sp>
      </p:grpSp>
      <p:sp>
        <p:nvSpPr>
          <p:cNvPr id="29" name="Rounded Rectangle 28" descr="Bar chart outline">
            <a:extLst>
              <a:ext uri="{FF2B5EF4-FFF2-40B4-BE49-F238E27FC236}">
                <a16:creationId xmlns:a16="http://schemas.microsoft.com/office/drawing/2014/main" id="{37620333-1876-22BF-DAA7-389D527709DD}"/>
              </a:ext>
            </a:extLst>
          </p:cNvPr>
          <p:cNvSpPr/>
          <p:nvPr/>
        </p:nvSpPr>
        <p:spPr>
          <a:xfrm>
            <a:off x="7057472" y="1263849"/>
            <a:ext cx="1462042" cy="1208186"/>
          </a:xfrm>
          <a:prstGeom prst="roundRect">
            <a:avLst>
              <a:gd name="adj" fmla="val 10000"/>
            </a:avLst>
          </a:prstGeom>
          <a:blipFill>
            <a:blip r:embed="rId11">
              <a:extLst>
                <a:ext uri="{96DAC541-7B7A-43D3-8B79-37D633B846F1}">
                  <asvg:svgBlip xmlns:asvg="http://schemas.microsoft.com/office/drawing/2016/SVG/main" r:embed="rId12"/>
                </a:ext>
              </a:extLst>
            </a:blip>
            <a:srcRect/>
            <a:stretch>
              <a:fillRect t="-11000" b="-11000"/>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grpSp>
        <p:nvGrpSpPr>
          <p:cNvPr id="30" name="Group 29">
            <a:extLst>
              <a:ext uri="{FF2B5EF4-FFF2-40B4-BE49-F238E27FC236}">
                <a16:creationId xmlns:a16="http://schemas.microsoft.com/office/drawing/2014/main" id="{DD5E3113-FFDC-7023-3802-1F894B8CB94A}"/>
              </a:ext>
            </a:extLst>
          </p:cNvPr>
          <p:cNvGrpSpPr/>
          <p:nvPr/>
        </p:nvGrpSpPr>
        <p:grpSpPr>
          <a:xfrm>
            <a:off x="7057472" y="2691706"/>
            <a:ext cx="1462042" cy="2013644"/>
            <a:chOff x="6687829" y="1647527"/>
            <a:chExt cx="1462042" cy="2013644"/>
          </a:xfrm>
        </p:grpSpPr>
        <p:sp>
          <p:nvSpPr>
            <p:cNvPr id="31" name="Round Same Side Corner Rectangle 30">
              <a:extLst>
                <a:ext uri="{FF2B5EF4-FFF2-40B4-BE49-F238E27FC236}">
                  <a16:creationId xmlns:a16="http://schemas.microsoft.com/office/drawing/2014/main" id="{9F4B7B6D-9092-AE78-15AB-9BDCA86D7E44}"/>
                </a:ext>
              </a:extLst>
            </p:cNvPr>
            <p:cNvSpPr/>
            <p:nvPr/>
          </p:nvSpPr>
          <p:spPr>
            <a:xfrm rot="10800000">
              <a:off x="6687829" y="1647527"/>
              <a:ext cx="1462042" cy="2013644"/>
            </a:xfrm>
            <a:prstGeom prst="round2SameRect">
              <a:avLst>
                <a:gd name="adj1" fmla="val 10500"/>
                <a:gd name="adj2" fmla="val 0"/>
              </a:avLst>
            </a:prstGeom>
            <a:solidFill>
              <a:schemeClr val="tx1"/>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txBody>
            <a:bodyPr/>
            <a:lstStyle/>
            <a:p>
              <a:endParaRPr lang="en-US"/>
            </a:p>
          </p:txBody>
        </p:sp>
        <p:sp>
          <p:nvSpPr>
            <p:cNvPr id="32" name="Round Same Side Corner Rectangle 18">
              <a:extLst>
                <a:ext uri="{FF2B5EF4-FFF2-40B4-BE49-F238E27FC236}">
                  <a16:creationId xmlns:a16="http://schemas.microsoft.com/office/drawing/2014/main" id="{B397489E-E352-4A6E-9F72-5E53D7F7FE3B}"/>
                </a:ext>
              </a:extLst>
            </p:cNvPr>
            <p:cNvSpPr txBox="1"/>
            <p:nvPr/>
          </p:nvSpPr>
          <p:spPr>
            <a:xfrm rot="21600000">
              <a:off x="6732792" y="1647527"/>
              <a:ext cx="1372116" cy="1968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2456" tIns="92456" rIns="92456" bIns="92456" numCol="1" spcCol="1270" anchor="t" anchorCtr="0">
              <a:noAutofit/>
            </a:bodyPr>
            <a:lstStyle/>
            <a:p>
              <a:pPr marL="0" lvl="0" indent="0" algn="l" defTabSz="577850">
                <a:lnSpc>
                  <a:spcPct val="90000"/>
                </a:lnSpc>
                <a:spcBef>
                  <a:spcPct val="0"/>
                </a:spcBef>
                <a:spcAft>
                  <a:spcPct val="35000"/>
                </a:spcAft>
                <a:buNone/>
              </a:pPr>
              <a:r>
                <a:rPr lang="en-US" sz="1300" kern="1200">
                  <a:solidFill>
                    <a:schemeClr val="bg2"/>
                  </a:solidFill>
                </a:rPr>
                <a:t>Balance Quality Metrics, Utilization, and Satisfaction</a:t>
              </a:r>
            </a:p>
            <a:p>
              <a:pPr marL="57150" lvl="1" indent="-57150" defTabSz="444500">
                <a:lnSpc>
                  <a:spcPct val="90000"/>
                </a:lnSpc>
                <a:spcBef>
                  <a:spcPct val="0"/>
                </a:spcBef>
                <a:spcAft>
                  <a:spcPct val="15000"/>
                </a:spcAft>
                <a:buChar char="•"/>
              </a:pPr>
              <a:r>
                <a:rPr lang="en-US" sz="1000" kern="1200">
                  <a:solidFill>
                    <a:schemeClr val="bg2"/>
                  </a:solidFill>
                </a:rPr>
                <a:t>Utilization &amp; satisfaction </a:t>
              </a:r>
              <a:r>
                <a:rPr lang="en-US" sz="1000">
                  <a:solidFill>
                    <a:schemeClr val="bg2"/>
                  </a:solidFill>
                </a:rPr>
                <a:t>metrics require more holistic approaches</a:t>
              </a:r>
              <a:endParaRPr lang="en-US" sz="1000" kern="1200">
                <a:solidFill>
                  <a:schemeClr val="bg2"/>
                </a:solidFill>
                <a:cs typeface="Calibri"/>
              </a:endParaRPr>
            </a:p>
          </p:txBody>
        </p:sp>
      </p:grpSp>
    </p:spTree>
    <p:extLst>
      <p:ext uri="{BB962C8B-B14F-4D97-AF65-F5344CB8AC3E}">
        <p14:creationId xmlns:p14="http://schemas.microsoft.com/office/powerpoint/2010/main" val="10001398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3F079-5095-1DFC-CDB0-C3763C1B0385}"/>
              </a:ext>
            </a:extLst>
          </p:cNvPr>
          <p:cNvSpPr>
            <a:spLocks noGrp="1"/>
          </p:cNvSpPr>
          <p:nvPr>
            <p:ph type="title"/>
          </p:nvPr>
        </p:nvSpPr>
        <p:spPr/>
        <p:txBody>
          <a:bodyPr/>
          <a:lstStyle/>
          <a:p>
            <a:r>
              <a:rPr lang="en-US"/>
              <a:t>Healthcare Industry Challenges &amp; Impacts</a:t>
            </a:r>
          </a:p>
        </p:txBody>
      </p:sp>
      <p:sp>
        <p:nvSpPr>
          <p:cNvPr id="3" name="Content Placeholder 2">
            <a:extLst>
              <a:ext uri="{FF2B5EF4-FFF2-40B4-BE49-F238E27FC236}">
                <a16:creationId xmlns:a16="http://schemas.microsoft.com/office/drawing/2014/main" id="{30EFED8F-4184-0994-CCA1-E712DE033AD8}"/>
              </a:ext>
            </a:extLst>
          </p:cNvPr>
          <p:cNvSpPr>
            <a:spLocks noGrp="1"/>
          </p:cNvSpPr>
          <p:nvPr>
            <p:ph sz="half" idx="1"/>
          </p:nvPr>
        </p:nvSpPr>
        <p:spPr>
          <a:xfrm>
            <a:off x="265558" y="1809750"/>
            <a:ext cx="4041804" cy="2827739"/>
          </a:xfrm>
        </p:spPr>
        <p:txBody>
          <a:bodyPr/>
          <a:lstStyle/>
          <a:p>
            <a:r>
              <a:rPr lang="en-US" sz="1600"/>
              <a:t>Physicians are juggling multiple payer contracts and incentives​</a:t>
            </a:r>
          </a:p>
          <a:p>
            <a:r>
              <a:rPr lang="en-US" sz="1600"/>
              <a:t>Care gap and utilization management reports are usually sent quarterly, with a 60-90-day lag that creates challenges in managing patients​</a:t>
            </a:r>
          </a:p>
          <a:p>
            <a:r>
              <a:rPr lang="en-US" sz="1600"/>
              <a:t>Gap reports are not prioritized or aligned to optimize incentive payouts, which discourages proactive management​</a:t>
            </a:r>
          </a:p>
          <a:p>
            <a:endParaRPr lang="en-US" sz="1600"/>
          </a:p>
        </p:txBody>
      </p:sp>
      <p:sp>
        <p:nvSpPr>
          <p:cNvPr id="4" name="Content Placeholder 3">
            <a:extLst>
              <a:ext uri="{FF2B5EF4-FFF2-40B4-BE49-F238E27FC236}">
                <a16:creationId xmlns:a16="http://schemas.microsoft.com/office/drawing/2014/main" id="{B4CEE134-97DD-4620-1F43-A3AEF91631A2}"/>
              </a:ext>
            </a:extLst>
          </p:cNvPr>
          <p:cNvSpPr>
            <a:spLocks noGrp="1"/>
          </p:cNvSpPr>
          <p:nvPr>
            <p:ph sz="half" idx="2"/>
          </p:nvPr>
        </p:nvSpPr>
        <p:spPr>
          <a:xfrm>
            <a:off x="4773584" y="1809750"/>
            <a:ext cx="4042483" cy="2827739"/>
          </a:xfrm>
        </p:spPr>
        <p:txBody>
          <a:bodyPr/>
          <a:lstStyle/>
          <a:p>
            <a:r>
              <a:rPr lang="en-US" sz="1600"/>
              <a:t>Poor payer/provider alignment​</a:t>
            </a:r>
          </a:p>
          <a:p>
            <a:r>
              <a:rPr lang="en-US" sz="1600"/>
              <a:t>Missed patient engagement opportunities​</a:t>
            </a:r>
          </a:p>
          <a:p>
            <a:r>
              <a:rPr lang="en-US" sz="1600"/>
              <a:t>Decreased quality and outcome performance​</a:t>
            </a:r>
          </a:p>
          <a:p>
            <a:endParaRPr lang="en-US" sz="1600"/>
          </a:p>
        </p:txBody>
      </p:sp>
      <p:sp>
        <p:nvSpPr>
          <p:cNvPr id="5" name="Rectangle 4">
            <a:extLst>
              <a:ext uri="{FF2B5EF4-FFF2-40B4-BE49-F238E27FC236}">
                <a16:creationId xmlns:a16="http://schemas.microsoft.com/office/drawing/2014/main" id="{CA5F75A9-B6B1-A3AF-82D9-1AA857EACDFD}"/>
              </a:ext>
            </a:extLst>
          </p:cNvPr>
          <p:cNvSpPr/>
          <p:nvPr/>
        </p:nvSpPr>
        <p:spPr>
          <a:xfrm>
            <a:off x="265557" y="1188720"/>
            <a:ext cx="4041804" cy="444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j-lt"/>
              </a:rPr>
              <a:t>Industry Challenges</a:t>
            </a:r>
          </a:p>
        </p:txBody>
      </p:sp>
      <p:sp>
        <p:nvSpPr>
          <p:cNvPr id="6" name="Rectangle 5">
            <a:extLst>
              <a:ext uri="{FF2B5EF4-FFF2-40B4-BE49-F238E27FC236}">
                <a16:creationId xmlns:a16="http://schemas.microsoft.com/office/drawing/2014/main" id="{FF5BA366-0370-4714-9296-E12D02E7724F}"/>
              </a:ext>
            </a:extLst>
          </p:cNvPr>
          <p:cNvSpPr/>
          <p:nvPr/>
        </p:nvSpPr>
        <p:spPr>
          <a:xfrm>
            <a:off x="4773585" y="1188720"/>
            <a:ext cx="4041804" cy="4442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j-lt"/>
              </a:rPr>
              <a:t>Resulting In</a:t>
            </a:r>
          </a:p>
        </p:txBody>
      </p:sp>
    </p:spTree>
    <p:extLst>
      <p:ext uri="{BB962C8B-B14F-4D97-AF65-F5344CB8AC3E}">
        <p14:creationId xmlns:p14="http://schemas.microsoft.com/office/powerpoint/2010/main" val="1716955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360A-635F-80A4-5CD5-3C5183EF074C}"/>
              </a:ext>
            </a:extLst>
          </p:cNvPr>
          <p:cNvSpPr>
            <a:spLocks noGrp="1"/>
          </p:cNvSpPr>
          <p:nvPr>
            <p:ph type="title"/>
          </p:nvPr>
        </p:nvSpPr>
        <p:spPr>
          <a:xfrm>
            <a:off x="3276600" y="3181350"/>
            <a:ext cx="5639343" cy="1066799"/>
          </a:xfrm>
        </p:spPr>
        <p:txBody>
          <a:bodyPr/>
          <a:lstStyle/>
          <a:p>
            <a:r>
              <a:rPr lang="en-US"/>
              <a:t>Introduction to Lightbeam’s Deviceless RPM </a:t>
            </a:r>
            <a:r>
              <a:rPr lang="en-US" i="1"/>
              <a:t>(CareSignal) </a:t>
            </a:r>
            <a:r>
              <a:rPr lang="en-US"/>
              <a:t>&amp; Licensed Clinical Services </a:t>
            </a:r>
            <a:r>
              <a:rPr lang="en-US" i="1"/>
              <a:t>(LCS) </a:t>
            </a:r>
            <a:r>
              <a:rPr lang="en-US"/>
              <a:t>Team</a:t>
            </a:r>
          </a:p>
        </p:txBody>
      </p:sp>
    </p:spTree>
    <p:extLst>
      <p:ext uri="{BB962C8B-B14F-4D97-AF65-F5344CB8AC3E}">
        <p14:creationId xmlns:p14="http://schemas.microsoft.com/office/powerpoint/2010/main" val="119762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AMGA Master New 2019">
  <a:themeElements>
    <a:clrScheme name="AMGA 2018">
      <a:dk1>
        <a:srgbClr val="09727D"/>
      </a:dk1>
      <a:lt1>
        <a:sysClr val="window" lastClr="FFFFFF"/>
      </a:lt1>
      <a:dk2>
        <a:srgbClr val="09727D"/>
      </a:dk2>
      <a:lt2>
        <a:srgbClr val="FFFFFF"/>
      </a:lt2>
      <a:accent1>
        <a:srgbClr val="00AE9E"/>
      </a:accent1>
      <a:accent2>
        <a:srgbClr val="9BC038"/>
      </a:accent2>
      <a:accent3>
        <a:srgbClr val="644FA1"/>
      </a:accent3>
      <a:accent4>
        <a:srgbClr val="A2AAAD"/>
      </a:accent4>
      <a:accent5>
        <a:srgbClr val="00B9F2"/>
      </a:accent5>
      <a:accent6>
        <a:srgbClr val="9A252E"/>
      </a:accent6>
      <a:hlink>
        <a:srgbClr val="00B9F2"/>
      </a:hlink>
      <a:folHlink>
        <a:srgbClr val="A2AAAD"/>
      </a:folHlink>
    </a:clrScheme>
    <a:fontScheme name="AMGA">
      <a:majorFont>
        <a:latin typeface="Calibri"/>
        <a:ea typeface=""/>
        <a:cs typeface=""/>
      </a:majorFont>
      <a:minorFont>
        <a:latin typeface="Calibri"/>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AMGA Master - POTX version" id="{0726EEAE-B963-BB49-B1E8-16693E105C8F}" vid="{CEA80B8C-2CAE-CB45-8989-9BA72D8A4C5B}"/>
    </a:ext>
  </a:extLst>
</a:theme>
</file>

<file path=ppt/theme/theme2.xml><?xml version="1.0" encoding="utf-8"?>
<a:theme xmlns:a="http://schemas.openxmlformats.org/drawingml/2006/main" name="Dark AMGA Master Slide">
  <a:themeElements>
    <a:clrScheme name="AMGA 2018">
      <a:dk1>
        <a:srgbClr val="09727D"/>
      </a:dk1>
      <a:lt1>
        <a:sysClr val="window" lastClr="FFFFFF"/>
      </a:lt1>
      <a:dk2>
        <a:srgbClr val="09727D"/>
      </a:dk2>
      <a:lt2>
        <a:srgbClr val="FFFFFF"/>
      </a:lt2>
      <a:accent1>
        <a:srgbClr val="00AE9E"/>
      </a:accent1>
      <a:accent2>
        <a:srgbClr val="9BC038"/>
      </a:accent2>
      <a:accent3>
        <a:srgbClr val="644FA1"/>
      </a:accent3>
      <a:accent4>
        <a:srgbClr val="A2AAAD"/>
      </a:accent4>
      <a:accent5>
        <a:srgbClr val="00B9F2"/>
      </a:accent5>
      <a:accent6>
        <a:srgbClr val="9A252E"/>
      </a:accent6>
      <a:hlink>
        <a:srgbClr val="00B9F2"/>
      </a:hlink>
      <a:folHlink>
        <a:srgbClr val="A2AA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3 AMGA Master - POTX version" id="{0726EEAE-B963-BB49-B1E8-16693E105C8F}" vid="{C065F143-1C87-4042-9E3E-8869958A5C0B}"/>
    </a:ext>
  </a:extLst>
</a:theme>
</file>

<file path=ppt/theme/theme3.xml><?xml version="1.0" encoding="utf-8"?>
<a:theme xmlns:a="http://schemas.openxmlformats.org/drawingml/2006/main" name="AMGA Master ">
  <a:themeElements>
    <a:clrScheme name="AMGA 2018">
      <a:dk1>
        <a:srgbClr val="09727D"/>
      </a:dk1>
      <a:lt1>
        <a:sysClr val="window" lastClr="FFFFFF"/>
      </a:lt1>
      <a:dk2>
        <a:srgbClr val="09727D"/>
      </a:dk2>
      <a:lt2>
        <a:srgbClr val="FFFFFF"/>
      </a:lt2>
      <a:accent1>
        <a:srgbClr val="00AE9E"/>
      </a:accent1>
      <a:accent2>
        <a:srgbClr val="9BC038"/>
      </a:accent2>
      <a:accent3>
        <a:srgbClr val="644FA1"/>
      </a:accent3>
      <a:accent4>
        <a:srgbClr val="A2AAAD"/>
      </a:accent4>
      <a:accent5>
        <a:srgbClr val="00B9F2"/>
      </a:accent5>
      <a:accent6>
        <a:srgbClr val="9A252E"/>
      </a:accent6>
      <a:hlink>
        <a:srgbClr val="00B9F2"/>
      </a:hlink>
      <a:folHlink>
        <a:srgbClr val="A2AAAD"/>
      </a:folHlink>
    </a:clrScheme>
    <a:fontScheme name="AMGA">
      <a:majorFont>
        <a:latin typeface="Calibri"/>
        <a:ea typeface=""/>
        <a:cs typeface=""/>
      </a:majorFont>
      <a:minorFont>
        <a:latin typeface="Calibri"/>
        <a:ea typeface=""/>
        <a:cs typeface=""/>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AMGA Master New 2019</Template>
  <TotalTime>0</TotalTime>
  <Words>2574</Words>
  <Application>Microsoft Office PowerPoint</Application>
  <PresentationFormat>On-screen Show (16:9)</PresentationFormat>
  <Paragraphs>465</Paragraphs>
  <Slides>37</Slides>
  <Notes>36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ＭＳ Ｐゴシック</vt:lpstr>
      <vt:lpstr>Arial</vt:lpstr>
      <vt:lpstr>Arial,Sans-Serif</vt:lpstr>
      <vt:lpstr>Calibri</vt:lpstr>
      <vt:lpstr>Calibri Light</vt:lpstr>
      <vt:lpstr>Helvetica</vt:lpstr>
      <vt:lpstr>Impact</vt:lpstr>
      <vt:lpstr>Slack-Lato</vt:lpstr>
      <vt:lpstr>Wingdings</vt:lpstr>
      <vt:lpstr>AMGA Master New 2019</vt:lpstr>
      <vt:lpstr>Dark AMGA Master Slide</vt:lpstr>
      <vt:lpstr>AMGA Master </vt:lpstr>
      <vt:lpstr>How Carle Health’s Automated Population Health Workflows Improve Staff Capacity</vt:lpstr>
      <vt:lpstr>Introductions &amp; Learning Objectives</vt:lpstr>
      <vt:lpstr>Agenda</vt:lpstr>
      <vt:lpstr>Learning Objectives</vt:lpstr>
      <vt:lpstr>Current Population Health Landscape</vt:lpstr>
      <vt:lpstr>Market Trends: Population Health</vt:lpstr>
      <vt:lpstr>Common Challenges Across Population Health</vt:lpstr>
      <vt:lpstr>Healthcare Industry Challenges &amp; Impacts</vt:lpstr>
      <vt:lpstr>Introduction to Lightbeam’s Deviceless RPM (CareSignal) &amp; Licensed Clinical Services (LCS) Team</vt:lpstr>
      <vt:lpstr>Deviceless Remote Patient Monitoring  Affordable | Accessible | Scalable</vt:lpstr>
      <vt:lpstr>CareSignal Portfolio &amp; Results</vt:lpstr>
      <vt:lpstr>Improve Equitable Access to Care with  Appropriate Tech</vt:lpstr>
      <vt:lpstr>Lightbeam Clinical Services Provides a Dedicated Clinical Team</vt:lpstr>
      <vt:lpstr>Hybrid Approach </vt:lpstr>
      <vt:lpstr>LCS Delivers Outcomes</vt:lpstr>
      <vt:lpstr>Population Health Enablement Workflow</vt:lpstr>
      <vt:lpstr>Partnership Overview  &amp; Workflow</vt:lpstr>
      <vt:lpstr>Carle Health System</vt:lpstr>
      <vt:lpstr>Stratum Med ACO </vt:lpstr>
      <vt:lpstr>Vertically Integrated Network: Payer-Provider Collaboration </vt:lpstr>
      <vt:lpstr>Enrollment Strategy</vt:lpstr>
      <vt:lpstr>Aligned with Value-based Care Priorities</vt:lpstr>
      <vt:lpstr>Automated Enrollment Pathway</vt:lpstr>
      <vt:lpstr>Enable Shift from Reactive to Proactive Care</vt:lpstr>
      <vt:lpstr>Congestive Heart Failure</vt:lpstr>
      <vt:lpstr>Utilization &amp; Outcomes</vt:lpstr>
      <vt:lpstr>Utilization Across Multiple Chronic Conditions </vt:lpstr>
      <vt:lpstr>Scaling Engagement to Thousands of Patients </vt:lpstr>
      <vt:lpstr>Lowering Risk Across the Continuum</vt:lpstr>
      <vt:lpstr>Scaling Staff Resources with LCS</vt:lpstr>
      <vt:lpstr>Automated Pathways Improve Care Team Efficiency</vt:lpstr>
      <vt:lpstr>Strategies to Improve Participation</vt:lpstr>
      <vt:lpstr>Messages have improved communication and patient satisfaction with care </vt:lpstr>
      <vt:lpstr>Patient Quotes</vt:lpstr>
      <vt:lpstr>Patient Story</vt:lpstr>
      <vt:lpstr>What’s Next?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Lawrence</dc:creator>
  <cp:lastModifiedBy>Christopher Gibbs</cp:lastModifiedBy>
  <cp:revision>108</cp:revision>
  <cp:lastPrinted>2018-05-17T17:06:35Z</cp:lastPrinted>
  <dcterms:created xsi:type="dcterms:W3CDTF">2023-02-21T20:12:05Z</dcterms:created>
  <dcterms:modified xsi:type="dcterms:W3CDTF">2025-01-03T20:04:14Z</dcterms:modified>
</cp:coreProperties>
</file>