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59" r:id="rId5"/>
    <p:sldId id="261" r:id="rId6"/>
    <p:sldId id="260" r:id="rId7"/>
    <p:sldId id="264" r:id="rId8"/>
    <p:sldId id="265" r:id="rId9"/>
    <p:sldId id="267" r:id="rId10"/>
    <p:sldId id="268" r:id="rId11"/>
    <p:sldId id="266" r:id="rId12"/>
    <p:sldId id="273" r:id="rId13"/>
    <p:sldId id="269" r:id="rId14"/>
    <p:sldId id="272" r:id="rId15"/>
    <p:sldId id="271" r:id="rId16"/>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2">
          <p15:clr>
            <a:srgbClr val="A4A3A4"/>
          </p15:clr>
        </p15:guide>
        <p15:guide id="2" orient="horz" pos="1620">
          <p15:clr>
            <a:srgbClr val="A4A3A4"/>
          </p15:clr>
        </p15:guide>
        <p15:guide id="3" orient="horz" pos="2820">
          <p15:clr>
            <a:srgbClr val="A4A3A4"/>
          </p15:clr>
        </p15:guide>
        <p15:guide id="4" pos="2880">
          <p15:clr>
            <a:srgbClr val="A4A3A4"/>
          </p15:clr>
        </p15:guide>
        <p15:guide id="5" pos="4944">
          <p15:clr>
            <a:srgbClr val="A4A3A4"/>
          </p15:clr>
        </p15:guide>
        <p15:guide id="6" pos="240">
          <p15:clr>
            <a:srgbClr val="A4A3A4"/>
          </p15:clr>
        </p15:guide>
        <p15:guide id="7" orient="horz" pos="2916">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F48F28-1FEA-6B3E-32C4-57E2A014A0C3}" name="Lisa Cornbrooks" initials="LC" userId="S::lcornbrooks@amga.org::bfc497fe-85e6-4dd4-b07b-ebc80b0c97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3AC"/>
    <a:srgbClr val="81B5D3"/>
    <a:srgbClr val="58918B"/>
    <a:srgbClr val="111B1A"/>
    <a:srgbClr val="002F64"/>
    <a:srgbClr val="98D5F8"/>
    <a:srgbClr val="9BC038"/>
    <a:srgbClr val="0085AB"/>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58740" autoAdjust="0"/>
  </p:normalViewPr>
  <p:slideViewPr>
    <p:cSldViewPr showGuides="1">
      <p:cViewPr varScale="1">
        <p:scale>
          <a:sx n="56" d="100"/>
          <a:sy n="56" d="100"/>
        </p:scale>
        <p:origin x="1962" y="60"/>
      </p:cViewPr>
      <p:guideLst>
        <p:guide orient="horz" pos="612"/>
        <p:guide orient="horz" pos="1620"/>
        <p:guide orient="horz" pos="2820"/>
        <p:guide pos="2880"/>
        <p:guide pos="4944"/>
        <p:guide pos="240"/>
        <p:guide orient="horz" pos="291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72" d="100"/>
          <a:sy n="72" d="100"/>
        </p:scale>
        <p:origin x="-2918" y="-101"/>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nchor="b"/>
          <a:lstStyle>
            <a:lvl1pPr algn="l">
              <a:defRPr sz="1200"/>
            </a:lvl1pPr>
          </a:lstStyle>
          <a:p>
            <a:endParaRPr lang="en-US">
              <a:solidFill>
                <a:srgbClr val="09727D"/>
              </a:solidFill>
            </a:endParaRPr>
          </a:p>
        </p:txBody>
      </p:sp>
      <p:sp>
        <p:nvSpPr>
          <p:cNvPr id="3" name="Date Placeholder 2"/>
          <p:cNvSpPr>
            <a:spLocks noGrp="1"/>
          </p:cNvSpPr>
          <p:nvPr>
            <p:ph type="dt" sz="quarter" idx="1"/>
          </p:nvPr>
        </p:nvSpPr>
        <p:spPr>
          <a:xfrm>
            <a:off x="2460307" y="8894762"/>
            <a:ext cx="3067050" cy="468313"/>
          </a:xfrm>
          <a:prstGeom prst="rect">
            <a:avLst/>
          </a:prstGeom>
        </p:spPr>
        <p:txBody>
          <a:bodyPr vert="horz" lIns="91440" tIns="45720" rIns="91440" bIns="45720" rtlCol="0" anchor="b"/>
          <a:lstStyle>
            <a:lvl1pPr algn="r">
              <a:defRPr sz="1200"/>
            </a:lvl1pPr>
          </a:lstStyle>
          <a:p>
            <a:fld id="{CDF58906-01F6-46C0-A73B-BF8E92F2EC4D}" type="datetimeFigureOut">
              <a:rPr lang="en-US" smtClean="0">
                <a:solidFill>
                  <a:srgbClr val="09727D"/>
                </a:solidFill>
              </a:rPr>
              <a:t>6/21/2022</a:t>
            </a:fld>
            <a:endParaRPr lang="en-US">
              <a:solidFill>
                <a:srgbClr val="09727D"/>
              </a:solidFill>
            </a:endParaRPr>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4707D438-0EDA-40A9-819A-55B5BBF2270C}" type="slidenum">
              <a:rPr lang="en-US" smtClean="0">
                <a:solidFill>
                  <a:srgbClr val="09727D"/>
                </a:solidFill>
              </a:rPr>
              <a:t>‹#›</a:t>
            </a:fld>
            <a:endParaRPr lang="en-US">
              <a:solidFill>
                <a:srgbClr val="09727D"/>
              </a:solidFill>
            </a:endParaRPr>
          </a:p>
        </p:txBody>
      </p:sp>
      <p:grpSp>
        <p:nvGrpSpPr>
          <p:cNvPr id="6" name="Group 5"/>
          <p:cNvGrpSpPr/>
          <p:nvPr/>
        </p:nvGrpSpPr>
        <p:grpSpPr>
          <a:xfrm>
            <a:off x="5748337" y="75640"/>
            <a:ext cx="1328738" cy="1183491"/>
            <a:chOff x="243840" y="182880"/>
            <a:chExt cx="1882140" cy="1676400"/>
          </a:xfrm>
        </p:grpSpPr>
        <p:sp>
          <p:nvSpPr>
            <p:cNvPr id="7" name="Rectangle 6"/>
            <p:cNvSpPr/>
            <p:nvPr userDrawn="1"/>
          </p:nvSpPr>
          <p:spPr>
            <a:xfrm>
              <a:off x="243840" y="182880"/>
              <a:ext cx="1882140" cy="16764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 y="314056"/>
              <a:ext cx="1059180" cy="1055649"/>
            </a:xfrm>
            <a:prstGeom prst="flowChartProcess">
              <a:avLst/>
            </a:prstGeom>
          </p:spPr>
        </p:pic>
      </p:grpSp>
      <p:sp>
        <p:nvSpPr>
          <p:cNvPr id="9" name="Footer Placeholder 5"/>
          <p:cNvSpPr txBox="1">
            <a:spLocks/>
          </p:cNvSpPr>
          <p:nvPr/>
        </p:nvSpPr>
        <p:spPr>
          <a:xfrm>
            <a:off x="414337" y="8893296"/>
            <a:ext cx="2652396" cy="468154"/>
          </a:xfrm>
          <a:prstGeom prst="rect">
            <a:avLst/>
          </a:prstGeom>
        </p:spPr>
        <p:txBody>
          <a:bodyPr vert="horz" lIns="93936" tIns="46968" rIns="93936" bIns="46968" rtlCol="0" anchor="b"/>
          <a:lstStyle>
            <a:defPPr>
              <a:defRPr lang="en-US"/>
            </a:defPPr>
            <a:lvl1pPr marL="0" algn="l" defTabSz="914400" rtl="0" eaLnBrk="1" latinLnBrk="0" hangingPunct="1">
              <a:defRPr sz="1200" kern="1200">
                <a:solidFill>
                  <a:srgbClr val="0972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AMGA 2018, All rights reserved.</a:t>
            </a:r>
            <a:endParaRPr lang="en-US" dirty="0"/>
          </a:p>
        </p:txBody>
      </p:sp>
    </p:spTree>
    <p:extLst>
      <p:ext uri="{BB962C8B-B14F-4D97-AF65-F5344CB8AC3E}">
        <p14:creationId xmlns:p14="http://schemas.microsoft.com/office/powerpoint/2010/main" val="3596847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nchor="b"/>
          <a:lstStyle>
            <a:lvl1pPr algn="r">
              <a:defRPr sz="1200">
                <a:solidFill>
                  <a:srgbClr val="09727D"/>
                </a:solidFill>
              </a:defRPr>
            </a:lvl1pPr>
          </a:lstStyle>
          <a:p>
            <a:fld id="{0C16B3A6-50E2-4B98-AB7E-BF99F068047E}" type="datetimeFigureOut">
              <a:rPr lang="en-US" smtClean="0"/>
              <a:pPr/>
              <a:t>6/21/2022</a:t>
            </a:fld>
            <a:endParaRPr lang="en-US" dirty="0"/>
          </a:p>
        </p:txBody>
      </p:sp>
      <p:sp>
        <p:nvSpPr>
          <p:cNvPr id="4" name="Slide Image Placeholder 3"/>
          <p:cNvSpPr>
            <a:spLocks noGrp="1" noRot="1" noChangeAspect="1"/>
          </p:cNvSpPr>
          <p:nvPr>
            <p:ph type="sldImg" idx="2"/>
          </p:nvPr>
        </p:nvSpPr>
        <p:spPr>
          <a:xfrm>
            <a:off x="1084893" y="642937"/>
            <a:ext cx="4907289" cy="27606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414337" y="3614737"/>
            <a:ext cx="6248400" cy="5046108"/>
          </a:xfrm>
          <a:prstGeom prst="rect">
            <a:avLst/>
          </a:prstGeom>
        </p:spPr>
        <p:txBody>
          <a:bodyPr vert="horz" lIns="93936" tIns="46968" rIns="93936" bIns="4696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14337" y="8893296"/>
            <a:ext cx="2652396" cy="468154"/>
          </a:xfrm>
          <a:prstGeom prst="rect">
            <a:avLst/>
          </a:prstGeom>
        </p:spPr>
        <p:txBody>
          <a:bodyPr vert="horz" lIns="93936" tIns="46968" rIns="93936" bIns="46968" rtlCol="0" anchor="b"/>
          <a:lstStyle>
            <a:lvl1pPr algn="l">
              <a:defRPr sz="1200">
                <a:solidFill>
                  <a:srgbClr val="09727D"/>
                </a:solidFill>
              </a:defRPr>
            </a:lvl1pPr>
          </a:lstStyle>
          <a:p>
            <a:r>
              <a:rPr lang="en-US" dirty="0">
                <a:solidFill>
                  <a:srgbClr val="005EB5"/>
                </a:solidFill>
              </a:rPr>
              <a:t>AMGA 2018, All rights reserved</a:t>
            </a:r>
            <a:r>
              <a:rPr lang="en-US" dirty="0"/>
              <a:t>.</a:t>
            </a:r>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solidFill>
                  <a:srgbClr val="005EB5"/>
                </a:solidFill>
              </a:defRPr>
            </a:lvl1pPr>
          </a:lstStyle>
          <a:p>
            <a:fld id="{436C31D5-9B4C-47AB-8E14-1401555635B6}" type="slidenum">
              <a:rPr lang="en-US" smtClean="0"/>
              <a:pPr/>
              <a:t>‹#›</a:t>
            </a:fld>
            <a:endParaRPr lang="en-US" dirty="0"/>
          </a:p>
        </p:txBody>
      </p:sp>
    </p:spTree>
    <p:extLst>
      <p:ext uri="{BB962C8B-B14F-4D97-AF65-F5344CB8AC3E}">
        <p14:creationId xmlns:p14="http://schemas.microsoft.com/office/powerpoint/2010/main" val="4236885993"/>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40640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74612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42557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a:t>As you may know, our organization is one of over 60 medical groups and health systems nationwide participating in AMGA’s Rise to Immunize campaign. </a:t>
            </a:r>
          </a:p>
          <a:p>
            <a:pPr marL="171450" indent="-171450">
              <a:buFont typeface="Arial" panose="020B0604020202020204" pitchFamily="34" charset="0"/>
              <a:buChar char="•"/>
            </a:pPr>
            <a:r>
              <a:rPr lang="en-US" sz="1200" baseline="0" dirty="0"/>
              <a:t>This campaign aims to empower healthcare providers like us to collectively administer 25 million routine adult immunizations by 2025. </a:t>
            </a:r>
          </a:p>
          <a:p>
            <a:pPr marL="171450" indent="-171450">
              <a:buFont typeface="Arial" panose="020B0604020202020204" pitchFamily="34" charset="0"/>
              <a:buChar char="•"/>
            </a:pPr>
            <a:r>
              <a:rPr lang="en-US" sz="1200" baseline="0" dirty="0"/>
              <a:t>Rise to Immunize has provided a range of resources – from a campaign toolkit, to monthly webinars, data and benchmarking, and more – to help us increase immunization rates. </a:t>
            </a:r>
          </a:p>
          <a:p>
            <a:endParaRPr lang="en-US" dirty="0"/>
          </a:p>
        </p:txBody>
      </p:sp>
      <p:sp>
        <p:nvSpPr>
          <p:cNvPr id="4" name="Slide Number Placeholder 3"/>
          <p:cNvSpPr>
            <a:spLocks noGrp="1"/>
          </p:cNvSpPr>
          <p:nvPr>
            <p:ph type="sldNum" sz="quarter" idx="5"/>
          </p:nvPr>
        </p:nvSpPr>
        <p:spPr/>
        <p:txBody>
          <a:bodyPr/>
          <a:lstStyle/>
          <a:p>
            <a:fld id="{364FF4BA-03F8-45A0-B44F-5D337F948730}" type="slidenum">
              <a:rPr lang="en-US" smtClean="0"/>
              <a:t>1</a:t>
            </a:fld>
            <a:endParaRPr lang="en-US"/>
          </a:p>
        </p:txBody>
      </p:sp>
    </p:spTree>
    <p:extLst>
      <p:ext uri="{BB962C8B-B14F-4D97-AF65-F5344CB8AC3E}">
        <p14:creationId xmlns:p14="http://schemas.microsoft.com/office/powerpoint/2010/main" val="1826165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Strategy 4 is “Remind Patients of the Benefits.” </a:t>
            </a:r>
          </a:p>
          <a:p>
            <a:endParaRPr lang="en-US" dirty="0">
              <a:highlight>
                <a:srgbClr val="FFFF00"/>
              </a:highlight>
            </a:endParaRPr>
          </a:p>
          <a:p>
            <a:r>
              <a:rPr lang="en-US" dirty="0">
                <a:highlight>
                  <a:srgbClr val="FFFF00"/>
                </a:highlight>
              </a:rPr>
              <a:t>[Review slide content. E</a:t>
            </a:r>
            <a:r>
              <a:rPr lang="en-US" dirty="0"/>
              <a:t>ncourage discussion around what patients can gain from getting a vaccine. Below are a few examples to consider.]</a:t>
            </a:r>
            <a:endParaRPr lang="en-US" dirty="0">
              <a:highlight>
                <a:srgbClr val="FFFF00"/>
              </a:highlight>
            </a:endParaRPr>
          </a:p>
          <a:p>
            <a:pPr marL="0" indent="0">
              <a:buFont typeface="Arial" panose="020B0604020202020204" pitchFamily="34" charset="0"/>
              <a:buNone/>
            </a:pPr>
            <a:endParaRPr lang="en-US" dirty="0">
              <a:highlight>
                <a:srgbClr val="FFFF00"/>
              </a:highlight>
            </a:endParaRPr>
          </a:p>
          <a:p>
            <a:pPr marL="171450" indent="-171450">
              <a:buFont typeface="Arial" panose="020B0604020202020204" pitchFamily="34" charset="0"/>
              <a:buChar char="•"/>
            </a:pPr>
            <a:r>
              <a:rPr lang="en-US" dirty="0">
                <a:highlight>
                  <a:srgbClr val="FFFF00"/>
                </a:highlight>
              </a:rPr>
              <a:t>Avoiding illness and health complications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Protecting loved ones </a:t>
            </a:r>
          </a:p>
          <a:p>
            <a:pPr marL="171450" indent="-171450">
              <a:buFont typeface="Arial" panose="020B0604020202020204" pitchFamily="34" charset="0"/>
              <a:buChar char="•"/>
            </a:pPr>
            <a:r>
              <a:rPr lang="en-US" dirty="0">
                <a:highlight>
                  <a:srgbClr val="FFFF00"/>
                </a:highlight>
              </a:rPr>
              <a:t>Being able to attend important events </a:t>
            </a:r>
          </a:p>
          <a:p>
            <a:pPr marL="171450" indent="-171450">
              <a:buFont typeface="Arial" panose="020B0604020202020204" pitchFamily="34" charset="0"/>
              <a:buChar char="•"/>
            </a:pPr>
            <a:r>
              <a:rPr lang="en-US" dirty="0">
                <a:highlight>
                  <a:srgbClr val="FFFF00"/>
                </a:highlight>
              </a:rPr>
              <a:t>Not missing work </a:t>
            </a: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364FF4BA-03F8-45A0-B44F-5D337F948730}" type="slidenum">
              <a:rPr lang="en-US" smtClean="0"/>
              <a:t>10</a:t>
            </a:fld>
            <a:endParaRPr lang="en-US"/>
          </a:p>
        </p:txBody>
      </p:sp>
    </p:spTree>
    <p:extLst>
      <p:ext uri="{BB962C8B-B14F-4D97-AF65-F5344CB8AC3E}">
        <p14:creationId xmlns:p14="http://schemas.microsoft.com/office/powerpoint/2010/main" val="2618969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Strategy 5 is “Explain Potential Risks and Costs.” </a:t>
            </a:r>
          </a:p>
          <a:p>
            <a:pPr marL="171450" indent="-171450">
              <a:buFontTx/>
              <a:buChar char="-"/>
            </a:pPr>
            <a:endParaRPr lang="en-US" dirty="0"/>
          </a:p>
          <a:p>
            <a:pPr marL="0" indent="0">
              <a:buFontTx/>
              <a:buNone/>
            </a:pPr>
            <a:r>
              <a:rPr lang="en-US" dirty="0"/>
              <a:t>[Review slide content. To encourage discussion, below are a few risks and costs to consider.]</a:t>
            </a:r>
          </a:p>
          <a:p>
            <a:pPr marL="0" indent="0">
              <a:buFontTx/>
              <a:buNone/>
            </a:pPr>
            <a:endParaRPr lang="en-US" dirty="0"/>
          </a:p>
          <a:p>
            <a:pPr marL="171450" indent="-171450">
              <a:buFont typeface="Arial" panose="020B0604020202020204" pitchFamily="34" charset="0"/>
              <a:buChar char="•"/>
            </a:pPr>
            <a:r>
              <a:rPr lang="en-US" dirty="0"/>
              <a:t>Sickness, health complications, or death</a:t>
            </a:r>
          </a:p>
          <a:p>
            <a:pPr marL="171450" indent="-171450">
              <a:buFont typeface="Arial" panose="020B0604020202020204" pitchFamily="34" charset="0"/>
              <a:buChar char="•"/>
            </a:pPr>
            <a:r>
              <a:rPr lang="en-US" dirty="0"/>
              <a:t>Infecting friends or family who may be at high risk</a:t>
            </a:r>
          </a:p>
          <a:p>
            <a:pPr marL="171450" indent="-171450">
              <a:buFont typeface="Arial" panose="020B0604020202020204" pitchFamily="34" charset="0"/>
              <a:buChar char="•"/>
            </a:pPr>
            <a:r>
              <a:rPr lang="en-US" dirty="0"/>
              <a:t>Missed time from work or with family</a:t>
            </a:r>
          </a:p>
          <a:p>
            <a:pPr marL="171450" indent="-171450">
              <a:buFont typeface="Arial" panose="020B0604020202020204" pitchFamily="34" charset="0"/>
              <a:buChar char="•"/>
            </a:pPr>
            <a:r>
              <a:rPr lang="en-US" dirty="0"/>
              <a:t>Financial costs such as missed income and medical costs/bills.</a:t>
            </a:r>
          </a:p>
          <a:p>
            <a:pPr marL="0" indent="0">
              <a:buFontTx/>
              <a:buNone/>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64FF4BA-03F8-45A0-B44F-5D337F948730}" type="slidenum">
              <a:rPr lang="en-US" smtClean="0"/>
              <a:t>11</a:t>
            </a:fld>
            <a:endParaRPr lang="en-US"/>
          </a:p>
        </p:txBody>
      </p:sp>
    </p:spTree>
    <p:extLst>
      <p:ext uri="{BB962C8B-B14F-4D97-AF65-F5344CB8AC3E}">
        <p14:creationId xmlns:p14="http://schemas.microsoft.com/office/powerpoint/2010/main" val="327896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[Take this time</a:t>
            </a:r>
            <a:r>
              <a:rPr lang="en-US" baseline="0" dirty="0"/>
              <a:t> to recognize staff that are doing exceptionally well as part of the immunizations team and are making a difference in improving routine adult immunization rates. See the </a:t>
            </a:r>
            <a:r>
              <a:rPr lang="en-US" b="1" baseline="0" dirty="0"/>
              <a:t>Participation Guide</a:t>
            </a:r>
            <a:r>
              <a:rPr lang="en-US" baseline="0" dirty="0"/>
              <a:t> for different categories of recognition you can consider. Please feel free to use the </a:t>
            </a:r>
            <a:r>
              <a:rPr lang="en-US" b="1" baseline="0" dirty="0"/>
              <a:t>Certificate Template</a:t>
            </a:r>
            <a:r>
              <a:rPr lang="en-US" baseline="0" dirty="0"/>
              <a:t> provided to reward staff at this time.]</a:t>
            </a:r>
            <a:endParaRPr lang="en-US" dirty="0"/>
          </a:p>
          <a:p>
            <a:endParaRPr lang="en-US" dirty="0"/>
          </a:p>
        </p:txBody>
      </p:sp>
      <p:sp>
        <p:nvSpPr>
          <p:cNvPr id="4" name="Slide Number Placeholder 3"/>
          <p:cNvSpPr>
            <a:spLocks noGrp="1"/>
          </p:cNvSpPr>
          <p:nvPr>
            <p:ph type="sldNum" sz="quarter" idx="5"/>
          </p:nvPr>
        </p:nvSpPr>
        <p:spPr/>
        <p:txBody>
          <a:bodyPr/>
          <a:lstStyle/>
          <a:p>
            <a:fld id="{364FF4BA-03F8-45A0-B44F-5D337F948730}" type="slidenum">
              <a:rPr lang="en-US" smtClean="0"/>
              <a:t>12</a:t>
            </a:fld>
            <a:endParaRPr lang="en-US"/>
          </a:p>
        </p:txBody>
      </p:sp>
    </p:spTree>
    <p:extLst>
      <p:ext uri="{BB962C8B-B14F-4D97-AF65-F5344CB8AC3E}">
        <p14:creationId xmlns:p14="http://schemas.microsoft.com/office/powerpoint/2010/main" val="12149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a:t>
            </a:r>
            <a:r>
              <a:rPr lang="en-US" baseline="0" dirty="0"/>
              <a:t> RIZE Action Month is a great opportunity to “take action” to improve immunization rates, we all know it takes more than one event to make a difference in our immunization efforts. Here are some things we can do beyond today: </a:t>
            </a:r>
          </a:p>
          <a:p>
            <a:pPr marL="0" indent="0">
              <a:buFont typeface="Arial" panose="020B0604020202020204" pitchFamily="34" charset="0"/>
              <a:buNone/>
            </a:pPr>
            <a:endParaRPr lang="en-US" baseline="0" dirty="0"/>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Put these strategies into practice! We discussed several ways to strengthen our vaccine recommendations and shared effective language and approaches. The next time you see a patient who needs a vaccine, consider these tips and customize your vaccine recommendation accordingly. The RIZE campaign developed a </a:t>
            </a:r>
            <a:r>
              <a:rPr lang="en-US" b="1" baseline="0" dirty="0"/>
              <a:t>Factsheet - “5 Strategies to Strengthen Your Vaccine Recommendations”</a:t>
            </a:r>
            <a:r>
              <a:rPr lang="en-US" b="0" baseline="0" dirty="0"/>
              <a:t> – to serve as a refresher on the 5 strategies we discussed today. (Link: www.RiseToImmunize.org/ActionMonth</a:t>
            </a:r>
            <a:r>
              <a:rPr lang="en-US" baseline="0" dirty="0"/>
              <a:t>)</a:t>
            </a:r>
            <a:endParaRPr lang="en-US" b="0" baseline="0" dirty="0"/>
          </a:p>
          <a:p>
            <a:pPr marL="4064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577850" lvl="1" indent="-171450">
              <a:buFont typeface="Arial" panose="020B0604020202020204" pitchFamily="34" charset="0"/>
              <a:buChar char="•"/>
            </a:pPr>
            <a:r>
              <a:rPr lang="en-US" b="0" baseline="0" dirty="0"/>
              <a:t>Attend a RIZE monthly webinar. As a participating group in Rise to Immunize, we can ALL attend monthly campaign webinars that focus on strategies to improve immunization rates for free. You can view the topics at RiseToImmunize.org. To register, email RiseToImmunize@amga.org. </a:t>
            </a:r>
          </a:p>
          <a:p>
            <a:pPr marL="406400" lvl="1" indent="0">
              <a:buFont typeface="Arial" panose="020B0604020202020204" pitchFamily="34" charset="0"/>
              <a:buNone/>
            </a:pPr>
            <a:endParaRPr lang="en-US" b="0" baseline="0" dirty="0"/>
          </a:p>
          <a:p>
            <a:pPr marL="577850" lvl="1" indent="-171450">
              <a:buFont typeface="Arial" panose="020B0604020202020204" pitchFamily="34" charset="0"/>
              <a:buChar char="•"/>
            </a:pPr>
            <a:r>
              <a:rPr lang="en-US" b="0" baseline="0" dirty="0"/>
              <a:t>Consult the RIZE Campaign Toolkit. The RIZE Campaign Toolkit offers a host of practical, proven tools and resources from leading healthcare organizations. Check these resources out at www.RiseToImmunize.org/CampaignToolkit. </a:t>
            </a:r>
          </a:p>
          <a:p>
            <a:pPr marL="406400" lvl="1" indent="0">
              <a:buFont typeface="Arial" panose="020B0604020202020204" pitchFamily="34" charset="0"/>
              <a:buNone/>
            </a:pPr>
            <a:endParaRPr lang="en-US" b="0" baseline="0" dirty="0"/>
          </a:p>
          <a:p>
            <a:pPr marL="577850" lvl="1" indent="-171450">
              <a:buFont typeface="Arial" panose="020B0604020202020204" pitchFamily="34" charset="0"/>
              <a:buChar char="•"/>
            </a:pPr>
            <a:r>
              <a:rPr lang="en-US" b="0" baseline="0" dirty="0"/>
              <a:t>Visit RiseToImmunize.org. The campaign website offers a lot of valuable information – from data results, to links to the RIZE community where we can interact with peer medical group and health systems implementing the campaign, to registration for upcoming webinars. If you are looking for something specific, you can always contact RiseToImmunize@amga.org for assistance as well. </a:t>
            </a:r>
          </a:p>
          <a:p>
            <a:endParaRPr lang="en-US" dirty="0"/>
          </a:p>
        </p:txBody>
      </p:sp>
      <p:sp>
        <p:nvSpPr>
          <p:cNvPr id="4" name="Slide Number Placeholder 3"/>
          <p:cNvSpPr>
            <a:spLocks noGrp="1"/>
          </p:cNvSpPr>
          <p:nvPr>
            <p:ph type="sldNum" sz="quarter" idx="5"/>
          </p:nvPr>
        </p:nvSpPr>
        <p:spPr/>
        <p:txBody>
          <a:bodyPr/>
          <a:lstStyle/>
          <a:p>
            <a:fld id="{436C31D5-9B4C-47AB-8E14-1401555635B6}" type="slidenum">
              <a:rPr lang="en-US" smtClean="0"/>
              <a:pPr/>
              <a:t>13</a:t>
            </a:fld>
            <a:endParaRPr lang="en-US" dirty="0"/>
          </a:p>
        </p:txBody>
      </p:sp>
    </p:spTree>
    <p:extLst>
      <p:ext uri="{BB962C8B-B14F-4D97-AF65-F5344CB8AC3E}">
        <p14:creationId xmlns:p14="http://schemas.microsoft.com/office/powerpoint/2010/main" val="71427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C31D5-9B4C-47AB-8E14-1401555635B6}" type="slidenum">
              <a:rPr lang="en-US" smtClean="0"/>
              <a:pPr/>
              <a:t>14</a:t>
            </a:fld>
            <a:endParaRPr lang="en-US" dirty="0"/>
          </a:p>
        </p:txBody>
      </p:sp>
    </p:spTree>
    <p:extLst>
      <p:ext uri="{BB962C8B-B14F-4D97-AF65-F5344CB8AC3E}">
        <p14:creationId xmlns:p14="http://schemas.microsoft.com/office/powerpoint/2010/main" val="4269224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r>
              <a:rPr lang="en-US" sz="1800" dirty="0">
                <a:solidFill>
                  <a:srgbClr val="0A0A0A"/>
                </a:solidFill>
                <a:effectLst/>
                <a:latin typeface="Open Sans" panose="020B0606030504020204" pitchFamily="34" charset="0"/>
                <a:ea typeface="Times New Roman" panose="02020603050405020304" pitchFamily="18" charset="0"/>
                <a:cs typeface="Times New Roman" panose="02020603050405020304" pitchFamily="18" charset="0"/>
              </a:rPr>
              <a:t>Capture your event by taking a group selfie. If you are conducting a virtual event, have everyone turn on their cameras and take a selfie by capturing a screenshot of the team. Remember, each participating AMGA member needs to submit a picture from their RIZE Action Month</a:t>
            </a:r>
            <a:r>
              <a:rPr lang="en-US" sz="1800" i="1" dirty="0">
                <a:solidFill>
                  <a:srgbClr val="0A0A0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dirty="0">
                <a:solidFill>
                  <a:srgbClr val="0A0A0A"/>
                </a:solidFill>
                <a:effectLst/>
                <a:latin typeface="Open Sans" panose="020B0606030504020204" pitchFamily="34" charset="0"/>
                <a:ea typeface="Times New Roman" panose="02020603050405020304" pitchFamily="18" charset="0"/>
                <a:cs typeface="Times New Roman" panose="02020603050405020304" pitchFamily="18" charset="0"/>
              </a:rPr>
              <a:t>event—along with a completed </a:t>
            </a:r>
            <a:r>
              <a:rPr lang="en-US" sz="1800" b="1" dirty="0">
                <a:solidFill>
                  <a:srgbClr val="0A0A0A"/>
                </a:solidFill>
                <a:effectLst/>
                <a:latin typeface="Open Sans" panose="020B0606030504020204" pitchFamily="34" charset="0"/>
                <a:ea typeface="Times New Roman" panose="02020603050405020304" pitchFamily="18" charset="0"/>
                <a:cs typeface="Times New Roman" panose="02020603050405020304" pitchFamily="18" charset="0"/>
              </a:rPr>
              <a:t>Reimbursement Form</a:t>
            </a:r>
            <a:r>
              <a:rPr lang="en-US" sz="1800" dirty="0">
                <a:solidFill>
                  <a:srgbClr val="0A0A0A"/>
                </a:solidFill>
                <a:effectLst/>
                <a:latin typeface="Open Sans" panose="020B0606030504020204" pitchFamily="34" charset="0"/>
                <a:ea typeface="Times New Roman" panose="02020603050405020304" pitchFamily="18" charset="0"/>
                <a:cs typeface="Times New Roman" panose="02020603050405020304" pitchFamily="18" charset="0"/>
              </a:rPr>
              <a:t>--to receive reimbursement.]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6C31D5-9B4C-47AB-8E14-1401555635B6}" type="slidenum">
              <a:rPr lang="en-US" smtClean="0"/>
              <a:pPr/>
              <a:t>15</a:t>
            </a:fld>
            <a:endParaRPr lang="en-US" dirty="0"/>
          </a:p>
        </p:txBody>
      </p:sp>
    </p:spTree>
    <p:extLst>
      <p:ext uri="{BB962C8B-B14F-4D97-AF65-F5344CB8AC3E}">
        <p14:creationId xmlns:p14="http://schemas.microsoft.com/office/powerpoint/2010/main" val="402599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August is RIZE Action month – the campaign’s annual observance held in conjunction with </a:t>
            </a:r>
            <a:r>
              <a:rPr lang="en-US" sz="1800" dirty="0">
                <a:solidFill>
                  <a:srgbClr val="0A0A0A"/>
                </a:solidFill>
                <a:effectLst/>
                <a:latin typeface="Arial" panose="020B0604020202020204" pitchFamily="34" charset="0"/>
                <a:ea typeface="Times New Roman" panose="02020603050405020304" pitchFamily="18" charset="0"/>
              </a:rPr>
              <a:t>National Immunization Awareness Month.</a:t>
            </a:r>
          </a:p>
          <a:p>
            <a:pPr marL="171450" indent="-171450">
              <a:buFont typeface="Arial" panose="020B0604020202020204" pitchFamily="34" charset="0"/>
              <a:buChar char="•"/>
            </a:pPr>
            <a:r>
              <a:rPr lang="en-US" sz="1800" dirty="0">
                <a:solidFill>
                  <a:srgbClr val="0A0A0A"/>
                </a:solidFill>
                <a:effectLst/>
                <a:latin typeface="Arial" panose="020B0604020202020204" pitchFamily="34" charset="0"/>
              </a:rPr>
              <a:t>Throughout the month of August, RIZE campaign participants will be holding events like this one to </a:t>
            </a:r>
            <a:r>
              <a:rPr lang="en-US" sz="1800" dirty="0">
                <a:solidFill>
                  <a:srgbClr val="000000"/>
                </a:solidFill>
                <a:effectLst/>
                <a:latin typeface="Arial" panose="020B0604020202020204" pitchFamily="34" charset="0"/>
                <a:ea typeface="Calibri" panose="020F0502020204030204" pitchFamily="34" charset="0"/>
              </a:rPr>
              <a:t>empower their healthcare professionals to make strong vaccine recommendations. </a:t>
            </a:r>
            <a:endParaRPr lang="en-US" dirty="0"/>
          </a:p>
        </p:txBody>
      </p:sp>
      <p:sp>
        <p:nvSpPr>
          <p:cNvPr id="4" name="Slide Number Placeholder 3"/>
          <p:cNvSpPr>
            <a:spLocks noGrp="1"/>
          </p:cNvSpPr>
          <p:nvPr>
            <p:ph type="sldNum" sz="quarter" idx="5"/>
          </p:nvPr>
        </p:nvSpPr>
        <p:spPr/>
        <p:txBody>
          <a:bodyPr/>
          <a:lstStyle/>
          <a:p>
            <a:fld id="{364FF4BA-03F8-45A0-B44F-5D337F948730}" type="slidenum">
              <a:rPr lang="en-US" smtClean="0"/>
              <a:t>2</a:t>
            </a:fld>
            <a:endParaRPr lang="en-US"/>
          </a:p>
        </p:txBody>
      </p:sp>
    </p:spTree>
    <p:extLst>
      <p:ext uri="{BB962C8B-B14F-4D97-AF65-F5344CB8AC3E}">
        <p14:creationId xmlns:p14="http://schemas.microsoft.com/office/powerpoint/2010/main" val="221718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our agenda for today’s event. </a:t>
            </a:r>
          </a:p>
          <a:p>
            <a:endParaRPr lang="en-US" dirty="0"/>
          </a:p>
        </p:txBody>
      </p:sp>
      <p:sp>
        <p:nvSpPr>
          <p:cNvPr id="4" name="Slide Number Placeholder 3"/>
          <p:cNvSpPr>
            <a:spLocks noGrp="1"/>
          </p:cNvSpPr>
          <p:nvPr>
            <p:ph type="sldNum" sz="quarter" idx="5"/>
          </p:nvPr>
        </p:nvSpPr>
        <p:spPr/>
        <p:txBody>
          <a:bodyPr/>
          <a:lstStyle/>
          <a:p>
            <a:fld id="{364FF4BA-03F8-45A0-B44F-5D337F948730}" type="slidenum">
              <a:rPr lang="en-US" smtClean="0"/>
              <a:t>3</a:t>
            </a:fld>
            <a:endParaRPr lang="en-US"/>
          </a:p>
        </p:txBody>
      </p:sp>
    </p:spTree>
    <p:extLst>
      <p:ext uri="{BB962C8B-B14F-4D97-AF65-F5344CB8AC3E}">
        <p14:creationId xmlns:p14="http://schemas.microsoft.com/office/powerpoint/2010/main" val="63352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Rise to Immunize campaign has developed a </a:t>
            </a:r>
            <a:r>
              <a:rPr lang="en-US" b="1" dirty="0"/>
              <a:t>Video, “5 Strategies to Strengthen Your Vaccine Recommendations,”</a:t>
            </a:r>
            <a:r>
              <a:rPr lang="en-US" dirty="0"/>
              <a:t> in collaboration with the National Foundation for Infectious Diseases, that discusses the importance of strong vaccines recommendations and provides guidance and strategies to help us customize our recommendations. </a:t>
            </a:r>
          </a:p>
          <a:p>
            <a:pPr marL="171450" indent="-171450">
              <a:buFont typeface="Arial" panose="020B0604020202020204" pitchFamily="34" charset="0"/>
              <a:buChar char="•"/>
            </a:pPr>
            <a:r>
              <a:rPr lang="en-US" dirty="0"/>
              <a:t>We’ll discuss the content in more detail after the video.</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[Video link: XXXXXXX]</a:t>
            </a:r>
          </a:p>
        </p:txBody>
      </p:sp>
      <p:sp>
        <p:nvSpPr>
          <p:cNvPr id="4" name="Slide Number Placeholder 3"/>
          <p:cNvSpPr>
            <a:spLocks noGrp="1"/>
          </p:cNvSpPr>
          <p:nvPr>
            <p:ph type="sldNum" sz="quarter" idx="5"/>
          </p:nvPr>
        </p:nvSpPr>
        <p:spPr/>
        <p:txBody>
          <a:bodyPr/>
          <a:lstStyle/>
          <a:p>
            <a:fld id="{364FF4BA-03F8-45A0-B44F-5D337F948730}" type="slidenum">
              <a:rPr lang="en-US" smtClean="0"/>
              <a:t>4</a:t>
            </a:fld>
            <a:endParaRPr lang="en-US"/>
          </a:p>
        </p:txBody>
      </p:sp>
    </p:spTree>
    <p:extLst>
      <p:ext uri="{BB962C8B-B14F-4D97-AF65-F5344CB8AC3E}">
        <p14:creationId xmlns:p14="http://schemas.microsoft.com/office/powerpoint/2010/main" val="409557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Before we dive into the how to make a strong vaccine recommendation, let’s talk about each of our roles in promoting vaccination to patients during the office visit.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[Review slide content. To encourage discussion, below are some examples of how team members can promote vaccination to patients during the office visit.]</a:t>
            </a:r>
          </a:p>
          <a:p>
            <a:pPr mar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Reminding a patient it is flu season at check in.</a:t>
            </a:r>
          </a:p>
          <a:p>
            <a:pPr marL="171450" lvl="0" indent="-171450">
              <a:buFont typeface="Arial" panose="020B0604020202020204" pitchFamily="34" charset="0"/>
              <a:buChar char="•"/>
            </a:pPr>
            <a:r>
              <a:rPr lang="en-US" dirty="0"/>
              <a:t>Asking a patient about vaccination status when taking vitals and reviewing medications.</a:t>
            </a:r>
          </a:p>
          <a:p>
            <a:pPr marL="171450" lvl="0" indent="-171450">
              <a:buFont typeface="Arial" panose="020B0604020202020204" pitchFamily="34" charset="0"/>
              <a:buChar char="•"/>
            </a:pPr>
            <a:r>
              <a:rPr lang="en-US" dirty="0"/>
              <a:t>Updating a patient record to reflect a vaccine already received. </a:t>
            </a:r>
          </a:p>
          <a:p>
            <a:pPr marL="171450" lvl="0" indent="-171450">
              <a:buFont typeface="Arial" panose="020B0604020202020204" pitchFamily="34" charset="0"/>
              <a:buChar char="•"/>
            </a:pPr>
            <a:r>
              <a:rPr lang="en-US" dirty="0"/>
              <a:t>Providing a patient with educational materials in waiting room or while waiting for visits with HCP.</a:t>
            </a:r>
          </a:p>
          <a:p>
            <a:pPr marL="171450" lvl="0" indent="-171450">
              <a:buFont typeface="Arial" panose="020B0604020202020204" pitchFamily="34" charset="0"/>
              <a:buChar char="•"/>
            </a:pPr>
            <a:r>
              <a:rPr lang="en-US" dirty="0"/>
              <a:t>Printing or sending a prescription for a vaccine to be administered elsewhere. </a:t>
            </a:r>
          </a:p>
          <a:p>
            <a:pPr marL="577850" lvl="1" indent="-171450">
              <a:buFont typeface="Arial" panose="020B0604020202020204" pitchFamily="34" charset="0"/>
              <a:buChar char="•"/>
            </a:pPr>
            <a:endParaRPr lang="en-US" dirty="0"/>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364FF4BA-03F8-45A0-B44F-5D337F948730}" type="slidenum">
              <a:rPr lang="en-US" smtClean="0"/>
              <a:t>5</a:t>
            </a:fld>
            <a:endParaRPr lang="en-US"/>
          </a:p>
        </p:txBody>
      </p:sp>
    </p:spTree>
    <p:extLst>
      <p:ext uri="{BB962C8B-B14F-4D97-AF65-F5344CB8AC3E}">
        <p14:creationId xmlns:p14="http://schemas.microsoft.com/office/powerpoint/2010/main" val="36477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r>
              <a:rPr lang="en-US" dirty="0"/>
              <a:t>[Review slide content.]</a:t>
            </a:r>
          </a:p>
        </p:txBody>
      </p:sp>
      <p:sp>
        <p:nvSpPr>
          <p:cNvPr id="4" name="Slide Number Placeholder 3"/>
          <p:cNvSpPr>
            <a:spLocks noGrp="1"/>
          </p:cNvSpPr>
          <p:nvPr>
            <p:ph type="sldNum" sz="quarter" idx="5"/>
          </p:nvPr>
        </p:nvSpPr>
        <p:spPr/>
        <p:txBody>
          <a:bodyPr/>
          <a:lstStyle/>
          <a:p>
            <a:fld id="{364FF4BA-03F8-45A0-B44F-5D337F948730}" type="slidenum">
              <a:rPr lang="en-US" smtClean="0"/>
              <a:t>6</a:t>
            </a:fld>
            <a:endParaRPr lang="en-US"/>
          </a:p>
        </p:txBody>
      </p:sp>
    </p:spTree>
    <p:extLst>
      <p:ext uri="{BB962C8B-B14F-4D97-AF65-F5344CB8AC3E}">
        <p14:creationId xmlns:p14="http://schemas.microsoft.com/office/powerpoint/2010/main" val="1203251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patients who don’t readily accept a vaccine, the video offered five strategies to customize your recommendation. The first strategy is “Share the Tailored Reasons.”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[Review slide content. Remember, tailored reasons may include age, health status, or other risk factors. This discussion question can encourage a brief conversation around the </a:t>
            </a:r>
            <a:r>
              <a:rPr lang="en-US" dirty="0">
                <a:highlight>
                  <a:srgbClr val="FFFF00"/>
                </a:highlight>
              </a:rPr>
              <a:t>CDC guidelines for each vaccine and ensure your team understands which patients should receive which vaccines and when.]</a:t>
            </a:r>
          </a:p>
        </p:txBody>
      </p:sp>
      <p:sp>
        <p:nvSpPr>
          <p:cNvPr id="4" name="Slide Number Placeholder 3"/>
          <p:cNvSpPr>
            <a:spLocks noGrp="1"/>
          </p:cNvSpPr>
          <p:nvPr>
            <p:ph type="sldNum" sz="quarter" idx="5"/>
          </p:nvPr>
        </p:nvSpPr>
        <p:spPr/>
        <p:txBody>
          <a:bodyPr/>
          <a:lstStyle/>
          <a:p>
            <a:fld id="{364FF4BA-03F8-45A0-B44F-5D337F948730}" type="slidenum">
              <a:rPr lang="en-US" smtClean="0"/>
              <a:t>7</a:t>
            </a:fld>
            <a:endParaRPr lang="en-US"/>
          </a:p>
        </p:txBody>
      </p:sp>
    </p:spTree>
    <p:extLst>
      <p:ext uri="{BB962C8B-B14F-4D97-AF65-F5344CB8AC3E}">
        <p14:creationId xmlns:p14="http://schemas.microsoft.com/office/powerpoint/2010/main" val="347065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highlight>
                  <a:srgbClr val="FFFF00"/>
                </a:highlight>
              </a:rPr>
              <a:t>Strategy 2 is “Highlight Positive Experiences.” </a:t>
            </a:r>
          </a:p>
          <a:p>
            <a:pPr marL="0" indent="0">
              <a:buFont typeface="Arial" panose="020B0604020202020204" pitchFamily="34" charset="0"/>
              <a:buNone/>
            </a:pPr>
            <a:endParaRPr lang="en-US" dirty="0">
              <a:highlight>
                <a:srgbClr val="FFFF00"/>
              </a:highlight>
            </a:endParaRPr>
          </a:p>
          <a:p>
            <a:pPr marL="0" indent="0">
              <a:buFont typeface="Arial" panose="020B0604020202020204" pitchFamily="34" charset="0"/>
              <a:buNone/>
            </a:pPr>
            <a:r>
              <a:rPr lang="en-US" dirty="0">
                <a:highlight>
                  <a:srgbClr val="FFFF00"/>
                </a:highlight>
              </a:rPr>
              <a:t>[Review slide content. Explain the value of brainstorming positive experiences so team members can have them top of mind for their patient conversations. Encourage teammates to consider experiences from family, friends, colleagues, and patients.]</a:t>
            </a:r>
          </a:p>
          <a:p>
            <a:pPr marL="0" indent="0">
              <a:buFont typeface="Arial" panose="020B0604020202020204" pitchFamily="34" charset="0"/>
              <a:buNone/>
            </a:pPr>
            <a:endParaRPr lang="en-US" dirty="0">
              <a:highlight>
                <a:srgbClr val="FFFF00"/>
              </a:highlight>
            </a:endParaRPr>
          </a:p>
        </p:txBody>
      </p:sp>
      <p:sp>
        <p:nvSpPr>
          <p:cNvPr id="4" name="Slide Number Placeholder 3"/>
          <p:cNvSpPr>
            <a:spLocks noGrp="1"/>
          </p:cNvSpPr>
          <p:nvPr>
            <p:ph type="sldNum" sz="quarter" idx="5"/>
          </p:nvPr>
        </p:nvSpPr>
        <p:spPr/>
        <p:txBody>
          <a:bodyPr/>
          <a:lstStyle/>
          <a:p>
            <a:fld id="{364FF4BA-03F8-45A0-B44F-5D337F948730}" type="slidenum">
              <a:rPr lang="en-US" smtClean="0"/>
              <a:t>8</a:t>
            </a:fld>
            <a:endParaRPr lang="en-US"/>
          </a:p>
        </p:txBody>
      </p:sp>
    </p:spTree>
    <p:extLst>
      <p:ext uri="{BB962C8B-B14F-4D97-AF65-F5344CB8AC3E}">
        <p14:creationId xmlns:p14="http://schemas.microsoft.com/office/powerpoint/2010/main" val="374977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Strategy 3 is “Address Patient Question and Concerns.”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ighlight>
                  <a:srgbClr val="FFFF00"/>
                </a:highlight>
              </a:rPr>
              <a:t>[Review slide content. Encourage team members to use plain, understandable language and keep it simple. Consider exploring if there are materials to help support team members in having these conversations with patients, such as handouts or FAQs for patients or scripts for HCPs.]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highlight>
                <a:srgbClr val="FFFF00"/>
              </a:highlight>
            </a:endParaRPr>
          </a:p>
          <a:p>
            <a:endParaRPr lang="en-US" dirty="0">
              <a:highlight>
                <a:srgbClr val="FFFF00"/>
              </a:highlight>
            </a:endParaRP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364FF4BA-03F8-45A0-B44F-5D337F948730}" type="slidenum">
              <a:rPr lang="en-US" smtClean="0"/>
              <a:t>9</a:t>
            </a:fld>
            <a:endParaRPr lang="en-US"/>
          </a:p>
        </p:txBody>
      </p:sp>
    </p:spTree>
    <p:extLst>
      <p:ext uri="{BB962C8B-B14F-4D97-AF65-F5344CB8AC3E}">
        <p14:creationId xmlns:p14="http://schemas.microsoft.com/office/powerpoint/2010/main" val="2534089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Date Placeholder 2"/>
          <p:cNvSpPr txBox="1">
            <a:spLocks/>
          </p:cNvSpPr>
          <p:nvPr userDrawn="1"/>
        </p:nvSpPr>
        <p:spPr>
          <a:xfrm>
            <a:off x="3124200" y="4915033"/>
            <a:ext cx="2133600" cy="196454"/>
          </a:xfrm>
          <a:prstGeom prst="rect">
            <a:avLst/>
          </a:prstGeom>
        </p:spPr>
        <p:txBody>
          <a:bodyPr vert="horz" lIns="91440" tIns="45720" rIns="91440" bIns="4572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dirty="0">
                <a:solidFill>
                  <a:prstClr val="white"/>
                </a:solidFill>
              </a:rPr>
              <a:t>©2021 All rights reserved</a:t>
            </a:r>
          </a:p>
        </p:txBody>
      </p:sp>
      <p:sp>
        <p:nvSpPr>
          <p:cNvPr id="10" name="Title 9">
            <a:extLst>
              <a:ext uri="{FF2B5EF4-FFF2-40B4-BE49-F238E27FC236}">
                <a16:creationId xmlns:a16="http://schemas.microsoft.com/office/drawing/2014/main" id="{23372636-B882-6247-AB11-30CA8388BA8D}"/>
              </a:ext>
            </a:extLst>
          </p:cNvPr>
          <p:cNvSpPr>
            <a:spLocks noGrp="1"/>
          </p:cNvSpPr>
          <p:nvPr>
            <p:ph type="title" hasCustomPrompt="1"/>
          </p:nvPr>
        </p:nvSpPr>
        <p:spPr>
          <a:xfrm>
            <a:off x="381000" y="3774386"/>
            <a:ext cx="5791200" cy="662702"/>
          </a:xfrm>
        </p:spPr>
        <p:txBody>
          <a:bodyPr/>
          <a:lstStyle>
            <a:lvl1pPr>
              <a:defRPr sz="2400">
                <a:solidFill>
                  <a:srgbClr val="000000"/>
                </a:solidFill>
              </a:defRPr>
            </a:lvl1pPr>
          </a:lstStyle>
          <a:p>
            <a:r>
              <a:rPr lang="en-US" dirty="0"/>
              <a:t>Click to edit title style</a:t>
            </a:r>
          </a:p>
        </p:txBody>
      </p:sp>
      <p:sp>
        <p:nvSpPr>
          <p:cNvPr id="19" name="Text Placeholder 18">
            <a:extLst>
              <a:ext uri="{FF2B5EF4-FFF2-40B4-BE49-F238E27FC236}">
                <a16:creationId xmlns:a16="http://schemas.microsoft.com/office/drawing/2014/main" id="{A46CE5D1-18C4-D445-9D64-403A8998E774}"/>
              </a:ext>
            </a:extLst>
          </p:cNvPr>
          <p:cNvSpPr>
            <a:spLocks noGrp="1"/>
          </p:cNvSpPr>
          <p:nvPr>
            <p:ph type="body" sz="quarter" idx="10" hasCustomPrompt="1"/>
          </p:nvPr>
        </p:nvSpPr>
        <p:spPr>
          <a:xfrm>
            <a:off x="383822" y="4552950"/>
            <a:ext cx="3121378" cy="228600"/>
          </a:xfrm>
        </p:spPr>
        <p:txBody>
          <a:bodyPr/>
          <a:lstStyle>
            <a:lvl1pPr marL="0" indent="0">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March 1, 2021</a:t>
            </a:r>
          </a:p>
        </p:txBody>
      </p:sp>
    </p:spTree>
    <p:extLst>
      <p:ext uri="{BB962C8B-B14F-4D97-AF65-F5344CB8AC3E}">
        <p14:creationId xmlns:p14="http://schemas.microsoft.com/office/powerpoint/2010/main" val="2749275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F0C7A7-8362-0040-B790-C72C30078DFF}"/>
              </a:ext>
            </a:extLst>
          </p:cNvPr>
          <p:cNvSpPr>
            <a:spLocks noGrp="1"/>
          </p:cNvSpPr>
          <p:nvPr>
            <p:ph type="title"/>
          </p:nvPr>
        </p:nvSpPr>
        <p:spPr>
          <a:xfrm>
            <a:off x="381000" y="215503"/>
            <a:ext cx="5791200" cy="662702"/>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D6F683AE-8CD0-EE41-97F7-FC85AB819EF5}"/>
              </a:ext>
            </a:extLst>
          </p:cNvPr>
          <p:cNvSpPr>
            <a:spLocks noGrp="1"/>
          </p:cNvSpPr>
          <p:nvPr>
            <p:ph idx="1"/>
          </p:nvPr>
        </p:nvSpPr>
        <p:spPr>
          <a:xfrm>
            <a:off x="381000" y="1123950"/>
            <a:ext cx="7848600" cy="3276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9990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2923-ED69-FDF6-1DA0-E94D42315F6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EAA3023-61C8-F0C5-1394-FCD446C2D7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9EAD431-9728-9342-8B63-F89902FD1200}"/>
              </a:ext>
            </a:extLst>
          </p:cNvPr>
          <p:cNvSpPr>
            <a:spLocks noGrp="1"/>
          </p:cNvSpPr>
          <p:nvPr>
            <p:ph type="dt" sz="half" idx="10"/>
          </p:nvPr>
        </p:nvSpPr>
        <p:spPr/>
        <p:txBody>
          <a:bodyPr/>
          <a:lstStyle/>
          <a:p>
            <a:fld id="{CBBB9A01-3DBC-4B91-8A78-781CD317E522}" type="datetimeFigureOut">
              <a:rPr lang="en-US" smtClean="0"/>
              <a:t>6/21/2022</a:t>
            </a:fld>
            <a:endParaRPr lang="en-US"/>
          </a:p>
        </p:txBody>
      </p:sp>
      <p:sp>
        <p:nvSpPr>
          <p:cNvPr id="5" name="Footer Placeholder 4">
            <a:extLst>
              <a:ext uri="{FF2B5EF4-FFF2-40B4-BE49-F238E27FC236}">
                <a16:creationId xmlns:a16="http://schemas.microsoft.com/office/drawing/2014/main" id="{578EFF6F-42A5-D582-D540-B9996C7B0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F4CDD-E4AB-1AB7-CB88-8EC66A6A6227}"/>
              </a:ext>
            </a:extLst>
          </p:cNvPr>
          <p:cNvSpPr>
            <a:spLocks noGrp="1"/>
          </p:cNvSpPr>
          <p:nvPr>
            <p:ph type="sldNum" sz="quarter" idx="12"/>
          </p:nvPr>
        </p:nvSpPr>
        <p:spPr/>
        <p:txBody>
          <a:bodyPr/>
          <a:lstStyle/>
          <a:p>
            <a:fld id="{AC323CBF-CD4F-4B34-AF6C-3A6E039B628B}" type="slidenum">
              <a:rPr lang="en-US" smtClean="0"/>
              <a:t>‹#›</a:t>
            </a:fld>
            <a:endParaRPr lang="en-US"/>
          </a:p>
        </p:txBody>
      </p:sp>
    </p:spTree>
    <p:extLst>
      <p:ext uri="{BB962C8B-B14F-4D97-AF65-F5344CB8AC3E}">
        <p14:creationId xmlns:p14="http://schemas.microsoft.com/office/powerpoint/2010/main" val="236979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75A3298-4DCD-BD4C-83EA-6537314559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3959" t="16664" r="26042" b="14825"/>
          <a:stretch/>
        </p:blipFill>
        <p:spPr>
          <a:xfrm>
            <a:off x="990600" y="1162050"/>
            <a:ext cx="3657600" cy="2819400"/>
          </a:xfrm>
          <a:prstGeom prst="rect">
            <a:avLst/>
          </a:prstGeom>
        </p:spPr>
      </p:pic>
      <p:sp>
        <p:nvSpPr>
          <p:cNvPr id="20" name="Date Placeholder 2"/>
          <p:cNvSpPr txBox="1">
            <a:spLocks/>
          </p:cNvSpPr>
          <p:nvPr userDrawn="1"/>
        </p:nvSpPr>
        <p:spPr>
          <a:xfrm>
            <a:off x="3124200" y="4915033"/>
            <a:ext cx="2133600" cy="196454"/>
          </a:xfrm>
          <a:prstGeom prst="rect">
            <a:avLst/>
          </a:prstGeom>
        </p:spPr>
        <p:txBody>
          <a:bodyPr vert="horz" lIns="91440" tIns="45720" rIns="91440" bIns="4572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dirty="0">
                <a:solidFill>
                  <a:prstClr val="white"/>
                </a:solidFill>
              </a:rPr>
              <a:t>©2021 All rights reserved</a:t>
            </a:r>
          </a:p>
        </p:txBody>
      </p:sp>
      <p:pic>
        <p:nvPicPr>
          <p:cNvPr id="21" name="Picture 20">
            <a:extLst>
              <a:ext uri="{FF2B5EF4-FFF2-40B4-BE49-F238E27FC236}">
                <a16:creationId xmlns:a16="http://schemas.microsoft.com/office/drawing/2014/main" id="{D882E88E-E3ED-1045-BD31-7037F28913AF}"/>
              </a:ext>
            </a:extLst>
          </p:cNvPr>
          <p:cNvPicPr>
            <a:picLocks noChangeAspect="1"/>
          </p:cNvPicPr>
          <p:nvPr userDrawn="1"/>
        </p:nvPicPr>
        <p:blipFill>
          <a:blip r:embed="rId4"/>
          <a:stretch>
            <a:fillRect/>
          </a:stretch>
        </p:blipFill>
        <p:spPr>
          <a:xfrm>
            <a:off x="5181600" y="983697"/>
            <a:ext cx="2133600" cy="2350053"/>
          </a:xfrm>
          <a:prstGeom prst="rect">
            <a:avLst/>
          </a:prstGeom>
        </p:spPr>
      </p:pic>
    </p:spTree>
    <p:extLst>
      <p:ext uri="{BB962C8B-B14F-4D97-AF65-F5344CB8AC3E}">
        <p14:creationId xmlns:p14="http://schemas.microsoft.com/office/powerpoint/2010/main" val="2198771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0085AB"/>
            </a:gs>
            <a:gs pos="99000">
              <a:srgbClr val="57B570"/>
            </a:gs>
          </a:gsLst>
          <a:lin ang="18900000" scaled="1"/>
          <a:tileRect/>
        </a:gra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D2F63D3-C81A-444F-9710-81DBF834D4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0"/>
            <a:ext cx="1447800" cy="1265121"/>
          </a:xfrm>
          <a:prstGeom prst="rect">
            <a:avLst/>
          </a:prstGeom>
        </p:spPr>
      </p:pic>
      <p:sp>
        <p:nvSpPr>
          <p:cNvPr id="24" name="Title Placeholder 1">
            <a:extLst>
              <a:ext uri="{FF2B5EF4-FFF2-40B4-BE49-F238E27FC236}">
                <a16:creationId xmlns:a16="http://schemas.microsoft.com/office/drawing/2014/main" id="{EDCB2211-2ED2-3040-A301-80221CC3BD1F}"/>
              </a:ext>
            </a:extLst>
          </p:cNvPr>
          <p:cNvSpPr>
            <a:spLocks noGrp="1"/>
          </p:cNvSpPr>
          <p:nvPr>
            <p:ph type="title"/>
          </p:nvPr>
        </p:nvSpPr>
        <p:spPr>
          <a:xfrm>
            <a:off x="1676400" y="2240399"/>
            <a:ext cx="5791200" cy="662702"/>
          </a:xfrm>
          <a:prstGeom prst="rect">
            <a:avLst/>
          </a:prstGeom>
        </p:spPr>
        <p:txBody>
          <a:bodyPr vert="horz" lIns="0" tIns="0" rIns="0" bIns="0" rtlCol="0" anchor="b">
            <a:noAutofit/>
          </a:bodyPr>
          <a:lstStyle>
            <a:lvl1pPr algn="ct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269625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00374D"/>
        </a:solidFill>
        <a:effectLst/>
      </p:bgPr>
    </p:bg>
    <p:spTree>
      <p:nvGrpSpPr>
        <p:cNvPr id="1" name=""/>
        <p:cNvGrpSpPr/>
        <p:nvPr/>
      </p:nvGrpSpPr>
      <p:grpSpPr>
        <a:xfrm>
          <a:off x="0" y="0"/>
          <a:ext cx="0" cy="0"/>
          <a:chOff x="0" y="0"/>
          <a:chExt cx="0" cy="0"/>
        </a:xfrm>
      </p:grpSpPr>
      <p:sp>
        <p:nvSpPr>
          <p:cNvPr id="24" name="Title Placeholder 1">
            <a:extLst>
              <a:ext uri="{FF2B5EF4-FFF2-40B4-BE49-F238E27FC236}">
                <a16:creationId xmlns:a16="http://schemas.microsoft.com/office/drawing/2014/main" id="{EDCB2211-2ED2-3040-A301-80221CC3BD1F}"/>
              </a:ext>
            </a:extLst>
          </p:cNvPr>
          <p:cNvSpPr>
            <a:spLocks noGrp="1"/>
          </p:cNvSpPr>
          <p:nvPr>
            <p:ph type="title"/>
          </p:nvPr>
        </p:nvSpPr>
        <p:spPr>
          <a:xfrm>
            <a:off x="1676400" y="2240399"/>
            <a:ext cx="5791200" cy="662702"/>
          </a:xfrm>
          <a:prstGeom prst="rect">
            <a:avLst/>
          </a:prstGeom>
        </p:spPr>
        <p:txBody>
          <a:bodyPr vert="horz" lIns="0" tIns="0" rIns="0" bIns="0" rtlCol="0" anchor="b">
            <a:noAutofit/>
          </a:bodyPr>
          <a:lstStyle>
            <a:lvl1pPr algn="ctr">
              <a:defRPr>
                <a:solidFill>
                  <a:srgbClr val="FFFFFF"/>
                </a:solidFill>
              </a:defRPr>
            </a:lvl1pPr>
          </a:lstStyle>
          <a:p>
            <a:r>
              <a:rPr lang="en-US" dirty="0"/>
              <a:t>Click to edit Master title style</a:t>
            </a:r>
          </a:p>
        </p:txBody>
      </p:sp>
      <p:pic>
        <p:nvPicPr>
          <p:cNvPr id="7" name="Picture 6">
            <a:extLst>
              <a:ext uri="{FF2B5EF4-FFF2-40B4-BE49-F238E27FC236}">
                <a16:creationId xmlns:a16="http://schemas.microsoft.com/office/drawing/2014/main" id="{28CF44B0-0A04-E541-B578-97D8F99AA7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1"/>
            <a:ext cx="1524000" cy="1218659"/>
          </a:xfrm>
          <a:prstGeom prst="rect">
            <a:avLst/>
          </a:prstGeom>
        </p:spPr>
      </p:pic>
    </p:spTree>
    <p:extLst>
      <p:ext uri="{BB962C8B-B14F-4D97-AF65-F5344CB8AC3E}">
        <p14:creationId xmlns:p14="http://schemas.microsoft.com/office/powerpoint/2010/main" val="123381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A4D2422-C0FE-E14F-B1D3-B62E3A9567D7}"/>
              </a:ext>
            </a:extLst>
          </p:cNvPr>
          <p:cNvSpPr>
            <a:spLocks noGrp="1"/>
          </p:cNvSpPr>
          <p:nvPr>
            <p:ph type="title"/>
          </p:nvPr>
        </p:nvSpPr>
        <p:spPr>
          <a:xfrm>
            <a:off x="381000" y="215503"/>
            <a:ext cx="5791200" cy="662702"/>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9240D38D-6025-8341-B4A0-7A743F330498}"/>
              </a:ext>
            </a:extLst>
          </p:cNvPr>
          <p:cNvSpPr>
            <a:spLocks noGrp="1"/>
          </p:cNvSpPr>
          <p:nvPr>
            <p:ph idx="1"/>
          </p:nvPr>
        </p:nvSpPr>
        <p:spPr>
          <a:xfrm>
            <a:off x="381000" y="1123950"/>
            <a:ext cx="7848600" cy="3276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7840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0F776A-56A9-17C4-5568-F8829DF14E56}"/>
              </a:ext>
            </a:extLst>
          </p:cNvPr>
          <p:cNvSpPr/>
          <p:nvPr userDrawn="1"/>
        </p:nvSpPr>
        <p:spPr>
          <a:xfrm>
            <a:off x="6934200" y="57150"/>
            <a:ext cx="1988234"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794767FB-2E3E-8E44-9105-6CEAB982F7FE}"/>
              </a:ext>
            </a:extLst>
          </p:cNvPr>
          <p:cNvSpPr>
            <a:spLocks noGrp="1"/>
          </p:cNvSpPr>
          <p:nvPr>
            <p:ph type="title"/>
          </p:nvPr>
        </p:nvSpPr>
        <p:spPr>
          <a:xfrm>
            <a:off x="381000" y="215503"/>
            <a:ext cx="5791200" cy="662702"/>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1899B382-2BE8-D448-9201-694011E0D9A6}"/>
              </a:ext>
            </a:extLst>
          </p:cNvPr>
          <p:cNvSpPr>
            <a:spLocks noGrp="1"/>
          </p:cNvSpPr>
          <p:nvPr>
            <p:ph idx="1"/>
          </p:nvPr>
        </p:nvSpPr>
        <p:spPr>
          <a:xfrm>
            <a:off x="381000" y="1236966"/>
            <a:ext cx="7848600" cy="3276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6" name="Picture 5" descr="A picture containing text, sign&#10;&#10;Description automatically generated">
            <a:extLst>
              <a:ext uri="{FF2B5EF4-FFF2-40B4-BE49-F238E27FC236}">
                <a16:creationId xmlns:a16="http://schemas.microsoft.com/office/drawing/2014/main" id="{1ADFD286-B9DE-D39A-06EA-10133266B5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3790951"/>
            <a:ext cx="762000" cy="967154"/>
          </a:xfrm>
          <a:prstGeom prst="rect">
            <a:avLst/>
          </a:prstGeom>
        </p:spPr>
      </p:pic>
    </p:spTree>
    <p:extLst>
      <p:ext uri="{BB962C8B-B14F-4D97-AF65-F5344CB8AC3E}">
        <p14:creationId xmlns:p14="http://schemas.microsoft.com/office/powerpoint/2010/main" val="3585951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rgbClr val="00374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DB782F-DB66-6946-9E72-AF4C9C41C1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4502" y="0"/>
            <a:ext cx="2179497" cy="1581150"/>
          </a:xfrm>
          <a:prstGeom prst="rect">
            <a:avLst/>
          </a:prstGeom>
        </p:spPr>
      </p:pic>
      <p:sp>
        <p:nvSpPr>
          <p:cNvPr id="11" name="Date Placeholder 2">
            <a:extLst>
              <a:ext uri="{FF2B5EF4-FFF2-40B4-BE49-F238E27FC236}">
                <a16:creationId xmlns:a16="http://schemas.microsoft.com/office/drawing/2014/main" id="{7E9775C9-0390-B944-85C6-CF3B2ACC2C72}"/>
              </a:ext>
            </a:extLst>
          </p:cNvPr>
          <p:cNvSpPr txBox="1">
            <a:spLocks/>
          </p:cNvSpPr>
          <p:nvPr userDrawn="1"/>
        </p:nvSpPr>
        <p:spPr>
          <a:xfrm>
            <a:off x="304800" y="4705350"/>
            <a:ext cx="2286000" cy="228858"/>
          </a:xfrm>
          <a:prstGeom prst="rect">
            <a:avLst/>
          </a:prstGeom>
        </p:spPr>
        <p:txBody>
          <a:bodyPr vert="horz" lIns="91440" tIns="45720" rIns="91440" bIns="4572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marL="0" marR="0" lvl="0" indent="0" algn="l" defTabSz="911145" rtl="0" eaLnBrk="1" fontAlgn="auto" latinLnBrk="0" hangingPunct="1">
              <a:lnSpc>
                <a:spcPct val="100000"/>
              </a:lnSpc>
              <a:spcBef>
                <a:spcPts val="0"/>
              </a:spcBef>
              <a:spcAft>
                <a:spcPts val="0"/>
              </a:spcAft>
              <a:buClrTx/>
              <a:buSzTx/>
              <a:buFontTx/>
              <a:buNone/>
              <a:tabLst/>
              <a:defRPr/>
            </a:pPr>
            <a:r>
              <a:rPr lang="en-US" sz="800" b="0" i="0" dirty="0">
                <a:solidFill>
                  <a:srgbClr val="FFFFFF"/>
                </a:solidFill>
                <a:latin typeface="Open Sans" panose="020B0606030504020204" pitchFamily="34" charset="0"/>
                <a:ea typeface="Open Sans" panose="020B0606030504020204" pitchFamily="34" charset="0"/>
                <a:cs typeface="Open Sans" panose="020B0606030504020204" pitchFamily="34" charset="0"/>
              </a:rPr>
              <a:t>© 2021 Rise to Immunize™   /   </a:t>
            </a:r>
            <a:fld id="{7D854B28-82E0-BB43-BCE7-BE34FCD83328}" type="slidenum">
              <a:rPr lang="en-US" sz="800" b="1" i="0" smtClean="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rPr>
              <a:pPr marL="0" marR="0" lvl="0" indent="0" algn="l" defTabSz="911145" rtl="0" eaLnBrk="1" fontAlgn="auto" latinLnBrk="0" hangingPunct="1">
                <a:lnSpc>
                  <a:spcPct val="100000"/>
                </a:lnSpc>
                <a:spcBef>
                  <a:spcPts val="0"/>
                </a:spcBef>
                <a:spcAft>
                  <a:spcPts val="0"/>
                </a:spcAft>
                <a:buClrTx/>
                <a:buSzTx/>
                <a:buFontTx/>
                <a:buNone/>
                <a:tabLst/>
                <a:defRPr/>
              </a:pPr>
              <a:t>‹#›</a:t>
            </a:fld>
            <a:endParaRPr lang="en-US" sz="800" b="1" i="0" dirty="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l"/>
            <a:endParaRPr lang="en-US" sz="800" b="0" i="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Placeholder 1">
            <a:extLst>
              <a:ext uri="{FF2B5EF4-FFF2-40B4-BE49-F238E27FC236}">
                <a16:creationId xmlns:a16="http://schemas.microsoft.com/office/drawing/2014/main" id="{8024123E-05FF-0648-B365-29F30C2332F5}"/>
              </a:ext>
            </a:extLst>
          </p:cNvPr>
          <p:cNvSpPr>
            <a:spLocks noGrp="1"/>
          </p:cNvSpPr>
          <p:nvPr>
            <p:ph type="title"/>
          </p:nvPr>
        </p:nvSpPr>
        <p:spPr>
          <a:xfrm>
            <a:off x="381000" y="215503"/>
            <a:ext cx="5791200" cy="662702"/>
          </a:xfrm>
          <a:prstGeom prst="rect">
            <a:avLst/>
          </a:prstGeom>
        </p:spPr>
        <p:txBody>
          <a:bodyPr vert="horz" lIns="0" tIns="0" rIns="0" bIns="0" rtlCol="0" anchor="b">
            <a:noAutofit/>
          </a:bodyPr>
          <a:lstStyle>
            <a:lvl1pPr>
              <a:defRPr>
                <a:solidFill>
                  <a:srgbClr val="FFFFFF"/>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19D29D88-B4FC-2C44-A4EF-AB6349994BAC}"/>
              </a:ext>
            </a:extLst>
          </p:cNvPr>
          <p:cNvSpPr>
            <a:spLocks noGrp="1"/>
          </p:cNvSpPr>
          <p:nvPr>
            <p:ph idx="1"/>
          </p:nvPr>
        </p:nvSpPr>
        <p:spPr>
          <a:xfrm>
            <a:off x="381000" y="1123950"/>
            <a:ext cx="7848600" cy="3276600"/>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31766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EE145AE-D7AB-9342-A6CA-E61E68FCAB4B}"/>
              </a:ext>
            </a:extLst>
          </p:cNvPr>
          <p:cNvSpPr>
            <a:spLocks noGrp="1"/>
          </p:cNvSpPr>
          <p:nvPr>
            <p:ph type="title"/>
          </p:nvPr>
        </p:nvSpPr>
        <p:spPr>
          <a:xfrm>
            <a:off x="381000" y="215503"/>
            <a:ext cx="5791200" cy="662702"/>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1E6A242E-CE74-DF4F-A415-097BFD08C5DE}"/>
              </a:ext>
            </a:extLst>
          </p:cNvPr>
          <p:cNvSpPr>
            <a:spLocks noGrp="1"/>
          </p:cNvSpPr>
          <p:nvPr>
            <p:ph idx="1"/>
          </p:nvPr>
        </p:nvSpPr>
        <p:spPr>
          <a:xfrm>
            <a:off x="381000" y="1123950"/>
            <a:ext cx="7848600" cy="3276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53708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E37E90E-A96A-764B-B81E-509D7561D7F1}"/>
              </a:ext>
            </a:extLst>
          </p:cNvPr>
          <p:cNvSpPr>
            <a:spLocks noGrp="1"/>
          </p:cNvSpPr>
          <p:nvPr>
            <p:ph type="title"/>
          </p:nvPr>
        </p:nvSpPr>
        <p:spPr>
          <a:xfrm>
            <a:off x="381000" y="215503"/>
            <a:ext cx="5791200" cy="662702"/>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FCD2250C-97B2-8B45-8B45-FD76F7CC98D0}"/>
              </a:ext>
            </a:extLst>
          </p:cNvPr>
          <p:cNvSpPr>
            <a:spLocks noGrp="1"/>
          </p:cNvSpPr>
          <p:nvPr>
            <p:ph idx="1"/>
          </p:nvPr>
        </p:nvSpPr>
        <p:spPr>
          <a:xfrm>
            <a:off x="381000" y="1123950"/>
            <a:ext cx="7848600" cy="3276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8442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15503"/>
            <a:ext cx="5791200" cy="662702"/>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81000" y="1123950"/>
            <a:ext cx="7848600" cy="3276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26" name="Date Placeholder 2"/>
          <p:cNvSpPr txBox="1">
            <a:spLocks/>
          </p:cNvSpPr>
          <p:nvPr userDrawn="1"/>
        </p:nvSpPr>
        <p:spPr>
          <a:xfrm>
            <a:off x="304800" y="4705350"/>
            <a:ext cx="2286000" cy="228858"/>
          </a:xfrm>
          <a:prstGeom prst="rect">
            <a:avLst/>
          </a:prstGeom>
        </p:spPr>
        <p:txBody>
          <a:bodyPr vert="horz" lIns="91440" tIns="45720" rIns="91440" bIns="4572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marL="0" marR="0" lvl="0" indent="0" algn="l" defTabSz="911145" rtl="0" eaLnBrk="1" fontAlgn="auto" latinLnBrk="0" hangingPunct="1">
              <a:lnSpc>
                <a:spcPct val="100000"/>
              </a:lnSpc>
              <a:spcBef>
                <a:spcPts val="0"/>
              </a:spcBef>
              <a:spcAft>
                <a:spcPts val="0"/>
              </a:spcAft>
              <a:buClrTx/>
              <a:buSzTx/>
              <a:buFontTx/>
              <a:buNone/>
              <a:tabLst/>
              <a:defRPr/>
            </a:pPr>
            <a:r>
              <a:rPr lang="en-US" sz="800" b="0" i="0" dirty="0">
                <a:solidFill>
                  <a:srgbClr val="015C80"/>
                </a:solidFill>
                <a:latin typeface="Open Sans" panose="020B0606030504020204" pitchFamily="34" charset="0"/>
                <a:ea typeface="Open Sans" panose="020B0606030504020204" pitchFamily="34" charset="0"/>
                <a:cs typeface="Open Sans" panose="020B0606030504020204" pitchFamily="34" charset="0"/>
              </a:rPr>
              <a:t>© 2021 Rise to Immunize™   /   </a:t>
            </a:r>
            <a:fld id="{7D854B28-82E0-BB43-BCE7-BE34FCD83328}" type="slidenum">
              <a:rPr lang="en-US" sz="800" b="1" i="0" smtClean="0">
                <a:solidFill>
                  <a:srgbClr val="015C80"/>
                </a:solidFill>
                <a:latin typeface="Open Sans Extrabold" panose="020B0606030504020204" pitchFamily="34" charset="0"/>
                <a:ea typeface="Open Sans Extrabold" panose="020B0606030504020204" pitchFamily="34" charset="0"/>
                <a:cs typeface="Open Sans Extrabold" panose="020B0606030504020204" pitchFamily="34" charset="0"/>
              </a:rPr>
              <a:pPr marL="0" marR="0" lvl="0" indent="0" algn="l" defTabSz="911145" rtl="0" eaLnBrk="1" fontAlgn="auto" latinLnBrk="0" hangingPunct="1">
                <a:lnSpc>
                  <a:spcPct val="100000"/>
                </a:lnSpc>
                <a:spcBef>
                  <a:spcPts val="0"/>
                </a:spcBef>
                <a:spcAft>
                  <a:spcPts val="0"/>
                </a:spcAft>
                <a:buClrTx/>
                <a:buSzTx/>
                <a:buFontTx/>
                <a:buNone/>
                <a:tabLst/>
                <a:defRPr/>
              </a:pPr>
              <a:t>‹#›</a:t>
            </a:fld>
            <a:endParaRPr lang="en-US" sz="800" b="1" i="0" dirty="0">
              <a:solidFill>
                <a:srgbClr val="015C80"/>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l"/>
            <a:endParaRPr lang="en-US" sz="800" b="0" i="0" dirty="0">
              <a:solidFill>
                <a:srgbClr val="015C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3276342"/>
      </p:ext>
    </p:extLst>
  </p:cSld>
  <p:clrMap bg1="lt1" tx1="dk1" bg2="lt2" tx2="dk2" accent1="accent1" accent2="accent2" accent3="accent3" accent4="accent4" accent5="accent5" accent6="accent6" hlink="hlink" folHlink="folHlink"/>
  <p:sldLayoutIdLst>
    <p:sldLayoutId id="2147483729" r:id="rId1"/>
    <p:sldLayoutId id="2147483736" r:id="rId2"/>
    <p:sldLayoutId id="2147483733" r:id="rId3"/>
    <p:sldLayoutId id="2147483734" r:id="rId4"/>
    <p:sldLayoutId id="2147483730" r:id="rId5"/>
    <p:sldLayoutId id="2147483731" r:id="rId6"/>
    <p:sldLayoutId id="2147483735" r:id="rId7"/>
    <p:sldLayoutId id="2147483663" r:id="rId8"/>
    <p:sldLayoutId id="2147483732" r:id="rId9"/>
    <p:sldLayoutId id="2147483737" r:id="rId10"/>
    <p:sldLayoutId id="2147483738"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457200" rtl="0" eaLnBrk="1" latinLnBrk="0" hangingPunct="1">
        <a:spcBef>
          <a:spcPct val="0"/>
        </a:spcBef>
        <a:buNone/>
        <a:defRPr sz="2800" b="1" i="0" kern="1200">
          <a:solidFill>
            <a:srgbClr val="015C80"/>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spcBef>
          <a:spcPct val="20000"/>
        </a:spcBef>
        <a:buFont typeface="Arial" panose="020B0604020202020204" pitchFamily="34" charset="0"/>
        <a:buChar char="•"/>
        <a:defRPr sz="2000" b="1" i="0" kern="1200" spc="0">
          <a:solidFill>
            <a:srgbClr val="0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742950" indent="-285750" algn="l" defTabSz="457200" rtl="0" eaLnBrk="1" latinLnBrk="0" hangingPunct="1">
        <a:spcBef>
          <a:spcPts val="500"/>
        </a:spcBef>
        <a:buFont typeface="Arial" panose="020B0604020202020204" pitchFamily="34" charset="0"/>
        <a:buChar char="•"/>
        <a:defRPr sz="1700" b="0" i="0" kern="1200" spc="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257300" indent="-342900" algn="l" defTabSz="457200" rtl="0" eaLnBrk="1" latinLnBrk="0" hangingPunct="1">
        <a:spcBef>
          <a:spcPts val="500"/>
        </a:spcBef>
        <a:buFont typeface="Arial" panose="020B0604020202020204" pitchFamily="34" charset="0"/>
        <a:buChar char="•"/>
        <a:defRPr sz="1400" b="0" i="0" kern="1200" spc="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risetoimmunize.org/ActionMonth"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hyperlink" Target="http://www.risetoimmunize.org/CampaignToolkit" TargetMode="External"/><Relationship Id="rId4" Type="http://schemas.openxmlformats.org/officeDocument/2006/relationships/hyperlink" Target="mailto:RiseToImmunize@amga.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374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C93AA05-E02B-CFCB-72C5-86E5C2E2C517}"/>
              </a:ext>
            </a:extLst>
          </p:cNvPr>
          <p:cNvSpPr txBox="1">
            <a:spLocks/>
          </p:cNvSpPr>
          <p:nvPr/>
        </p:nvSpPr>
        <p:spPr>
          <a:xfrm>
            <a:off x="381000" y="215503"/>
            <a:ext cx="8382000" cy="662702"/>
          </a:xfrm>
          <a:prstGeom prst="rect">
            <a:avLst/>
          </a:prstGeom>
        </p:spPr>
        <p:txBody>
          <a:bodyPr vert="horz" lIns="0" tIns="0" rIns="0" bIns="0" rtlCol="0" anchor="b">
            <a:noAutofit/>
          </a:bodyPr>
          <a:lstStyle>
            <a:lvl1pPr algn="l" defTabSz="457200" rtl="0" eaLnBrk="1" latinLnBrk="0" hangingPunct="1">
              <a:spcBef>
                <a:spcPct val="0"/>
              </a:spcBef>
              <a:buNone/>
              <a:defRPr sz="2800" b="1" i="0" kern="1200">
                <a:solidFill>
                  <a:srgbClr val="015C8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0085AB"/>
                </a:solidFill>
              </a:rPr>
              <a:t>Helping Patients Make Informed Decisions</a:t>
            </a:r>
          </a:p>
        </p:txBody>
      </p:sp>
      <p:sp>
        <p:nvSpPr>
          <p:cNvPr id="8" name="Content Placeholder 2">
            <a:extLst>
              <a:ext uri="{FF2B5EF4-FFF2-40B4-BE49-F238E27FC236}">
                <a16:creationId xmlns:a16="http://schemas.microsoft.com/office/drawing/2014/main" id="{3349D9CF-C153-B005-3CE0-22F3C0F0CDEF}"/>
              </a:ext>
            </a:extLst>
          </p:cNvPr>
          <p:cNvSpPr txBox="1">
            <a:spLocks/>
          </p:cNvSpPr>
          <p:nvPr/>
        </p:nvSpPr>
        <p:spPr>
          <a:xfrm>
            <a:off x="377952" y="1047750"/>
            <a:ext cx="7848600" cy="3276600"/>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panose="020B0604020202020204" pitchFamily="34" charset="0"/>
              <a:buChar char="•"/>
              <a:defRPr sz="2000" b="1" i="0" kern="1200" spc="0">
                <a:solidFill>
                  <a:srgbClr val="0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742950" indent="-285750" algn="l" defTabSz="457200" rtl="0" eaLnBrk="1" latinLnBrk="0" hangingPunct="1">
              <a:spcBef>
                <a:spcPts val="500"/>
              </a:spcBef>
              <a:buFont typeface="Arial" panose="020B0604020202020204" pitchFamily="34" charset="0"/>
              <a:buChar char="•"/>
              <a:defRPr sz="1700" b="0" i="0" kern="1200" spc="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257300" indent="-342900" algn="l" defTabSz="457200" rtl="0" eaLnBrk="1" latinLnBrk="0" hangingPunct="1">
              <a:spcBef>
                <a:spcPts val="500"/>
              </a:spcBef>
              <a:buFont typeface="Arial" panose="020B0604020202020204" pitchFamily="34" charset="0"/>
              <a:buChar char="•"/>
              <a:defRPr sz="1400" b="0" i="0" kern="1200" spc="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9BC038"/>
                </a:solidFill>
              </a:rPr>
              <a:t>Strategy #4: Remind Patients of the Benefits</a:t>
            </a:r>
          </a:p>
          <a:p>
            <a:pPr marL="0" indent="0">
              <a:buFont typeface="Arial" panose="020B0604020202020204" pitchFamily="34" charset="0"/>
              <a:buNone/>
            </a:pPr>
            <a:endParaRPr lang="en-US" dirty="0"/>
          </a:p>
          <a:p>
            <a:r>
              <a:rPr lang="en-US" dirty="0"/>
              <a:t>What are some of the benefits you can share with patients?</a:t>
            </a:r>
          </a:p>
          <a:p>
            <a:pPr marL="0" indent="0">
              <a:buNone/>
            </a:pPr>
            <a:r>
              <a:rPr lang="en-US" dirty="0"/>
              <a:t> </a:t>
            </a:r>
          </a:p>
          <a:p>
            <a:pPr marL="0" indent="0">
              <a:buNone/>
            </a:pPr>
            <a:r>
              <a:rPr lang="en-US" dirty="0"/>
              <a:t>	</a:t>
            </a:r>
            <a:r>
              <a:rPr lang="en-US" sz="1600" i="1" dirty="0"/>
              <a:t>Remember: Benefits may vary depending on the vaccine, risk factors, and </a:t>
            </a:r>
          </a:p>
          <a:p>
            <a:pPr marL="0" indent="0">
              <a:buNone/>
            </a:pPr>
            <a:r>
              <a:rPr lang="en-US" sz="1600" i="1" dirty="0"/>
              <a:t>	patient circumstances.</a:t>
            </a:r>
          </a:p>
        </p:txBody>
      </p:sp>
    </p:spTree>
    <p:extLst>
      <p:ext uri="{BB962C8B-B14F-4D97-AF65-F5344CB8AC3E}">
        <p14:creationId xmlns:p14="http://schemas.microsoft.com/office/powerpoint/2010/main" val="1213218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E30C3B4A-AE51-0E55-397E-0C5F6955780A}"/>
              </a:ext>
            </a:extLst>
          </p:cNvPr>
          <p:cNvSpPr txBox="1">
            <a:spLocks/>
          </p:cNvSpPr>
          <p:nvPr/>
        </p:nvSpPr>
        <p:spPr>
          <a:xfrm>
            <a:off x="381000" y="215503"/>
            <a:ext cx="8382000" cy="662702"/>
          </a:xfrm>
          <a:prstGeom prst="rect">
            <a:avLst/>
          </a:prstGeom>
        </p:spPr>
        <p:txBody>
          <a:bodyPr vert="horz" lIns="0" tIns="0" rIns="0" bIns="0" rtlCol="0" anchor="b">
            <a:noAutofit/>
          </a:bodyPr>
          <a:lstStyle>
            <a:lvl1pPr algn="l" defTabSz="457200" rtl="0" eaLnBrk="1" latinLnBrk="0" hangingPunct="1">
              <a:spcBef>
                <a:spcPct val="0"/>
              </a:spcBef>
              <a:buNone/>
              <a:defRPr sz="2800" b="1" i="0" kern="1200">
                <a:solidFill>
                  <a:srgbClr val="015C8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0085AB"/>
                </a:solidFill>
              </a:rPr>
              <a:t>Helping Patients Make Informed Decisions</a:t>
            </a:r>
          </a:p>
        </p:txBody>
      </p:sp>
      <p:sp>
        <p:nvSpPr>
          <p:cNvPr id="10" name="Content Placeholder 2">
            <a:extLst>
              <a:ext uri="{FF2B5EF4-FFF2-40B4-BE49-F238E27FC236}">
                <a16:creationId xmlns:a16="http://schemas.microsoft.com/office/drawing/2014/main" id="{3AED201B-4579-96E3-3B30-2EE8CE88C595}"/>
              </a:ext>
            </a:extLst>
          </p:cNvPr>
          <p:cNvSpPr txBox="1">
            <a:spLocks/>
          </p:cNvSpPr>
          <p:nvPr/>
        </p:nvSpPr>
        <p:spPr>
          <a:xfrm>
            <a:off x="377952" y="1047750"/>
            <a:ext cx="7848600" cy="3276600"/>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panose="020B0604020202020204" pitchFamily="34" charset="0"/>
              <a:buChar char="•"/>
              <a:defRPr sz="2000" b="1" i="0" kern="1200" spc="0">
                <a:solidFill>
                  <a:srgbClr val="0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742950" indent="-285750" algn="l" defTabSz="457200" rtl="0" eaLnBrk="1" latinLnBrk="0" hangingPunct="1">
              <a:spcBef>
                <a:spcPts val="500"/>
              </a:spcBef>
              <a:buFont typeface="Arial" panose="020B0604020202020204" pitchFamily="34" charset="0"/>
              <a:buChar char="•"/>
              <a:defRPr sz="1700" b="0" i="0" kern="1200" spc="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257300" indent="-342900" algn="l" defTabSz="457200" rtl="0" eaLnBrk="1" latinLnBrk="0" hangingPunct="1">
              <a:spcBef>
                <a:spcPts val="500"/>
              </a:spcBef>
              <a:buFont typeface="Arial" panose="020B0604020202020204" pitchFamily="34" charset="0"/>
              <a:buChar char="•"/>
              <a:defRPr sz="1400" b="0" i="0" kern="1200" spc="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9BC038"/>
                </a:solidFill>
              </a:rPr>
              <a:t>Strategy #5: Explain Potential Risks and Costs</a:t>
            </a:r>
          </a:p>
          <a:p>
            <a:pPr marL="0" indent="0">
              <a:buFont typeface="Arial" panose="020B0604020202020204" pitchFamily="34" charset="0"/>
              <a:buNone/>
            </a:pPr>
            <a:endParaRPr lang="en-US" dirty="0">
              <a:solidFill>
                <a:srgbClr val="9BC038"/>
              </a:solidFill>
            </a:endParaRPr>
          </a:p>
          <a:p>
            <a:r>
              <a:rPr lang="en-US" dirty="0"/>
              <a:t>What risks and costs can you share with your patients?</a:t>
            </a:r>
          </a:p>
          <a:p>
            <a:pPr marL="0" indent="0">
              <a:buNone/>
            </a:pPr>
            <a:endParaRPr lang="en-US" dirty="0"/>
          </a:p>
          <a:p>
            <a:r>
              <a:rPr lang="en-US" dirty="0"/>
              <a:t>What examples have you used in the past that have worked well? What hasn’t worked as well? </a:t>
            </a:r>
          </a:p>
          <a:p>
            <a:endParaRPr lang="en-US" dirty="0">
              <a:solidFill>
                <a:srgbClr val="9BC038"/>
              </a:solidFill>
            </a:endParaRPr>
          </a:p>
          <a:p>
            <a:pPr marL="0" indent="0">
              <a:buNone/>
            </a:pPr>
            <a:r>
              <a:rPr lang="en-US" sz="2000" i="1" dirty="0"/>
              <a:t>	</a:t>
            </a:r>
            <a:r>
              <a:rPr lang="en-US" sz="1600" i="1" dirty="0"/>
              <a:t>Remember: Risks may vary depending on the vaccine, risk factors, and </a:t>
            </a:r>
          </a:p>
          <a:p>
            <a:pPr marL="0" indent="0">
              <a:buNone/>
            </a:pPr>
            <a:r>
              <a:rPr lang="en-US" sz="1600" i="1" dirty="0"/>
              <a:t>	patient circumstances.</a:t>
            </a:r>
          </a:p>
          <a:p>
            <a:pPr marL="0" indent="0">
              <a:buNone/>
            </a:pPr>
            <a:endParaRPr lang="en-US" dirty="0">
              <a:solidFill>
                <a:srgbClr val="9BC038"/>
              </a:solidFill>
            </a:endParaRPr>
          </a:p>
        </p:txBody>
      </p:sp>
    </p:spTree>
    <p:extLst>
      <p:ext uri="{BB962C8B-B14F-4D97-AF65-F5344CB8AC3E}">
        <p14:creationId xmlns:p14="http://schemas.microsoft.com/office/powerpoint/2010/main" val="3874604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CB3A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C5E5C-971B-23C7-6AA1-36D87ADDD850}"/>
              </a:ext>
            </a:extLst>
          </p:cNvPr>
          <p:cNvPicPr>
            <a:picLocks noChangeAspect="1"/>
          </p:cNvPicPr>
          <p:nvPr/>
        </p:nvPicPr>
        <p:blipFill rotWithShape="1">
          <a:blip r:embed="rId3">
            <a:duotone>
              <a:prstClr val="black"/>
              <a:schemeClr val="accent4">
                <a:tint val="45000"/>
                <a:satMod val="400000"/>
              </a:schemeClr>
            </a:duotone>
          </a:blip>
          <a:srcRect l="1442" r="21605" b="33275"/>
          <a:stretch/>
        </p:blipFill>
        <p:spPr>
          <a:xfrm flipH="1">
            <a:off x="2057400" y="209550"/>
            <a:ext cx="4876800" cy="2820544"/>
          </a:xfrm>
          <a:prstGeom prst="rect">
            <a:avLst/>
          </a:prstGeom>
          <a:solidFill>
            <a:srgbClr val="6CB3AC"/>
          </a:solidFill>
          <a:effectLst>
            <a:softEdge rad="203200"/>
          </a:effectLst>
        </p:spPr>
      </p:pic>
      <p:sp>
        <p:nvSpPr>
          <p:cNvPr id="7" name="Content Placeholder 6">
            <a:extLst>
              <a:ext uri="{FF2B5EF4-FFF2-40B4-BE49-F238E27FC236}">
                <a16:creationId xmlns:a16="http://schemas.microsoft.com/office/drawing/2014/main" id="{3C15D583-0B9B-712E-2E60-8FEE63CEA44F}"/>
              </a:ext>
            </a:extLst>
          </p:cNvPr>
          <p:cNvSpPr>
            <a:spLocks noGrp="1"/>
          </p:cNvSpPr>
          <p:nvPr>
            <p:ph idx="1"/>
          </p:nvPr>
        </p:nvSpPr>
        <p:spPr>
          <a:xfrm>
            <a:off x="1981200" y="2419350"/>
            <a:ext cx="5029200" cy="3793656"/>
          </a:xfrm>
        </p:spPr>
        <p:txBody>
          <a:bodyPr/>
          <a:lstStyle/>
          <a:p>
            <a:pPr marL="0" indent="0">
              <a:buNone/>
            </a:pPr>
            <a:endParaRPr lang="en-US" dirty="0"/>
          </a:p>
          <a:p>
            <a:pPr marL="0" indent="0">
              <a:buNone/>
            </a:pPr>
            <a:endParaRPr lang="en-US" dirty="0">
              <a:solidFill>
                <a:schemeClr val="bg1"/>
              </a:solidFill>
            </a:endParaRPr>
          </a:p>
          <a:p>
            <a:pPr marL="0" indent="0" algn="ctr">
              <a:buNone/>
            </a:pPr>
            <a:r>
              <a:rPr lang="en-US" sz="2800" b="1" i="1" dirty="0">
                <a:solidFill>
                  <a:schemeClr val="bg1"/>
                </a:solidFill>
              </a:rPr>
              <a:t>“Excellence is the gradual result of always striving to do better.”</a:t>
            </a:r>
          </a:p>
          <a:p>
            <a:pPr marL="0" indent="0" algn="ctr">
              <a:buNone/>
            </a:pPr>
            <a:r>
              <a:rPr lang="en-US" i="1" dirty="0">
                <a:solidFill>
                  <a:schemeClr val="bg1"/>
                </a:solidFill>
              </a:rPr>
              <a:t>- </a:t>
            </a:r>
            <a:r>
              <a:rPr lang="en-US" b="1" i="1" dirty="0">
                <a:solidFill>
                  <a:schemeClr val="bg1"/>
                </a:solidFill>
              </a:rPr>
              <a:t>Pat Riley</a:t>
            </a:r>
            <a:endParaRPr lang="en-US" i="1" dirty="0">
              <a:solidFill>
                <a:schemeClr val="bg1"/>
              </a:solidFill>
            </a:endParaRPr>
          </a:p>
          <a:p>
            <a:endParaRPr lang="en-US" dirty="0"/>
          </a:p>
        </p:txBody>
      </p:sp>
      <p:sp>
        <p:nvSpPr>
          <p:cNvPr id="2" name="TextBox 1">
            <a:extLst>
              <a:ext uri="{FF2B5EF4-FFF2-40B4-BE49-F238E27FC236}">
                <a16:creationId xmlns:a16="http://schemas.microsoft.com/office/drawing/2014/main" id="{4A4146D5-B470-821C-6AF4-1BBCF9C51534}"/>
              </a:ext>
            </a:extLst>
          </p:cNvPr>
          <p:cNvSpPr txBox="1"/>
          <p:nvPr/>
        </p:nvSpPr>
        <p:spPr>
          <a:xfrm>
            <a:off x="152400" y="4552950"/>
            <a:ext cx="1981200" cy="400110"/>
          </a:xfrm>
          <a:prstGeom prst="rect">
            <a:avLst/>
          </a:prstGeom>
          <a:solidFill>
            <a:srgbClr val="6CB3AC"/>
          </a:solidFill>
        </p:spPr>
        <p:txBody>
          <a:bodyPr wrap="square" rtlCol="0">
            <a:spAutoFit/>
          </a:bodyPr>
          <a:lstStyle/>
          <a:p>
            <a:pPr algn="l"/>
            <a:endParaRPr lang="en-US" sz="2000" b="1" i="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754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06A91D72-CCE9-CC86-CF5F-3B45052DA5E6}"/>
              </a:ext>
            </a:extLst>
          </p:cNvPr>
          <p:cNvSpPr txBox="1">
            <a:spLocks/>
          </p:cNvSpPr>
          <p:nvPr/>
        </p:nvSpPr>
        <p:spPr>
          <a:xfrm>
            <a:off x="381000" y="215503"/>
            <a:ext cx="8382000" cy="662702"/>
          </a:xfrm>
          <a:prstGeom prst="rect">
            <a:avLst/>
          </a:prstGeom>
        </p:spPr>
        <p:txBody>
          <a:bodyPr vert="horz" lIns="0" tIns="0" rIns="0" bIns="0" rtlCol="0" anchor="b">
            <a:noAutofit/>
          </a:bodyPr>
          <a:lstStyle>
            <a:lvl1pPr algn="l" defTabSz="457200" rtl="0" eaLnBrk="1" latinLnBrk="0" hangingPunct="1">
              <a:spcBef>
                <a:spcPct val="0"/>
              </a:spcBef>
              <a:buNone/>
              <a:defRPr sz="2800" b="1" i="0" kern="1200">
                <a:solidFill>
                  <a:srgbClr val="015C8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0085AB"/>
                </a:solidFill>
              </a:rPr>
              <a:t>Beyond RIZE Action Month…</a:t>
            </a:r>
          </a:p>
        </p:txBody>
      </p:sp>
      <p:sp>
        <p:nvSpPr>
          <p:cNvPr id="5" name="TextBox 4">
            <a:extLst>
              <a:ext uri="{FF2B5EF4-FFF2-40B4-BE49-F238E27FC236}">
                <a16:creationId xmlns:a16="http://schemas.microsoft.com/office/drawing/2014/main" id="{4E59DA6D-D22B-F14D-FDEC-465BCB15D0C0}"/>
              </a:ext>
            </a:extLst>
          </p:cNvPr>
          <p:cNvSpPr txBox="1"/>
          <p:nvPr/>
        </p:nvSpPr>
        <p:spPr>
          <a:xfrm>
            <a:off x="228600" y="4552950"/>
            <a:ext cx="2209800" cy="400110"/>
          </a:xfrm>
          <a:prstGeom prst="rect">
            <a:avLst/>
          </a:prstGeom>
          <a:solidFill>
            <a:schemeClr val="bg1"/>
          </a:solidFill>
        </p:spPr>
        <p:txBody>
          <a:bodyPr wrap="square" rtlCol="0">
            <a:spAutoFit/>
          </a:bodyPr>
          <a:lstStyle/>
          <a:p>
            <a:pPr algn="l"/>
            <a:endParaRPr lang="en-US" sz="2000" b="1" i="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C25410E3-FB05-35C6-05BC-22A0C86DF2AD}"/>
              </a:ext>
            </a:extLst>
          </p:cNvPr>
          <p:cNvSpPr>
            <a:spLocks noGrp="1"/>
          </p:cNvSpPr>
          <p:nvPr>
            <p:ph idx="1"/>
          </p:nvPr>
        </p:nvSpPr>
        <p:spPr>
          <a:xfrm>
            <a:off x="381000" y="1123950"/>
            <a:ext cx="8534400" cy="3276600"/>
          </a:xfrm>
        </p:spPr>
        <p:txBody>
          <a:bodyPr/>
          <a:lstStyle/>
          <a:p>
            <a:pPr>
              <a:lnSpc>
                <a:spcPct val="150000"/>
              </a:lnSpc>
            </a:pPr>
            <a:r>
              <a:rPr lang="en-US" dirty="0">
                <a:solidFill>
                  <a:srgbClr val="92D050"/>
                </a:solidFill>
              </a:rPr>
              <a:t>Put these strategies into practice!</a:t>
            </a:r>
          </a:p>
          <a:p>
            <a:pPr lvl="1"/>
            <a:r>
              <a:rPr lang="en-US" dirty="0"/>
              <a:t>Check out “</a:t>
            </a:r>
            <a:r>
              <a:rPr lang="en-US" baseline="0" dirty="0"/>
              <a:t>5 Strategies to Strengthen Your Vaccine Recommendations”   Video &amp; Factsheet at </a:t>
            </a:r>
            <a:r>
              <a:rPr lang="en-US" baseline="0" dirty="0">
                <a:hlinkClick r:id="rId3"/>
              </a:rPr>
              <a:t>RiseToImmunize.org/ActionMonth</a:t>
            </a:r>
            <a:r>
              <a:rPr lang="en-US" baseline="0" dirty="0"/>
              <a:t>    </a:t>
            </a:r>
            <a:endParaRPr lang="en-US" dirty="0"/>
          </a:p>
          <a:p>
            <a:pPr>
              <a:lnSpc>
                <a:spcPct val="150000"/>
              </a:lnSpc>
            </a:pPr>
            <a:r>
              <a:rPr lang="en-US" dirty="0">
                <a:solidFill>
                  <a:srgbClr val="92D050"/>
                </a:solidFill>
              </a:rPr>
              <a:t>Attend a RIZE monthly webinar</a:t>
            </a:r>
          </a:p>
          <a:p>
            <a:pPr lvl="1">
              <a:lnSpc>
                <a:spcPct val="150000"/>
              </a:lnSpc>
            </a:pPr>
            <a:r>
              <a:rPr lang="en-US" dirty="0"/>
              <a:t>To register, email </a:t>
            </a:r>
            <a:r>
              <a:rPr lang="en-US" dirty="0">
                <a:hlinkClick r:id="rId4"/>
              </a:rPr>
              <a:t>RiseToImmunize@amga.org</a:t>
            </a:r>
            <a:r>
              <a:rPr lang="en-US" dirty="0"/>
              <a:t> </a:t>
            </a:r>
          </a:p>
          <a:p>
            <a:pPr>
              <a:lnSpc>
                <a:spcPct val="150000"/>
              </a:lnSpc>
            </a:pPr>
            <a:r>
              <a:rPr lang="en-US" dirty="0">
                <a:solidFill>
                  <a:srgbClr val="92D050"/>
                </a:solidFill>
              </a:rPr>
              <a:t>Consult the RIZE Campaign Toolkit </a:t>
            </a:r>
          </a:p>
          <a:p>
            <a:pPr lvl="1">
              <a:lnSpc>
                <a:spcPct val="150000"/>
              </a:lnSpc>
            </a:pPr>
            <a:r>
              <a:rPr lang="en-US" dirty="0"/>
              <a:t>Visit </a:t>
            </a:r>
            <a:r>
              <a:rPr lang="en-US" dirty="0">
                <a:hlinkClick r:id="rId5"/>
              </a:rPr>
              <a:t>RiseToImmunize.org/</a:t>
            </a:r>
            <a:r>
              <a:rPr lang="en-US" dirty="0" err="1">
                <a:hlinkClick r:id="rId5"/>
              </a:rPr>
              <a:t>CampaignToolkit</a:t>
            </a:r>
            <a:endParaRPr lang="en-US" dirty="0"/>
          </a:p>
          <a:p>
            <a:pPr>
              <a:lnSpc>
                <a:spcPct val="150000"/>
              </a:lnSpc>
            </a:pPr>
            <a:r>
              <a:rPr lang="en-US" dirty="0">
                <a:solidFill>
                  <a:srgbClr val="92D050"/>
                </a:solidFill>
              </a:rPr>
              <a:t>Visit RiseToImmunize.org </a:t>
            </a:r>
          </a:p>
        </p:txBody>
      </p:sp>
    </p:spTree>
    <p:extLst>
      <p:ext uri="{BB962C8B-B14F-4D97-AF65-F5344CB8AC3E}">
        <p14:creationId xmlns:p14="http://schemas.microsoft.com/office/powerpoint/2010/main" val="808968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CB3A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9D2C4F-460A-C221-DB71-DA7DDAF90FD6}"/>
              </a:ext>
            </a:extLst>
          </p:cNvPr>
          <p:cNvSpPr/>
          <p:nvPr/>
        </p:nvSpPr>
        <p:spPr>
          <a:xfrm>
            <a:off x="76200" y="4695825"/>
            <a:ext cx="1600200" cy="228600"/>
          </a:xfrm>
          <a:prstGeom prst="rect">
            <a:avLst/>
          </a:prstGeom>
          <a:solidFill>
            <a:srgbClr val="6CB3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79DB90CA-5AFB-42D5-2A4C-60E68FE83364}"/>
              </a:ext>
            </a:extLst>
          </p:cNvPr>
          <p:cNvPicPr>
            <a:picLocks noGrp="1" noChangeAspect="1"/>
          </p:cNvPicPr>
          <p:nvPr>
            <p:ph sz="half" idx="1"/>
          </p:nvPr>
        </p:nvPicPr>
        <p:blipFill>
          <a:blip r:embed="rId3">
            <a:duotone>
              <a:prstClr val="black"/>
              <a:schemeClr val="accent4">
                <a:tint val="45000"/>
                <a:satMod val="400000"/>
              </a:schemeClr>
            </a:duotone>
          </a:blip>
          <a:stretch>
            <a:fillRect/>
          </a:stretch>
        </p:blipFill>
        <p:spPr>
          <a:xfrm>
            <a:off x="1314450" y="35379"/>
            <a:ext cx="6515100" cy="5032990"/>
          </a:xfrm>
          <a:prstGeom prst="rect">
            <a:avLst/>
          </a:prstGeom>
          <a:solidFill>
            <a:srgbClr val="6CB3AC"/>
          </a:solidFill>
          <a:effectLst>
            <a:softEdge rad="203200"/>
          </a:effectLst>
        </p:spPr>
      </p:pic>
      <p:sp>
        <p:nvSpPr>
          <p:cNvPr id="8" name="TextBox 7">
            <a:extLst>
              <a:ext uri="{FF2B5EF4-FFF2-40B4-BE49-F238E27FC236}">
                <a16:creationId xmlns:a16="http://schemas.microsoft.com/office/drawing/2014/main" id="{6C86D953-22EC-07E6-866E-C32896E5080A}"/>
              </a:ext>
            </a:extLst>
          </p:cNvPr>
          <p:cNvSpPr txBox="1"/>
          <p:nvPr/>
        </p:nvSpPr>
        <p:spPr>
          <a:xfrm>
            <a:off x="2266950" y="1590520"/>
            <a:ext cx="4610100" cy="1962460"/>
          </a:xfrm>
          <a:prstGeom prst="rect">
            <a:avLst/>
          </a:prstGeom>
          <a:noFill/>
        </p:spPr>
        <p:txBody>
          <a:bodyPr wrap="square" rtlCol="0">
            <a:spAutoFit/>
          </a:bodyPr>
          <a:lstStyle/>
          <a:p>
            <a:pPr algn="ctr">
              <a:lnSpc>
                <a:spcPct val="150000"/>
              </a:lnSpc>
            </a:pPr>
            <a:r>
              <a:rPr lang="en-US" sz="28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Together, we can administer 25 million vaccines by 2025!</a:t>
            </a:r>
          </a:p>
        </p:txBody>
      </p:sp>
    </p:spTree>
    <p:extLst>
      <p:ext uri="{BB962C8B-B14F-4D97-AF65-F5344CB8AC3E}">
        <p14:creationId xmlns:p14="http://schemas.microsoft.com/office/powerpoint/2010/main" val="2550557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B1E027AE-CA49-ED78-56F4-7ABA611B0173}"/>
              </a:ext>
            </a:extLst>
          </p:cNvPr>
          <p:cNvSpPr txBox="1">
            <a:spLocks/>
          </p:cNvSpPr>
          <p:nvPr/>
        </p:nvSpPr>
        <p:spPr>
          <a:xfrm>
            <a:off x="381000" y="215503"/>
            <a:ext cx="8382000" cy="662702"/>
          </a:xfrm>
          <a:prstGeom prst="rect">
            <a:avLst/>
          </a:prstGeom>
        </p:spPr>
        <p:txBody>
          <a:bodyPr vert="horz" lIns="0" tIns="0" rIns="0" bIns="0" rtlCol="0" anchor="b">
            <a:noAutofit/>
          </a:bodyPr>
          <a:lstStyle>
            <a:lvl1pPr algn="l" defTabSz="457200" rtl="0" eaLnBrk="1" latinLnBrk="0" hangingPunct="1">
              <a:spcBef>
                <a:spcPct val="0"/>
              </a:spcBef>
              <a:buNone/>
              <a:defRPr sz="2800" b="1" i="0" kern="1200">
                <a:solidFill>
                  <a:srgbClr val="015C8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0085AB"/>
                </a:solidFill>
              </a:rPr>
              <a:t>Take a Group Selfie! </a:t>
            </a:r>
          </a:p>
        </p:txBody>
      </p:sp>
      <p:pic>
        <p:nvPicPr>
          <p:cNvPr id="5" name="Picture 2" descr="Image result for group selfie doctors">
            <a:extLst>
              <a:ext uri="{FF2B5EF4-FFF2-40B4-BE49-F238E27FC236}">
                <a16:creationId xmlns:a16="http://schemas.microsoft.com/office/drawing/2014/main" id="{2414BCB0-AF81-256F-A7CE-E09642178C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536" y="1070806"/>
            <a:ext cx="4645909" cy="31011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C6695829-480F-9940-0C8E-700319A33763}"/>
              </a:ext>
            </a:extLst>
          </p:cNvPr>
          <p:cNvSpPr txBox="1">
            <a:spLocks/>
          </p:cNvSpPr>
          <p:nvPr/>
        </p:nvSpPr>
        <p:spPr>
          <a:xfrm>
            <a:off x="5410200" y="80950"/>
            <a:ext cx="3657600" cy="4319600"/>
          </a:xfrm>
          <a:prstGeom prst="rect">
            <a:avLst/>
          </a:prstGeom>
        </p:spPr>
        <p:txBody>
          <a:bodyPr anchor="ctr"/>
          <a:lstStyle>
            <a:lvl1pPr marL="342900" indent="-342900" algn="l" defTabSz="457200" rtl="0" eaLnBrk="1" latinLnBrk="0" hangingPunct="1">
              <a:spcBef>
                <a:spcPct val="20000"/>
              </a:spcBef>
              <a:buFont typeface="Arial" panose="020B0604020202020204" pitchFamily="34" charset="0"/>
              <a:buChar char="•"/>
              <a:defRPr sz="2000" b="1" i="0" kern="1200" spc="0">
                <a:solidFill>
                  <a:srgbClr val="0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742950" indent="-285750" algn="l" defTabSz="457200" rtl="0" eaLnBrk="1" latinLnBrk="0" hangingPunct="1">
              <a:spcBef>
                <a:spcPts val="500"/>
              </a:spcBef>
              <a:buFont typeface="Arial" panose="020B0604020202020204" pitchFamily="34" charset="0"/>
              <a:buChar char="•"/>
              <a:defRPr sz="1700" b="0" i="0" kern="1200" spc="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257300" indent="-342900" algn="l" defTabSz="457200" rtl="0" eaLnBrk="1" latinLnBrk="0" hangingPunct="1">
              <a:spcBef>
                <a:spcPts val="500"/>
              </a:spcBef>
              <a:buFont typeface="Arial" panose="020B0604020202020204" pitchFamily="34" charset="0"/>
              <a:buChar char="•"/>
              <a:defRPr sz="1400" b="0" i="0" kern="1200" spc="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lgn="ctr">
              <a:spcBef>
                <a:spcPts val="0"/>
              </a:spcBef>
              <a:buFont typeface="Arial" panose="020B0604020202020204" pitchFamily="34" charset="0"/>
              <a:buNone/>
            </a:pPr>
            <a:r>
              <a:rPr lang="en-US" dirty="0"/>
              <a:t>Share your group selfie </a:t>
            </a:r>
          </a:p>
          <a:p>
            <a:pPr marL="0" indent="0" algn="ctr">
              <a:spcBef>
                <a:spcPts val="0"/>
              </a:spcBef>
              <a:buFont typeface="Arial" panose="020B0604020202020204" pitchFamily="34" charset="0"/>
              <a:buNone/>
            </a:pPr>
            <a:r>
              <a:rPr lang="en-US" dirty="0"/>
              <a:t>(and completed reimbursement form) with RiseToImmunize@amga.org!</a:t>
            </a:r>
          </a:p>
        </p:txBody>
      </p:sp>
    </p:spTree>
    <p:extLst>
      <p:ext uri="{BB962C8B-B14F-4D97-AF65-F5344CB8AC3E}">
        <p14:creationId xmlns:p14="http://schemas.microsoft.com/office/powerpoint/2010/main" val="3623082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13099641-F0C6-349F-7DF0-A8A1318FC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300" y="438150"/>
            <a:ext cx="2819400" cy="3578469"/>
          </a:xfrm>
          <a:prstGeom prst="rect">
            <a:avLst/>
          </a:prstGeom>
        </p:spPr>
      </p:pic>
    </p:spTree>
    <p:extLst>
      <p:ext uri="{BB962C8B-B14F-4D97-AF65-F5344CB8AC3E}">
        <p14:creationId xmlns:p14="http://schemas.microsoft.com/office/powerpoint/2010/main" val="3436775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FF52-9B3E-E4C2-3449-DE9445BB9773}"/>
              </a:ext>
            </a:extLst>
          </p:cNvPr>
          <p:cNvSpPr>
            <a:spLocks noGrp="1"/>
          </p:cNvSpPr>
          <p:nvPr>
            <p:ph type="title"/>
          </p:nvPr>
        </p:nvSpPr>
        <p:spPr/>
        <p:txBody>
          <a:bodyPr/>
          <a:lstStyle/>
          <a:p>
            <a:r>
              <a:rPr lang="en-US" dirty="0">
                <a:solidFill>
                  <a:srgbClr val="0085AB"/>
                </a:solidFill>
              </a:rPr>
              <a:t>Agenda</a:t>
            </a:r>
          </a:p>
        </p:txBody>
      </p:sp>
      <p:sp>
        <p:nvSpPr>
          <p:cNvPr id="3" name="Content Placeholder 2">
            <a:extLst>
              <a:ext uri="{FF2B5EF4-FFF2-40B4-BE49-F238E27FC236}">
                <a16:creationId xmlns:a16="http://schemas.microsoft.com/office/drawing/2014/main" id="{BFFEFD07-468C-CF08-D3DF-8AA402544AF4}"/>
              </a:ext>
            </a:extLst>
          </p:cNvPr>
          <p:cNvSpPr>
            <a:spLocks noGrp="1"/>
          </p:cNvSpPr>
          <p:nvPr>
            <p:ph idx="1"/>
          </p:nvPr>
        </p:nvSpPr>
        <p:spPr>
          <a:xfrm>
            <a:off x="418070" y="1182657"/>
            <a:ext cx="7848600" cy="3276600"/>
          </a:xfrm>
        </p:spPr>
        <p:txBody>
          <a:bodyPr/>
          <a:lstStyle/>
          <a:p>
            <a:r>
              <a:rPr lang="en-US" dirty="0"/>
              <a:t>Watch the “5 Strategies to Strengthen Your Vaccine Recommendations” Video</a:t>
            </a:r>
          </a:p>
          <a:p>
            <a:pPr>
              <a:lnSpc>
                <a:spcPct val="150000"/>
              </a:lnSpc>
            </a:pPr>
            <a:r>
              <a:rPr lang="en-US" dirty="0"/>
              <a:t>Discuss video content as a group </a:t>
            </a:r>
          </a:p>
          <a:p>
            <a:pPr>
              <a:lnSpc>
                <a:spcPct val="150000"/>
              </a:lnSpc>
            </a:pPr>
            <a:r>
              <a:rPr lang="en-US" dirty="0"/>
              <a:t>Recognize exceptional staff</a:t>
            </a:r>
          </a:p>
          <a:p>
            <a:pPr>
              <a:lnSpc>
                <a:spcPct val="150000"/>
              </a:lnSpc>
            </a:pPr>
            <a:r>
              <a:rPr lang="en-US" dirty="0"/>
              <a:t>Learn about additional resources</a:t>
            </a:r>
          </a:p>
          <a:p>
            <a:pPr>
              <a:lnSpc>
                <a:spcPct val="150000"/>
              </a:lnSpc>
            </a:pPr>
            <a:r>
              <a:rPr lang="en-US" dirty="0"/>
              <a:t>Take our team picture!</a:t>
            </a:r>
          </a:p>
          <a:p>
            <a:pPr marL="0" indent="0">
              <a:buNone/>
            </a:pPr>
            <a:endParaRPr lang="en-US" dirty="0"/>
          </a:p>
        </p:txBody>
      </p:sp>
      <p:sp>
        <p:nvSpPr>
          <p:cNvPr id="6" name="Rectangle 5">
            <a:extLst>
              <a:ext uri="{FF2B5EF4-FFF2-40B4-BE49-F238E27FC236}">
                <a16:creationId xmlns:a16="http://schemas.microsoft.com/office/drawing/2014/main" id="{2244C612-065B-2CD9-FDD4-7A1EA7E79327}"/>
              </a:ext>
            </a:extLst>
          </p:cNvPr>
          <p:cNvSpPr/>
          <p:nvPr/>
        </p:nvSpPr>
        <p:spPr>
          <a:xfrm>
            <a:off x="7696200" y="215503"/>
            <a:ext cx="1219200" cy="9671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80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09F3-00C6-B675-B9FF-8D2C3CEB2EF9}"/>
              </a:ext>
            </a:extLst>
          </p:cNvPr>
          <p:cNvSpPr>
            <a:spLocks noGrp="1"/>
          </p:cNvSpPr>
          <p:nvPr>
            <p:ph type="title"/>
          </p:nvPr>
        </p:nvSpPr>
        <p:spPr>
          <a:xfrm>
            <a:off x="381000" y="215503"/>
            <a:ext cx="7848600" cy="662702"/>
          </a:xfrm>
        </p:spPr>
        <p:txBody>
          <a:bodyPr/>
          <a:lstStyle/>
          <a:p>
            <a:r>
              <a:rPr lang="en-US" dirty="0">
                <a:solidFill>
                  <a:srgbClr val="0085AB"/>
                </a:solidFill>
              </a:rPr>
              <a:t>Video</a:t>
            </a:r>
          </a:p>
        </p:txBody>
      </p:sp>
      <p:sp>
        <p:nvSpPr>
          <p:cNvPr id="4" name="Content Placeholder 3">
            <a:extLst>
              <a:ext uri="{FF2B5EF4-FFF2-40B4-BE49-F238E27FC236}">
                <a16:creationId xmlns:a16="http://schemas.microsoft.com/office/drawing/2014/main" id="{561D2B8C-97D0-96F8-752A-D1E399B0A44D}"/>
              </a:ext>
            </a:extLst>
          </p:cNvPr>
          <p:cNvSpPr>
            <a:spLocks noGrp="1"/>
          </p:cNvSpPr>
          <p:nvPr>
            <p:ph idx="1"/>
          </p:nvPr>
        </p:nvSpPr>
        <p:spPr/>
        <p:txBody>
          <a:bodyPr/>
          <a:lstStyle/>
          <a:p>
            <a:pPr marL="0" indent="0">
              <a:buNone/>
            </a:pPr>
            <a:r>
              <a:rPr lang="en-US" dirty="0">
                <a:highlight>
                  <a:srgbClr val="FFFF00"/>
                </a:highlight>
              </a:rPr>
              <a:t>[EMBED VIDEO]</a:t>
            </a:r>
          </a:p>
          <a:p>
            <a:pPr marL="0" indent="0">
              <a:buNone/>
            </a:pPr>
            <a:endParaRPr lang="en-US" dirty="0">
              <a:highlight>
                <a:srgbClr val="FFFF00"/>
              </a:highlight>
            </a:endParaRPr>
          </a:p>
          <a:p>
            <a:pPr marL="0" indent="0">
              <a:buNone/>
            </a:pPr>
            <a:r>
              <a:rPr lang="en-US" dirty="0">
                <a:highlight>
                  <a:srgbClr val="FFFF00"/>
                </a:highlight>
              </a:rPr>
              <a:t>Provide video link below</a:t>
            </a:r>
          </a:p>
        </p:txBody>
      </p:sp>
    </p:spTree>
    <p:extLst>
      <p:ext uri="{BB962C8B-B14F-4D97-AF65-F5344CB8AC3E}">
        <p14:creationId xmlns:p14="http://schemas.microsoft.com/office/powerpoint/2010/main" val="1110794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C46A-0DBE-264D-813B-65A18B5DA196}"/>
              </a:ext>
            </a:extLst>
          </p:cNvPr>
          <p:cNvSpPr>
            <a:spLocks noGrp="1"/>
          </p:cNvSpPr>
          <p:nvPr>
            <p:ph type="title"/>
          </p:nvPr>
        </p:nvSpPr>
        <p:spPr>
          <a:xfrm>
            <a:off x="381000" y="215503"/>
            <a:ext cx="7543800" cy="662702"/>
          </a:xfrm>
        </p:spPr>
        <p:txBody>
          <a:bodyPr anchor="b">
            <a:noAutofit/>
          </a:bodyPr>
          <a:lstStyle/>
          <a:p>
            <a:r>
              <a:rPr lang="en-US" dirty="0">
                <a:solidFill>
                  <a:srgbClr val="0085AB"/>
                </a:solidFill>
              </a:rPr>
              <a:t>Identifying Team Roles &amp; Responsibilities</a:t>
            </a:r>
          </a:p>
        </p:txBody>
      </p:sp>
      <p:sp>
        <p:nvSpPr>
          <p:cNvPr id="3" name="Content Placeholder 2">
            <a:extLst>
              <a:ext uri="{FF2B5EF4-FFF2-40B4-BE49-F238E27FC236}">
                <a16:creationId xmlns:a16="http://schemas.microsoft.com/office/drawing/2014/main" id="{EDF23007-BAB2-D7A3-AD63-24A6E9A8CADE}"/>
              </a:ext>
            </a:extLst>
          </p:cNvPr>
          <p:cNvSpPr>
            <a:spLocks noGrp="1"/>
          </p:cNvSpPr>
          <p:nvPr>
            <p:ph idx="1"/>
          </p:nvPr>
        </p:nvSpPr>
        <p:spPr/>
        <p:txBody>
          <a:bodyPr>
            <a:normAutofit/>
          </a:bodyPr>
          <a:lstStyle/>
          <a:p>
            <a:r>
              <a:rPr lang="en-US" dirty="0"/>
              <a:t>What role does each team member </a:t>
            </a:r>
            <a:r>
              <a:rPr lang="en-US" dirty="0">
                <a:solidFill>
                  <a:schemeClr val="tx1"/>
                </a:solidFill>
              </a:rPr>
              <a:t>(front office, clinical staff, providers) play in promoting vaccination </a:t>
            </a:r>
            <a:r>
              <a:rPr lang="en-US" dirty="0"/>
              <a:t>to patients during the office visit?</a:t>
            </a:r>
          </a:p>
          <a:p>
            <a:pPr marL="0" indent="0">
              <a:buNone/>
            </a:pPr>
            <a:endParaRPr lang="en-US" dirty="0"/>
          </a:p>
        </p:txBody>
      </p:sp>
    </p:spTree>
    <p:extLst>
      <p:ext uri="{BB962C8B-B14F-4D97-AF65-F5344CB8AC3E}">
        <p14:creationId xmlns:p14="http://schemas.microsoft.com/office/powerpoint/2010/main" val="1799146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7E48-E021-CED2-D7BB-BA0EFA80BE05}"/>
              </a:ext>
            </a:extLst>
          </p:cNvPr>
          <p:cNvSpPr>
            <a:spLocks noGrp="1"/>
          </p:cNvSpPr>
          <p:nvPr>
            <p:ph type="title"/>
          </p:nvPr>
        </p:nvSpPr>
        <p:spPr>
          <a:xfrm>
            <a:off x="381000" y="215503"/>
            <a:ext cx="8153400" cy="662702"/>
          </a:xfrm>
        </p:spPr>
        <p:txBody>
          <a:bodyPr/>
          <a:lstStyle/>
          <a:p>
            <a:r>
              <a:rPr lang="en-US" dirty="0">
                <a:solidFill>
                  <a:srgbClr val="0085AB"/>
                </a:solidFill>
              </a:rPr>
              <a:t>Making the Initial Recommendation</a:t>
            </a:r>
          </a:p>
        </p:txBody>
      </p:sp>
      <p:sp>
        <p:nvSpPr>
          <p:cNvPr id="3" name="Content Placeholder 2">
            <a:extLst>
              <a:ext uri="{FF2B5EF4-FFF2-40B4-BE49-F238E27FC236}">
                <a16:creationId xmlns:a16="http://schemas.microsoft.com/office/drawing/2014/main" id="{DD94D5F0-7C4A-57C7-33D2-2F426F774204}"/>
              </a:ext>
            </a:extLst>
          </p:cNvPr>
          <p:cNvSpPr>
            <a:spLocks noGrp="1"/>
          </p:cNvSpPr>
          <p:nvPr>
            <p:ph idx="1"/>
          </p:nvPr>
        </p:nvSpPr>
        <p:spPr/>
        <p:txBody>
          <a:bodyPr/>
          <a:lstStyle/>
          <a:p>
            <a:pPr marL="0" indent="0">
              <a:buNone/>
            </a:pPr>
            <a:r>
              <a:rPr lang="en-US" b="0" dirty="0"/>
              <a:t>The video provided, an example of a </a:t>
            </a:r>
            <a:r>
              <a:rPr lang="en-US" b="0" u="sng" dirty="0"/>
              <a:t>direct</a:t>
            </a:r>
            <a:r>
              <a:rPr lang="en-US" b="0" dirty="0"/>
              <a:t> and </a:t>
            </a:r>
            <a:r>
              <a:rPr lang="en-US" b="0" u="sng" dirty="0"/>
              <a:t>presumptive</a:t>
            </a:r>
            <a:r>
              <a:rPr lang="en-US" b="0" dirty="0"/>
              <a:t> recommendation: “I noticed you’re due for a pneumococcal vaccine and it’s important that you stay up to date. We are prepared to give this to you today. Do you have any questions?”</a:t>
            </a:r>
          </a:p>
          <a:p>
            <a:pPr marL="0" indent="0">
              <a:buNone/>
            </a:pPr>
            <a:endParaRPr lang="en-US" dirty="0"/>
          </a:p>
          <a:p>
            <a:r>
              <a:rPr lang="en-US" dirty="0"/>
              <a:t>How do you currently recommend vaccines to your patients?</a:t>
            </a:r>
          </a:p>
          <a:p>
            <a:pPr marL="0" indent="0">
              <a:buNone/>
            </a:pPr>
            <a:endParaRPr lang="en-US" dirty="0"/>
          </a:p>
          <a:p>
            <a:r>
              <a:rPr lang="en-US" dirty="0"/>
              <a:t>How can you improve your recommendation?</a:t>
            </a:r>
          </a:p>
        </p:txBody>
      </p:sp>
    </p:spTree>
    <p:extLst>
      <p:ext uri="{BB962C8B-B14F-4D97-AF65-F5344CB8AC3E}">
        <p14:creationId xmlns:p14="http://schemas.microsoft.com/office/powerpoint/2010/main" val="1695750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61D46-5CB1-0BCC-414C-E0459F927B4C}"/>
              </a:ext>
            </a:extLst>
          </p:cNvPr>
          <p:cNvSpPr>
            <a:spLocks noGrp="1"/>
          </p:cNvSpPr>
          <p:nvPr>
            <p:ph idx="1"/>
          </p:nvPr>
        </p:nvSpPr>
        <p:spPr>
          <a:xfrm>
            <a:off x="381000" y="1047750"/>
            <a:ext cx="7848600" cy="3276600"/>
          </a:xfrm>
        </p:spPr>
        <p:txBody>
          <a:bodyPr>
            <a:normAutofit/>
          </a:bodyPr>
          <a:lstStyle/>
          <a:p>
            <a:pPr marL="0" indent="0">
              <a:buNone/>
            </a:pPr>
            <a:r>
              <a:rPr lang="en-US" dirty="0">
                <a:solidFill>
                  <a:srgbClr val="9BC038"/>
                </a:solidFill>
              </a:rPr>
              <a:t>Strategy #1: Share the Tailored Reasons</a:t>
            </a:r>
          </a:p>
          <a:p>
            <a:pPr marL="0" indent="0">
              <a:buNone/>
            </a:pPr>
            <a:endParaRPr lang="en-US" dirty="0"/>
          </a:p>
          <a:p>
            <a:r>
              <a:rPr lang="en-US" dirty="0"/>
              <a:t>What are some tailored reasons a patient would need the following vaccines? </a:t>
            </a:r>
          </a:p>
          <a:p>
            <a:pPr lvl="2">
              <a:buFont typeface="Wingdings" panose="05000000000000000000" pitchFamily="2" charset="2"/>
              <a:buChar char="ü"/>
            </a:pPr>
            <a:r>
              <a:rPr lang="en-US" sz="1700" dirty="0"/>
              <a:t>Influenza</a:t>
            </a:r>
          </a:p>
          <a:p>
            <a:pPr lvl="2">
              <a:buFont typeface="Wingdings" panose="05000000000000000000" pitchFamily="2" charset="2"/>
              <a:buChar char="ü"/>
            </a:pPr>
            <a:r>
              <a:rPr lang="en-US" sz="1700" dirty="0"/>
              <a:t>Pneumococcal</a:t>
            </a:r>
          </a:p>
          <a:p>
            <a:pPr lvl="2">
              <a:buFont typeface="Wingdings" panose="05000000000000000000" pitchFamily="2" charset="2"/>
              <a:buChar char="ü"/>
            </a:pPr>
            <a:r>
              <a:rPr lang="en-US" sz="1700" dirty="0"/>
              <a:t>Zoster</a:t>
            </a:r>
          </a:p>
          <a:p>
            <a:pPr lvl="2">
              <a:buFont typeface="Wingdings" panose="05000000000000000000" pitchFamily="2" charset="2"/>
              <a:buChar char="ü"/>
            </a:pPr>
            <a:r>
              <a:rPr lang="en-US" sz="1700" dirty="0"/>
              <a:t>Tdap </a:t>
            </a:r>
          </a:p>
          <a:p>
            <a:pPr marL="0" indent="0">
              <a:buNone/>
            </a:pPr>
            <a:r>
              <a:rPr lang="en-US" dirty="0"/>
              <a:t>	</a:t>
            </a:r>
          </a:p>
        </p:txBody>
      </p:sp>
      <p:sp>
        <p:nvSpPr>
          <p:cNvPr id="8" name="Title 7">
            <a:extLst>
              <a:ext uri="{FF2B5EF4-FFF2-40B4-BE49-F238E27FC236}">
                <a16:creationId xmlns:a16="http://schemas.microsoft.com/office/drawing/2014/main" id="{FF5544AB-EE1E-8F2C-440C-2733D6592FBF}"/>
              </a:ext>
            </a:extLst>
          </p:cNvPr>
          <p:cNvSpPr>
            <a:spLocks noGrp="1"/>
          </p:cNvSpPr>
          <p:nvPr>
            <p:ph type="title"/>
          </p:nvPr>
        </p:nvSpPr>
        <p:spPr>
          <a:xfrm>
            <a:off x="381000" y="215503"/>
            <a:ext cx="8382000" cy="662702"/>
          </a:xfrm>
        </p:spPr>
        <p:txBody>
          <a:bodyPr/>
          <a:lstStyle/>
          <a:p>
            <a:r>
              <a:rPr lang="en-US" dirty="0">
                <a:solidFill>
                  <a:srgbClr val="0085AB"/>
                </a:solidFill>
              </a:rPr>
              <a:t>Helping Patients Make Informed Decisions</a:t>
            </a:r>
          </a:p>
        </p:txBody>
      </p:sp>
    </p:spTree>
    <p:extLst>
      <p:ext uri="{BB962C8B-B14F-4D97-AF65-F5344CB8AC3E}">
        <p14:creationId xmlns:p14="http://schemas.microsoft.com/office/powerpoint/2010/main" val="3160145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55E4FAEA-407D-6F55-3D27-4ADF31674A41}"/>
              </a:ext>
            </a:extLst>
          </p:cNvPr>
          <p:cNvSpPr txBox="1">
            <a:spLocks/>
          </p:cNvSpPr>
          <p:nvPr/>
        </p:nvSpPr>
        <p:spPr>
          <a:xfrm>
            <a:off x="381000" y="215503"/>
            <a:ext cx="8382000" cy="662702"/>
          </a:xfrm>
          <a:prstGeom prst="rect">
            <a:avLst/>
          </a:prstGeom>
        </p:spPr>
        <p:txBody>
          <a:bodyPr vert="horz" lIns="0" tIns="0" rIns="0" bIns="0" rtlCol="0" anchor="b">
            <a:noAutofit/>
          </a:bodyPr>
          <a:lstStyle>
            <a:lvl1pPr algn="l" defTabSz="457200" rtl="0" eaLnBrk="1" latinLnBrk="0" hangingPunct="1">
              <a:spcBef>
                <a:spcPct val="0"/>
              </a:spcBef>
              <a:buNone/>
              <a:defRPr sz="2800" b="1" i="0" kern="1200">
                <a:solidFill>
                  <a:srgbClr val="015C8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0085AB"/>
                </a:solidFill>
              </a:rPr>
              <a:t>Helping Patients Make Informed Decisions</a:t>
            </a:r>
          </a:p>
        </p:txBody>
      </p:sp>
      <p:sp>
        <p:nvSpPr>
          <p:cNvPr id="8" name="Content Placeholder 2">
            <a:extLst>
              <a:ext uri="{FF2B5EF4-FFF2-40B4-BE49-F238E27FC236}">
                <a16:creationId xmlns:a16="http://schemas.microsoft.com/office/drawing/2014/main" id="{738ACE93-AD47-1A33-7BD0-AF5E0C032869}"/>
              </a:ext>
            </a:extLst>
          </p:cNvPr>
          <p:cNvSpPr txBox="1">
            <a:spLocks/>
          </p:cNvSpPr>
          <p:nvPr/>
        </p:nvSpPr>
        <p:spPr>
          <a:xfrm>
            <a:off x="381000" y="1047750"/>
            <a:ext cx="7848600" cy="3276600"/>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panose="020B0604020202020204" pitchFamily="34" charset="0"/>
              <a:buChar char="•"/>
              <a:defRPr sz="2000" b="1" i="0" kern="1200" spc="0">
                <a:solidFill>
                  <a:srgbClr val="0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742950" indent="-285750" algn="l" defTabSz="457200" rtl="0" eaLnBrk="1" latinLnBrk="0" hangingPunct="1">
              <a:spcBef>
                <a:spcPts val="500"/>
              </a:spcBef>
              <a:buFont typeface="Arial" panose="020B0604020202020204" pitchFamily="34" charset="0"/>
              <a:buChar char="•"/>
              <a:defRPr sz="1700" b="0" i="0" kern="1200" spc="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257300" indent="-342900" algn="l" defTabSz="457200" rtl="0" eaLnBrk="1" latinLnBrk="0" hangingPunct="1">
              <a:spcBef>
                <a:spcPts val="500"/>
              </a:spcBef>
              <a:buFont typeface="Arial" panose="020B0604020202020204" pitchFamily="34" charset="0"/>
              <a:buChar char="•"/>
              <a:defRPr sz="1400" b="0" i="0" kern="1200" spc="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9BC038"/>
                </a:solidFill>
              </a:rPr>
              <a:t>Strategy #2: Highlight Positive Experiences</a:t>
            </a:r>
          </a:p>
          <a:p>
            <a:pPr marL="0" indent="0">
              <a:buFont typeface="Arial" panose="020B0604020202020204" pitchFamily="34" charset="0"/>
              <a:buNone/>
            </a:pPr>
            <a:endParaRPr lang="en-US" dirty="0">
              <a:solidFill>
                <a:srgbClr val="9BC038"/>
              </a:solidFill>
            </a:endParaRPr>
          </a:p>
          <a:p>
            <a:r>
              <a:rPr lang="en-US" dirty="0"/>
              <a:t>What are some positive personal or patient experiences you can share with patients?</a:t>
            </a:r>
          </a:p>
          <a:p>
            <a:pPr marL="0" indent="0">
              <a:buNone/>
            </a:pPr>
            <a:endParaRPr lang="en-US" dirty="0"/>
          </a:p>
          <a:p>
            <a:pPr marL="0" indent="0">
              <a:buNone/>
            </a:pPr>
            <a:r>
              <a:rPr lang="en-US" sz="1600" i="1" dirty="0"/>
              <a:t>	Remember: If you are sharing a patient experience, follow applicable HIPAA </a:t>
            </a:r>
          </a:p>
          <a:p>
            <a:pPr marL="0" indent="0">
              <a:buNone/>
            </a:pPr>
            <a:r>
              <a:rPr lang="en-US" sz="1600" i="1" dirty="0"/>
              <a:t>	and organizational policies regarding confidentiality. </a:t>
            </a:r>
          </a:p>
          <a:p>
            <a:pPr marL="0" indent="0">
              <a:buFont typeface="Arial" panose="020B0604020202020204" pitchFamily="34" charset="0"/>
              <a:buNone/>
            </a:pPr>
            <a:endParaRPr lang="en-US" dirty="0">
              <a:solidFill>
                <a:srgbClr val="9BC038"/>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97212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61D46-5CB1-0BCC-414C-E0459F927B4C}"/>
              </a:ext>
            </a:extLst>
          </p:cNvPr>
          <p:cNvSpPr>
            <a:spLocks noGrp="1"/>
          </p:cNvSpPr>
          <p:nvPr>
            <p:ph idx="1"/>
          </p:nvPr>
        </p:nvSpPr>
        <p:spPr>
          <a:xfrm>
            <a:off x="381000" y="1047750"/>
            <a:ext cx="7848600" cy="3276600"/>
          </a:xfrm>
        </p:spPr>
        <p:txBody>
          <a:bodyPr/>
          <a:lstStyle/>
          <a:p>
            <a:pPr marL="0" indent="0">
              <a:buNone/>
            </a:pPr>
            <a:r>
              <a:rPr lang="en-US" dirty="0">
                <a:solidFill>
                  <a:srgbClr val="9BC038"/>
                </a:solidFill>
              </a:rPr>
              <a:t>Strategy #3: Address Patient Questions/Concerns</a:t>
            </a:r>
          </a:p>
          <a:p>
            <a:pPr marL="0" indent="0">
              <a:buNone/>
            </a:pPr>
            <a:endParaRPr lang="en-US" dirty="0"/>
          </a:p>
          <a:p>
            <a:r>
              <a:rPr lang="en-US" dirty="0"/>
              <a:t>What patient questions or concerns do you get most often?</a:t>
            </a:r>
          </a:p>
          <a:p>
            <a:pPr marL="0" indent="0">
              <a:buNone/>
            </a:pPr>
            <a:r>
              <a:rPr lang="en-US" dirty="0"/>
              <a:t> </a:t>
            </a:r>
          </a:p>
          <a:p>
            <a:r>
              <a:rPr lang="en-US" dirty="0"/>
              <a:t>How would you address these questions or concerns in a way that is easy for the patient to understand? </a:t>
            </a:r>
          </a:p>
          <a:p>
            <a:pPr marL="0" indent="0">
              <a:buNone/>
            </a:pPr>
            <a:endParaRPr lang="en-US" dirty="0"/>
          </a:p>
          <a:p>
            <a:r>
              <a:rPr lang="en-US" dirty="0"/>
              <a:t>What responses to patient questions have worked well  for you in the past? What hasn’t worked as well? </a:t>
            </a:r>
          </a:p>
        </p:txBody>
      </p:sp>
      <p:sp>
        <p:nvSpPr>
          <p:cNvPr id="11" name="Title 7">
            <a:extLst>
              <a:ext uri="{FF2B5EF4-FFF2-40B4-BE49-F238E27FC236}">
                <a16:creationId xmlns:a16="http://schemas.microsoft.com/office/drawing/2014/main" id="{F31DF615-EECA-D469-BFAD-2EDE2810DD1F}"/>
              </a:ext>
            </a:extLst>
          </p:cNvPr>
          <p:cNvSpPr txBox="1">
            <a:spLocks/>
          </p:cNvSpPr>
          <p:nvPr/>
        </p:nvSpPr>
        <p:spPr>
          <a:xfrm>
            <a:off x="381000" y="215503"/>
            <a:ext cx="8382000" cy="662702"/>
          </a:xfrm>
          <a:prstGeom prst="rect">
            <a:avLst/>
          </a:prstGeom>
        </p:spPr>
        <p:txBody>
          <a:bodyPr vert="horz" lIns="0" tIns="0" rIns="0" bIns="0" rtlCol="0" anchor="b">
            <a:noAutofit/>
          </a:bodyPr>
          <a:lstStyle>
            <a:lvl1pPr algn="l" defTabSz="457200" rtl="0" eaLnBrk="1" latinLnBrk="0" hangingPunct="1">
              <a:spcBef>
                <a:spcPct val="0"/>
              </a:spcBef>
              <a:buNone/>
              <a:defRPr sz="2800" b="1" i="0" kern="1200">
                <a:solidFill>
                  <a:srgbClr val="015C8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0085AB"/>
                </a:solidFill>
              </a:rPr>
              <a:t>Helping Patients Make Informed Decisions</a:t>
            </a:r>
          </a:p>
        </p:txBody>
      </p:sp>
    </p:spTree>
    <p:extLst>
      <p:ext uri="{BB962C8B-B14F-4D97-AF65-F5344CB8AC3E}">
        <p14:creationId xmlns:p14="http://schemas.microsoft.com/office/powerpoint/2010/main" val="2407548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MGA Master ">
  <a:themeElements>
    <a:clrScheme name="AMGA Rise to Immunize Color Palette">
      <a:dk1>
        <a:srgbClr val="000000"/>
      </a:dk1>
      <a:lt1>
        <a:srgbClr val="FFFFFF"/>
      </a:lt1>
      <a:dk2>
        <a:srgbClr val="00263A"/>
      </a:dk2>
      <a:lt2>
        <a:srgbClr val="FFFFFF"/>
      </a:lt2>
      <a:accent1>
        <a:srgbClr val="015C80"/>
      </a:accent1>
      <a:accent2>
        <a:srgbClr val="0085AB"/>
      </a:accent2>
      <a:accent3>
        <a:srgbClr val="57B570"/>
      </a:accent3>
      <a:accent4>
        <a:srgbClr val="00AE9E"/>
      </a:accent4>
      <a:accent5>
        <a:srgbClr val="9CC038"/>
      </a:accent5>
      <a:accent6>
        <a:srgbClr val="D6DE23"/>
      </a:accent6>
      <a:hlink>
        <a:srgbClr val="0085AB"/>
      </a:hlink>
      <a:folHlink>
        <a:srgbClr val="015C80"/>
      </a:folHlink>
    </a:clrScheme>
    <a:fontScheme name="AMGA">
      <a:majorFont>
        <a:latin typeface="Calibri"/>
        <a:ea typeface=""/>
        <a:cs typeface=""/>
      </a:majorFont>
      <a:minorFont>
        <a:latin typeface="Calibri"/>
        <a:ea typeface=""/>
        <a:cs typeface=""/>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000" b="1" i="0" dirty="0">
            <a:solidFill>
              <a:srgbClr val="000000"/>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2021 T2G Master - POTX version [Read-Only]" id="{A34294EE-46EA-4AB5-880B-588ACF0D8F95}" vid="{E1294ED8-18F0-4815-9651-1CD264D5CF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AMGA Master </Template>
  <TotalTime>3158</TotalTime>
  <Words>1561</Words>
  <Application>Microsoft Office PowerPoint</Application>
  <PresentationFormat>On-screen Show (16:9)</PresentationFormat>
  <Paragraphs>151</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Open Sans</vt:lpstr>
      <vt:lpstr>Open Sans Extrabold</vt:lpstr>
      <vt:lpstr>Open Sans Light</vt:lpstr>
      <vt:lpstr>Open Sans Semibold</vt:lpstr>
      <vt:lpstr>Wingdings</vt:lpstr>
      <vt:lpstr>AMGA Master </vt:lpstr>
      <vt:lpstr>PowerPoint Presentation</vt:lpstr>
      <vt:lpstr>PowerPoint Presentation</vt:lpstr>
      <vt:lpstr>Agenda</vt:lpstr>
      <vt:lpstr>Video</vt:lpstr>
      <vt:lpstr>Identifying Team Roles &amp; Responsibilities</vt:lpstr>
      <vt:lpstr>Making the Initial Recommendation</vt:lpstr>
      <vt:lpstr>Helping Patients Make Informed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Kathi Bahr</dc:creator>
  <cp:keywords/>
  <dc:description/>
  <cp:lastModifiedBy>Ashley Galloway</cp:lastModifiedBy>
  <cp:revision>67</cp:revision>
  <cp:lastPrinted>2018-07-25T21:37:51Z</cp:lastPrinted>
  <dcterms:created xsi:type="dcterms:W3CDTF">2021-02-17T22:08:23Z</dcterms:created>
  <dcterms:modified xsi:type="dcterms:W3CDTF">2022-06-21T18:01:27Z</dcterms:modified>
  <cp:category/>
</cp:coreProperties>
</file>